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61" r:id="rId3"/>
    <p:sldId id="262" r:id="rId4"/>
    <p:sldId id="270" r:id="rId5"/>
    <p:sldId id="263" r:id="rId6"/>
    <p:sldId id="264" r:id="rId7"/>
    <p:sldId id="267" r:id="rId8"/>
    <p:sldId id="268" r:id="rId9"/>
    <p:sldId id="266" r:id="rId10"/>
    <p:sldId id="269" r:id="rId11"/>
    <p:sldId id="265" r:id="rId12"/>
    <p:sldId id="271" r:id="rId13"/>
    <p:sldId id="272" r:id="rId14"/>
    <p:sldId id="273" r:id="rId15"/>
    <p:sldId id="274" r:id="rId16"/>
    <p:sldId id="275" r:id="rId17"/>
    <p:sldId id="278" r:id="rId18"/>
    <p:sldId id="279" r:id="rId19"/>
    <p:sldId id="276" r:id="rId20"/>
    <p:sldId id="277" r:id="rId2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A3849042-931F-4A54-8642-FA9497F2AC60}">
          <p14:sldIdLst>
            <p14:sldId id="256"/>
            <p14:sldId id="261"/>
            <p14:sldId id="262"/>
            <p14:sldId id="270"/>
            <p14:sldId id="263"/>
            <p14:sldId id="264"/>
            <p14:sldId id="267"/>
            <p14:sldId id="268"/>
            <p14:sldId id="266"/>
            <p14:sldId id="269"/>
            <p14:sldId id="265"/>
            <p14:sldId id="271"/>
            <p14:sldId id="272"/>
            <p14:sldId id="273"/>
            <p14:sldId id="274"/>
            <p14:sldId id="275"/>
            <p14:sldId id="278"/>
            <p14:sldId id="279"/>
            <p14:sldId id="27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5971" autoAdjust="0"/>
  </p:normalViewPr>
  <p:slideViewPr>
    <p:cSldViewPr>
      <p:cViewPr varScale="1">
        <p:scale>
          <a:sx n="74" d="100"/>
          <a:sy n="74" d="100"/>
        </p:scale>
        <p:origin x="859" y="7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884"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6BABE48-9395-4289-913A-1B2EE52BDBB9}" type="datetimeFigureOut">
              <a:rPr lang="en-US"/>
              <a:pPr>
                <a:defRPr/>
              </a:pPr>
              <a:t>3/26/2021</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E2155ECF-650E-4CE2-B582-3D951E6A650E}" type="slidenum">
              <a:rPr lang="en-US"/>
              <a:pPr>
                <a:defRPr/>
              </a:pPr>
              <a:t>‹#›</a:t>
            </a:fld>
            <a:endParaRPr lang="en-US" dirty="0"/>
          </a:p>
        </p:txBody>
      </p:sp>
    </p:spTree>
    <p:extLst>
      <p:ext uri="{BB962C8B-B14F-4D97-AF65-F5344CB8AC3E}">
        <p14:creationId xmlns:p14="http://schemas.microsoft.com/office/powerpoint/2010/main" val="190445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66441AC6-FC4F-4477-AD48-32AA2210A086}" type="datetimeFigureOut">
              <a:rPr lang="en-US"/>
              <a:pPr>
                <a:defRPr/>
              </a:pPr>
              <a:t>3/26/2021</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F855E4D2-B79E-41E5-B5B3-EA5ABB1090A0}" type="slidenum">
              <a:rPr lang="en-US"/>
              <a:pPr>
                <a:defRPr/>
              </a:pPr>
              <a:t>‹#›</a:t>
            </a:fld>
            <a:endParaRPr lang="en-US" dirty="0"/>
          </a:p>
        </p:txBody>
      </p:sp>
    </p:spTree>
    <p:extLst>
      <p:ext uri="{BB962C8B-B14F-4D97-AF65-F5344CB8AC3E}">
        <p14:creationId xmlns:p14="http://schemas.microsoft.com/office/powerpoint/2010/main" val="392877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
        <p:nvSpPr>
          <p:cNvPr id="14" name="Footer Placeholder 3"/>
          <p:cNvSpPr txBox="1">
            <a:spLocks/>
          </p:cNvSpPr>
          <p:nvPr userDrawn="1"/>
        </p:nvSpPr>
        <p:spPr>
          <a:xfrm>
            <a:off x="247650" y="6583680"/>
            <a:ext cx="8896350" cy="274320"/>
          </a:xfrm>
          <a:prstGeom prst="rect">
            <a:avLst/>
          </a:prstGeom>
          <a:gradFill flip="none" rotWithShape="1">
            <a:gsLst>
              <a:gs pos="100000">
                <a:srgbClr val="FFFFFF">
                  <a:alpha val="50000"/>
                </a:srgbClr>
              </a:gs>
              <a:gs pos="0">
                <a:schemeClr val="bg1"/>
              </a:gs>
              <a:gs pos="0">
                <a:schemeClr val="bg1">
                  <a:alpha val="0"/>
                </a:schemeClr>
              </a:gs>
            </a:gsLst>
            <a:lin ang="0" scaled="1"/>
            <a:tileRect/>
          </a:gradFill>
        </p:spPr>
        <p:txBody>
          <a:bodyPr vert="horz" lIns="91440" tIns="45720" rIns="91440" bIns="45720" rtlCol="0" anchor="ctr"/>
          <a:lstStyle>
            <a:defPPr>
              <a:defRPr lang="en-US"/>
            </a:defPPr>
            <a:lvl1pPr algn="ctr" rtl="0" fontAlgn="auto">
              <a:spcBef>
                <a:spcPts val="0"/>
              </a:spcBef>
              <a:spcAft>
                <a:spcPts val="0"/>
              </a:spcAft>
              <a:defRPr sz="1200" b="0" kern="1200">
                <a:solidFill>
                  <a:schemeClr val="bg1"/>
                </a:solidFill>
                <a:latin typeface="+mj-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defRPr/>
            </a:pPr>
            <a:r>
              <a:rPr lang="en-US" sz="1200" b="0" i="0" dirty="0">
                <a:solidFill>
                  <a:schemeClr val="tx1">
                    <a:lumMod val="85000"/>
                    <a:lumOff val="15000"/>
                  </a:schemeClr>
                </a:solidFill>
              </a:rPr>
              <a:t>Our </a:t>
            </a:r>
            <a:r>
              <a:rPr lang="en-US" sz="1200" b="0" i="0" baseline="0" dirty="0">
                <a:solidFill>
                  <a:schemeClr val="tx1">
                    <a:lumMod val="85000"/>
                    <a:lumOff val="15000"/>
                  </a:schemeClr>
                </a:solidFill>
              </a:rPr>
              <a:t>mission is to </a:t>
            </a:r>
            <a:r>
              <a:rPr lang="en-US" sz="1200" b="1" i="1" dirty="0">
                <a:solidFill>
                  <a:schemeClr val="tx1">
                    <a:lumMod val="85000"/>
                    <a:lumOff val="15000"/>
                  </a:schemeClr>
                </a:solidFill>
              </a:rPr>
              <a:t>Keep Alaska Moving</a:t>
            </a:r>
            <a:r>
              <a:rPr lang="en-US" sz="1200" b="1" dirty="0">
                <a:solidFill>
                  <a:schemeClr val="tx1">
                    <a:lumMod val="85000"/>
                    <a:lumOff val="15000"/>
                  </a:schemeClr>
                </a:solidFill>
              </a:rPr>
              <a:t> </a:t>
            </a:r>
            <a:r>
              <a:rPr lang="en-US" sz="1200" dirty="0">
                <a:solidFill>
                  <a:schemeClr val="tx1">
                    <a:lumMod val="85000"/>
                    <a:lumOff val="15000"/>
                  </a:schemeClr>
                </a:solidFill>
              </a:rPr>
              <a:t>through service and infrastructure.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2209800"/>
            <a:ext cx="990600" cy="990600"/>
          </a:xfrm>
          <a:prstGeom prst="rect">
            <a:avLst/>
          </a:prstGeom>
        </p:spPr>
      </p:pic>
      <p:sp>
        <p:nvSpPr>
          <p:cNvPr id="17" name="Title 1"/>
          <p:cNvSpPr txBox="1">
            <a:spLocks/>
          </p:cNvSpPr>
          <p:nvPr userDrawn="1"/>
        </p:nvSpPr>
        <p:spPr>
          <a:xfrm>
            <a:off x="2590800" y="3200400"/>
            <a:ext cx="6553200" cy="990600"/>
          </a:xfrm>
          <a:prstGeom prst="rect">
            <a:avLst/>
          </a:prstGeom>
          <a:noFill/>
        </p:spPr>
        <p:txBody>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r" fontAlgn="auto">
              <a:spcAft>
                <a:spcPts val="0"/>
              </a:spcAft>
              <a:defRPr/>
            </a:pPr>
            <a:r>
              <a:rPr lang="en-US" sz="2700" dirty="0">
                <a:ln w="12700">
                  <a:noFill/>
                </a:ln>
                <a:solidFill>
                  <a:srgbClr val="4A4646"/>
                </a:solidFill>
                <a:effectLst/>
                <a:ea typeface="+mj-ea"/>
                <a:cs typeface="+mj-cs"/>
              </a:rPr>
              <a:t>Alaska Department of Transportation &amp; Public Facilities</a:t>
            </a:r>
          </a:p>
        </p:txBody>
      </p:sp>
    </p:spTree>
    <p:extLst>
      <p:ext uri="{BB962C8B-B14F-4D97-AF65-F5344CB8AC3E}">
        <p14:creationId xmlns:p14="http://schemas.microsoft.com/office/powerpoint/2010/main" val="21261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title ba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85850"/>
          </a:xfrm>
          <a:prstGeom prst="rect">
            <a:avLst/>
          </a:prstGeom>
        </p:spPr>
      </p:pic>
      <p:sp>
        <p:nvSpPr>
          <p:cNvPr id="19" name="Title 1"/>
          <p:cNvSpPr>
            <a:spLocks noGrp="1"/>
          </p:cNvSpPr>
          <p:nvPr>
            <p:ph type="title"/>
          </p:nvPr>
        </p:nvSpPr>
        <p:spPr>
          <a:xfrm>
            <a:off x="0" y="0"/>
            <a:ext cx="9144000" cy="1085850"/>
          </a:xfrm>
          <a:noFill/>
        </p:spPr>
        <p:txBody>
          <a:bodyPr/>
          <a:lstStyle>
            <a:lvl1pPr>
              <a:defRPr>
                <a:solidFill>
                  <a:schemeClr val="tx1">
                    <a:lumMod val="75000"/>
                    <a:lumOff val="25000"/>
                  </a:schemeClr>
                </a:solidFill>
              </a:defRPr>
            </a:lvl1pPr>
          </a:lstStyle>
          <a:p>
            <a:r>
              <a:rPr lang="en-US" dirty="0"/>
              <a:t>Click to edit Master title style</a:t>
            </a:r>
          </a:p>
        </p:txBody>
      </p:sp>
      <p:sp>
        <p:nvSpPr>
          <p:cNvPr id="21" name="Slide Number Placeholder 4"/>
          <p:cNvSpPr txBox="1">
            <a:spLocks/>
          </p:cNvSpPr>
          <p:nvPr userDrawn="1"/>
        </p:nvSpPr>
        <p:spPr>
          <a:xfrm>
            <a:off x="8458200" y="6675120"/>
            <a:ext cx="685800" cy="182880"/>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
        <p:nvSpPr>
          <p:cNvPr id="5" name="Text Placeholder 2"/>
          <p:cNvSpPr>
            <a:spLocks noGrp="1"/>
          </p:cNvSpPr>
          <p:nvPr>
            <p:ph idx="1"/>
          </p:nvPr>
        </p:nvSpPr>
        <p:spPr bwMode="auto">
          <a:xfrm>
            <a:off x="152400" y="1146048"/>
            <a:ext cx="8839200" cy="540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a:spLocks noGrp="1"/>
          </p:cNvSpPr>
          <p:nvPr>
            <p:ph type="sldNum" sz="quarter" idx="10"/>
          </p:nvPr>
        </p:nvSpPr>
        <p:spPr/>
        <p:txBody>
          <a:bodyPr/>
          <a:lstStyle/>
          <a:p>
            <a:pPr>
              <a:defRPr/>
            </a:pPr>
            <a:fld id="{A98B6FD7-91B3-4D10-B688-973CF5EAA776}" type="slidenum">
              <a:rPr lang="en-US" smtClean="0"/>
              <a:pPr>
                <a:defRPr/>
              </a:pPr>
              <a:t>‹#›</a:t>
            </a:fld>
            <a:endParaRPr lang="en-US" dirty="0"/>
          </a:p>
        </p:txBody>
      </p:sp>
    </p:spTree>
    <p:extLst>
      <p:ext uri="{BB962C8B-B14F-4D97-AF65-F5344CB8AC3E}">
        <p14:creationId xmlns:p14="http://schemas.microsoft.com/office/powerpoint/2010/main" val="340706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Slide Number Placeholder 4"/>
          <p:cNvSpPr txBox="1">
            <a:spLocks/>
          </p:cNvSpPr>
          <p:nvPr userDrawn="1"/>
        </p:nvSpPr>
        <p:spPr>
          <a:xfrm>
            <a:off x="8458200" y="6675120"/>
            <a:ext cx="685800" cy="182880"/>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
        <p:nvSpPr>
          <p:cNvPr id="9" name="Title 1"/>
          <p:cNvSpPr>
            <a:spLocks noGrp="1"/>
          </p:cNvSpPr>
          <p:nvPr>
            <p:ph type="title"/>
          </p:nvPr>
        </p:nvSpPr>
        <p:spPr>
          <a:xfrm>
            <a:off x="0" y="0"/>
            <a:ext cx="9144000" cy="1085850"/>
          </a:xfrm>
          <a:noFill/>
        </p:spPr>
        <p:txBody>
          <a:bodyPr/>
          <a:lstStyle/>
          <a:p>
            <a:r>
              <a:rPr lang="en-US" dirty="0"/>
              <a:t>Click to edit Master title style</a:t>
            </a:r>
          </a:p>
        </p:txBody>
      </p:sp>
    </p:spTree>
    <p:extLst>
      <p:ext uri="{BB962C8B-B14F-4D97-AF65-F5344CB8AC3E}">
        <p14:creationId xmlns:p14="http://schemas.microsoft.com/office/powerpoint/2010/main" val="6051857"/>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946648"/>
            <a:ext cx="9144000" cy="914400"/>
          </a:xfrm>
          <a:prstGeom prst="rect">
            <a:avLst/>
          </a:prstGeom>
        </p:spPr>
      </p:pic>
      <p:sp>
        <p:nvSpPr>
          <p:cNvPr id="1027" name="Title Placeholder 1"/>
          <p:cNvSpPr>
            <a:spLocks noGrp="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52400" y="917448"/>
            <a:ext cx="8839200" cy="563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458200" y="6675120"/>
            <a:ext cx="685800" cy="182880"/>
          </a:xfrm>
          <a:prstGeom prst="rect">
            <a:avLst/>
          </a:prstGeom>
        </p:spPr>
        <p:txBody>
          <a:bodyPr vert="horz" lIns="91440" tIns="45720" rIns="91440" bIns="45720" rtlCol="0" anchor="ctr"/>
          <a:lstStyle>
            <a:lvl1pPr algn="r" fontAlgn="auto">
              <a:spcBef>
                <a:spcPts val="0"/>
              </a:spcBef>
              <a:spcAft>
                <a:spcPts val="0"/>
              </a:spcAft>
              <a:defRPr sz="800">
                <a:solidFill>
                  <a:schemeClr val="bg1"/>
                </a:solidFill>
                <a:latin typeface="Arial" pitchFamily="34" charset="0"/>
                <a:cs typeface="Arial" pitchFamily="34" charset="0"/>
              </a:defRPr>
            </a:lvl1pPr>
          </a:lstStyle>
          <a:p>
            <a:pPr>
              <a:defRPr/>
            </a:pPr>
            <a:fld id="{A98B6FD7-91B3-4D10-B688-973CF5EAA776}" type="slidenum">
              <a:rPr lang="en-US"/>
              <a:pPr>
                <a:defRPr/>
              </a:pPr>
              <a:t>‹#›</a:t>
            </a:fld>
            <a:endParaRPr lang="en-US" dirty="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88" y="6382512"/>
            <a:ext cx="457200" cy="457200"/>
          </a:xfrm>
          <a:prstGeom prst="rect">
            <a:avLst/>
          </a:prstGeom>
          <a:effectLst>
            <a:outerShdw blurRad="50800" dist="38100" dir="18900000" algn="bl" rotWithShape="0">
              <a:prstClr val="black">
                <a:alpha val="20000"/>
              </a:prstClr>
            </a:outerShdw>
          </a:effectLst>
        </p:spPr>
      </p:pic>
    </p:spTree>
  </p:cSld>
  <p:clrMap bg1="lt1" tx1="dk1" bg2="lt2" tx2="dk2" accent1="accent1" accent2="accent2" accent3="accent3" accent4="accent4" accent5="accent5" accent6="accent6" hlink="hlink" folHlink="folHlink"/>
  <p:sldLayoutIdLst>
    <p:sldLayoutId id="2147483687" r:id="rId1"/>
    <p:sldLayoutId id="2147483692" r:id="rId2"/>
    <p:sldLayoutId id="2147483694" r:id="rId3"/>
  </p:sldLayoutIdLst>
  <p:txStyles>
    <p:titleStyle>
      <a:lvl1pPr algn="ctr" rtl="0" eaLnBrk="1" fontAlgn="base" hangingPunct="1">
        <a:spcBef>
          <a:spcPct val="0"/>
        </a:spcBef>
        <a:spcAft>
          <a:spcPct val="0"/>
        </a:spcAft>
        <a:defRPr sz="3200" kern="1200">
          <a:solidFill>
            <a:schemeClr val="tx1">
              <a:lumMod val="75000"/>
              <a:lumOff val="25000"/>
            </a:schemeClr>
          </a:solidFill>
          <a:latin typeface="Arial Black" pitchFamily="34" charset="0"/>
          <a:ea typeface="+mj-ea"/>
          <a:cs typeface="+mj-cs"/>
        </a:defRPr>
      </a:lvl1pPr>
      <a:lvl2pPr algn="ctr" rtl="0" eaLnBrk="1" fontAlgn="base" hangingPunct="1">
        <a:spcBef>
          <a:spcPct val="0"/>
        </a:spcBef>
        <a:spcAft>
          <a:spcPct val="0"/>
        </a:spcAft>
        <a:defRPr sz="3800">
          <a:solidFill>
            <a:schemeClr val="tx1"/>
          </a:solidFill>
          <a:latin typeface="Arial Black" pitchFamily="34" charset="0"/>
        </a:defRPr>
      </a:lvl2pPr>
      <a:lvl3pPr algn="ctr" rtl="0" eaLnBrk="1" fontAlgn="base" hangingPunct="1">
        <a:spcBef>
          <a:spcPct val="0"/>
        </a:spcBef>
        <a:spcAft>
          <a:spcPct val="0"/>
        </a:spcAft>
        <a:defRPr sz="3800">
          <a:solidFill>
            <a:schemeClr val="tx1"/>
          </a:solidFill>
          <a:latin typeface="Arial Black" pitchFamily="34" charset="0"/>
        </a:defRPr>
      </a:lvl3pPr>
      <a:lvl4pPr algn="ctr" rtl="0" eaLnBrk="1" fontAlgn="base" hangingPunct="1">
        <a:spcBef>
          <a:spcPct val="0"/>
        </a:spcBef>
        <a:spcAft>
          <a:spcPct val="0"/>
        </a:spcAft>
        <a:defRPr sz="3800">
          <a:solidFill>
            <a:schemeClr val="tx1"/>
          </a:solidFill>
          <a:latin typeface="Arial Black" pitchFamily="34" charset="0"/>
        </a:defRPr>
      </a:lvl4pPr>
      <a:lvl5pPr algn="ctr" rtl="0" eaLnBrk="1" fontAlgn="base" hangingPunct="1">
        <a:spcBef>
          <a:spcPct val="0"/>
        </a:spcBef>
        <a:spcAft>
          <a:spcPct val="0"/>
        </a:spcAft>
        <a:defRPr sz="3800">
          <a:solidFill>
            <a:schemeClr val="tx1"/>
          </a:solidFill>
          <a:latin typeface="Arial Black" pitchFamily="34" charset="0"/>
        </a:defRPr>
      </a:lvl5pPr>
      <a:lvl6pPr marL="457200" algn="ctr" rtl="0" eaLnBrk="1" fontAlgn="base" hangingPunct="1">
        <a:spcBef>
          <a:spcPct val="0"/>
        </a:spcBef>
        <a:spcAft>
          <a:spcPct val="0"/>
        </a:spcAft>
        <a:defRPr sz="3800">
          <a:solidFill>
            <a:schemeClr val="tx1"/>
          </a:solidFill>
          <a:latin typeface="Arial Black" pitchFamily="34" charset="0"/>
        </a:defRPr>
      </a:lvl6pPr>
      <a:lvl7pPr marL="914400" algn="ctr" rtl="0" eaLnBrk="1" fontAlgn="base" hangingPunct="1">
        <a:spcBef>
          <a:spcPct val="0"/>
        </a:spcBef>
        <a:spcAft>
          <a:spcPct val="0"/>
        </a:spcAft>
        <a:defRPr sz="3800">
          <a:solidFill>
            <a:schemeClr val="tx1"/>
          </a:solidFill>
          <a:latin typeface="Arial Black" pitchFamily="34" charset="0"/>
        </a:defRPr>
      </a:lvl7pPr>
      <a:lvl8pPr marL="1371600" algn="ctr" rtl="0" eaLnBrk="1" fontAlgn="base" hangingPunct="1">
        <a:spcBef>
          <a:spcPct val="0"/>
        </a:spcBef>
        <a:spcAft>
          <a:spcPct val="0"/>
        </a:spcAft>
        <a:defRPr sz="3800">
          <a:solidFill>
            <a:schemeClr val="tx1"/>
          </a:solidFill>
          <a:latin typeface="Arial Black" pitchFamily="34" charset="0"/>
        </a:defRPr>
      </a:lvl8pPr>
      <a:lvl9pPr marL="1828800" algn="ctr" rtl="0" eaLnBrk="1" fontAlgn="base" hangingPunct="1">
        <a:spcBef>
          <a:spcPct val="0"/>
        </a:spcBef>
        <a:spcAft>
          <a:spcPct val="0"/>
        </a:spcAft>
        <a:defRPr sz="3800">
          <a:solidFill>
            <a:schemeClr val="tx1"/>
          </a:solidFill>
          <a:latin typeface="Arial Black" pitchFamily="34" charset="0"/>
        </a:defRPr>
      </a:lvl9pPr>
    </p:titleStyle>
    <p:bodyStyle>
      <a:lvl1pPr marL="228600" indent="-228600" algn="l" rtl="0" eaLnBrk="1" fontAlgn="base" hangingPunct="1">
        <a:spcBef>
          <a:spcPct val="20000"/>
        </a:spcBef>
        <a:spcAft>
          <a:spcPct val="0"/>
        </a:spcAft>
        <a:buClr>
          <a:schemeClr val="tx1">
            <a:lumMod val="65000"/>
            <a:lumOff val="35000"/>
          </a:schemeClr>
        </a:buClr>
        <a:buSzPct val="100000"/>
        <a:buFont typeface="Arial" charset="0"/>
        <a:buChar char="•"/>
        <a:defRPr sz="2800" kern="1200">
          <a:solidFill>
            <a:schemeClr val="tx1"/>
          </a:solidFill>
          <a:latin typeface="+mn-lt"/>
          <a:ea typeface="+mn-ea"/>
          <a:cs typeface="Arial" pitchFamily="34" charset="0"/>
        </a:defRPr>
      </a:lvl1pPr>
      <a:lvl2pPr marL="685800" indent="-228600" algn="l" rtl="0" eaLnBrk="1" fontAlgn="base" hangingPunct="1">
        <a:spcBef>
          <a:spcPct val="20000"/>
        </a:spcBef>
        <a:spcAft>
          <a:spcPct val="0"/>
        </a:spcAft>
        <a:buClr>
          <a:schemeClr val="tx1">
            <a:lumMod val="50000"/>
            <a:lumOff val="50000"/>
          </a:schemeClr>
        </a:buClr>
        <a:buSzPct val="80000"/>
        <a:buFont typeface="Wingdings" pitchFamily="2" charset="2"/>
        <a:buChar char="§"/>
        <a:defRPr sz="26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Clr>
          <a:schemeClr val="tx1">
            <a:lumMod val="65000"/>
            <a:lumOff val="35000"/>
          </a:schemeClr>
        </a:buClr>
        <a:buFont typeface="Arial" charset="0"/>
        <a:buChar char="•"/>
        <a:defRPr sz="24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Clr>
          <a:schemeClr val="tx1">
            <a:lumMod val="50000"/>
            <a:lumOff val="50000"/>
          </a:schemeClr>
        </a:buClr>
        <a:buSzPct val="80000"/>
        <a:buFont typeface="Wingdings" pitchFamily="2" charset="2"/>
        <a:buChar char=""/>
        <a:defRPr sz="22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Clr>
          <a:srgbClr val="7F7F7F"/>
        </a:buClr>
        <a:buSzPct val="95000"/>
        <a:buFont typeface="Arial"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ot.state.ak.us/stwddes/dcsconst/assets/pdf/constman/2021/acm_all.pdf" TargetMode="External"/><Relationship Id="rId7" Type="http://schemas.openxmlformats.org/officeDocument/2006/relationships/hyperlink" Target="https://search.usa.gov/search?query=commercially+useful+function&amp;affiliate=usdot" TargetMode="External"/><Relationship Id="rId2" Type="http://schemas.openxmlformats.org/officeDocument/2006/relationships/hyperlink" Target="https://www.ecfr.gov/cgi-bin/text-idx?SID=5ad041e57bcf082f3a69c97b2f387100&amp;mc=true&amp;node=se49.1.26_155&amp;rgn=div8" TargetMode="External"/><Relationship Id="rId1" Type="http://schemas.openxmlformats.org/officeDocument/2006/relationships/slideLayout" Target="../slideLayouts/slideLayout2.xml"/><Relationship Id="rId6" Type="http://schemas.openxmlformats.org/officeDocument/2006/relationships/hyperlink" Target="https://www.fhwa.dot.gov/federal-aidessentials/commusefunction.pdf" TargetMode="External"/><Relationship Id="rId5" Type="http://schemas.openxmlformats.org/officeDocument/2006/relationships/hyperlink" Target="https://dot.alaska.ecatts.com/lmsTrainingCalendar" TargetMode="External"/><Relationship Id="rId4" Type="http://schemas.openxmlformats.org/officeDocument/2006/relationships/hyperlink" Target="http://www.dot.state.ak.us/cvlrts/index.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4495800"/>
            <a:ext cx="7848600" cy="1752600"/>
          </a:xfrm>
          <a:prstGeom prst="rect">
            <a:avLst/>
          </a:prstGeom>
          <a:noFill/>
        </p:spPr>
        <p:txBody>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r" fontAlgn="auto">
              <a:spcAft>
                <a:spcPts val="0"/>
              </a:spcAft>
              <a:defRPr/>
            </a:pPr>
            <a:r>
              <a:rPr lang="en-US" sz="2800" b="1" dirty="0">
                <a:ln w="12700">
                  <a:noFill/>
                </a:ln>
                <a:solidFill>
                  <a:schemeClr val="tx1">
                    <a:lumMod val="85000"/>
                    <a:lumOff val="15000"/>
                  </a:schemeClr>
                </a:solidFill>
                <a:effectLst/>
                <a:latin typeface="Arial" pitchFamily="34" charset="0"/>
                <a:ea typeface="+mj-ea"/>
                <a:cs typeface="Arial" pitchFamily="34" charset="0"/>
              </a:rPr>
              <a:t>Commercially Useful Function </a:t>
            </a:r>
          </a:p>
          <a:p>
            <a:pPr algn="r" fontAlgn="auto">
              <a:spcAft>
                <a:spcPts val="0"/>
              </a:spcAft>
              <a:defRPr/>
            </a:pPr>
            <a:r>
              <a:rPr lang="en-US" sz="2800" b="1" dirty="0">
                <a:ln w="12700">
                  <a:noFill/>
                </a:ln>
                <a:solidFill>
                  <a:schemeClr val="tx1">
                    <a:lumMod val="85000"/>
                    <a:lumOff val="15000"/>
                  </a:schemeClr>
                </a:solidFill>
                <a:effectLst/>
                <a:latin typeface="Arial" pitchFamily="34" charset="0"/>
                <a:ea typeface="+mj-ea"/>
                <a:cs typeface="Arial" pitchFamily="34" charset="0"/>
              </a:rPr>
              <a:t>&amp; DBE Fraud Awareness</a:t>
            </a:r>
          </a:p>
          <a:p>
            <a:pPr algn="r" fontAlgn="auto">
              <a:spcAft>
                <a:spcPts val="0"/>
              </a:spcAft>
              <a:defRPr/>
            </a:pPr>
            <a:endParaRPr lang="en-US" sz="2000" dirty="0">
              <a:ln w="12700">
                <a:noFill/>
              </a:ln>
              <a:solidFill>
                <a:schemeClr val="tx1">
                  <a:lumMod val="85000"/>
                  <a:lumOff val="15000"/>
                </a:schemeClr>
              </a:solidFill>
              <a:effectLst/>
              <a:latin typeface="Arial" pitchFamily="34" charset="0"/>
              <a:ea typeface="+mj-ea"/>
              <a:cs typeface="Arial" pitchFamily="34" charset="0"/>
            </a:endParaRPr>
          </a:p>
          <a:p>
            <a:pPr algn="r" fontAlgn="auto">
              <a:spcAft>
                <a:spcPts val="0"/>
              </a:spcAft>
              <a:defRPr/>
            </a:pPr>
            <a:r>
              <a:rPr lang="en-US" sz="1800" i="1" dirty="0" smtClean="0">
                <a:ln w="12700">
                  <a:noFill/>
                </a:ln>
                <a:solidFill>
                  <a:schemeClr val="tx1">
                    <a:lumMod val="85000"/>
                    <a:lumOff val="15000"/>
                  </a:schemeClr>
                </a:solidFill>
                <a:effectLst/>
                <a:latin typeface="Arial" pitchFamily="34" charset="0"/>
                <a:ea typeface="+mj-ea"/>
                <a:cs typeface="Arial" pitchFamily="34" charset="0"/>
              </a:rPr>
              <a:t>Erin Fragoso</a:t>
            </a:r>
            <a:r>
              <a:rPr lang="en-US" sz="1800" i="1" dirty="0">
                <a:ln w="12700">
                  <a:noFill/>
                </a:ln>
                <a:solidFill>
                  <a:schemeClr val="tx1">
                    <a:lumMod val="85000"/>
                    <a:lumOff val="15000"/>
                  </a:schemeClr>
                </a:solidFill>
                <a:effectLst/>
                <a:latin typeface="Arial" pitchFamily="34" charset="0"/>
                <a:ea typeface="+mj-ea"/>
                <a:cs typeface="Arial" pitchFamily="34" charset="0"/>
              </a:rPr>
              <a:t/>
            </a:r>
            <a:br>
              <a:rPr lang="en-US" sz="1800" i="1" dirty="0">
                <a:ln w="12700">
                  <a:noFill/>
                </a:ln>
                <a:solidFill>
                  <a:schemeClr val="tx1">
                    <a:lumMod val="85000"/>
                    <a:lumOff val="15000"/>
                  </a:schemeClr>
                </a:solidFill>
                <a:effectLst/>
                <a:latin typeface="Arial" pitchFamily="34" charset="0"/>
                <a:ea typeface="+mj-ea"/>
                <a:cs typeface="Arial" pitchFamily="34" charset="0"/>
              </a:rPr>
            </a:br>
            <a:r>
              <a:rPr lang="en-US" sz="1800" i="1" dirty="0" smtClean="0">
                <a:ln w="12700">
                  <a:noFill/>
                </a:ln>
                <a:solidFill>
                  <a:schemeClr val="tx1">
                    <a:lumMod val="85000"/>
                    <a:lumOff val="15000"/>
                  </a:schemeClr>
                </a:solidFill>
                <a:effectLst/>
                <a:latin typeface="Arial" pitchFamily="34" charset="0"/>
                <a:ea typeface="+mj-ea"/>
                <a:cs typeface="Arial" pitchFamily="34" charset="0"/>
              </a:rPr>
              <a:t>CRO Research Analyst</a:t>
            </a:r>
            <a:endParaRPr lang="en-US" sz="1800" i="1" dirty="0">
              <a:ln w="12700">
                <a:noFill/>
              </a:ln>
              <a:solidFill>
                <a:schemeClr val="tx1">
                  <a:lumMod val="85000"/>
                  <a:lumOff val="15000"/>
                </a:schemeClr>
              </a:solidFill>
              <a:effectLst/>
              <a:latin typeface="Arial" pitchFamily="34" charset="0"/>
              <a:ea typeface="+mj-ea"/>
              <a:cs typeface="Arial" pitchFamily="34" charset="0"/>
            </a:endParaRPr>
          </a:p>
          <a:p>
            <a:pPr algn="r" fontAlgn="auto">
              <a:spcAft>
                <a:spcPts val="0"/>
              </a:spcAft>
              <a:defRPr/>
            </a:pPr>
            <a:endParaRPr lang="en-US" sz="1400" dirty="0">
              <a:ln w="12700">
                <a:noFill/>
              </a:ln>
              <a:solidFill>
                <a:schemeClr val="tx1">
                  <a:lumMod val="85000"/>
                  <a:lumOff val="15000"/>
                </a:schemeClr>
              </a:solidFill>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Importance of Performing CUFs</a:t>
            </a:r>
            <a:endParaRPr lang="en-US" dirty="0"/>
          </a:p>
        </p:txBody>
      </p:sp>
      <p:sp>
        <p:nvSpPr>
          <p:cNvPr id="3" name="Content Placeholder 2"/>
          <p:cNvSpPr>
            <a:spLocks noGrp="1"/>
          </p:cNvSpPr>
          <p:nvPr>
            <p:ph idx="1"/>
          </p:nvPr>
        </p:nvSpPr>
        <p:spPr>
          <a:xfrm>
            <a:off x="0" y="1080091"/>
            <a:ext cx="8839200" cy="5407152"/>
          </a:xfrm>
        </p:spPr>
        <p:txBody>
          <a:bodyPr/>
          <a:lstStyle/>
          <a:p>
            <a:pPr marL="0" indent="0">
              <a:buNone/>
            </a:pPr>
            <a:r>
              <a:rPr lang="en-US" sz="1800" b="1" u="sng" dirty="0">
                <a:latin typeface="Arial" panose="020B0604020202020204" pitchFamily="34" charset="0"/>
              </a:rPr>
              <a:t>Avoid DBE Fraud</a:t>
            </a:r>
          </a:p>
          <a:p>
            <a:pPr marL="0" indent="0">
              <a:buNone/>
            </a:pPr>
            <a:r>
              <a:rPr lang="en-US" sz="1400" i="1" dirty="0" smtClean="0">
                <a:latin typeface="Arial" panose="020B0604020202020204" pitchFamily="34" charset="0"/>
              </a:rPr>
              <a:t>From </a:t>
            </a:r>
            <a:r>
              <a:rPr lang="en-US" sz="1400" i="1" dirty="0">
                <a:latin typeface="Arial" panose="020B0604020202020204" pitchFamily="34" charset="0"/>
              </a:rPr>
              <a:t>‘The Real Cost of DBE Fraud’ by Michelle </a:t>
            </a:r>
            <a:r>
              <a:rPr lang="en-US" sz="1400" i="1" dirty="0" err="1">
                <a:latin typeface="Arial" panose="020B0604020202020204" pitchFamily="34" charset="0"/>
              </a:rPr>
              <a:t>McVicker</a:t>
            </a:r>
            <a:r>
              <a:rPr lang="en-US" sz="1400" i="1" dirty="0">
                <a:latin typeface="Arial" panose="020B0604020202020204" pitchFamily="34" charset="0"/>
              </a:rPr>
              <a:t>:</a:t>
            </a:r>
          </a:p>
          <a:p>
            <a:pPr marL="0" indent="0">
              <a:buNone/>
            </a:pPr>
            <a:endParaRPr lang="en-US" sz="1600" i="1"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76200" y="1826029"/>
            <a:ext cx="4724400" cy="2246031"/>
          </a:xfrm>
          <a:prstGeom prst="rect">
            <a:avLst/>
          </a:prstGeom>
        </p:spPr>
      </p:pic>
      <p:pic>
        <p:nvPicPr>
          <p:cNvPr id="5" name="Picture 4"/>
          <p:cNvPicPr>
            <a:picLocks noChangeAspect="1"/>
          </p:cNvPicPr>
          <p:nvPr/>
        </p:nvPicPr>
        <p:blipFill>
          <a:blip r:embed="rId3"/>
          <a:stretch>
            <a:fillRect/>
          </a:stretch>
        </p:blipFill>
        <p:spPr>
          <a:xfrm>
            <a:off x="1981200" y="4171017"/>
            <a:ext cx="4800600" cy="2492858"/>
          </a:xfrm>
          <a:prstGeom prst="rect">
            <a:avLst/>
          </a:prstGeom>
        </p:spPr>
      </p:pic>
      <p:pic>
        <p:nvPicPr>
          <p:cNvPr id="7" name="Picture 6"/>
          <p:cNvPicPr>
            <a:picLocks noChangeAspect="1"/>
          </p:cNvPicPr>
          <p:nvPr/>
        </p:nvPicPr>
        <p:blipFill>
          <a:blip r:embed="rId4"/>
          <a:stretch>
            <a:fillRect/>
          </a:stretch>
        </p:blipFill>
        <p:spPr>
          <a:xfrm>
            <a:off x="4876800" y="1981200"/>
            <a:ext cx="4189228" cy="1935690"/>
          </a:xfrm>
          <a:prstGeom prst="rect">
            <a:avLst/>
          </a:prstGeom>
        </p:spPr>
      </p:pic>
    </p:spTree>
    <p:extLst>
      <p:ext uri="{BB962C8B-B14F-4D97-AF65-F5344CB8AC3E}">
        <p14:creationId xmlns:p14="http://schemas.microsoft.com/office/powerpoint/2010/main" val="1589463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CUF Operations &amp; Red Flags</a:t>
            </a:r>
            <a:endParaRPr lang="en-US"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19200"/>
            <a:ext cx="8839200" cy="5407152"/>
          </a:xfrm>
        </p:spPr>
        <p:txBody>
          <a:bodyPr/>
          <a:lstStyle/>
          <a:p>
            <a:pPr marL="0" indent="0">
              <a:buNone/>
            </a:pPr>
            <a:r>
              <a:rPr lang="en-US" sz="1800" dirty="0" smtClean="0">
                <a:latin typeface="Arial" panose="020B0604020202020204" pitchFamily="34" charset="0"/>
              </a:rPr>
              <a:t>To determine whether a DBE subcontractor is performing a commercially useful function, five operations must be considered:</a:t>
            </a:r>
          </a:p>
          <a:p>
            <a:pPr marL="0" indent="0">
              <a:buNone/>
            </a:pPr>
            <a:endParaRPr lang="en-US" sz="1600" dirty="0">
              <a:latin typeface="Arial" panose="020B0604020202020204" pitchFamily="34" charset="0"/>
            </a:endParaRPr>
          </a:p>
          <a:p>
            <a:pPr marL="0" indent="0">
              <a:buNone/>
            </a:pPr>
            <a:endParaRPr lang="en-US" sz="1600" dirty="0" smtClean="0">
              <a:latin typeface="Arial" panose="020B0604020202020204" pitchFamily="34" charset="0"/>
            </a:endParaRPr>
          </a:p>
          <a:p>
            <a:pPr lvl="1"/>
            <a:r>
              <a:rPr lang="en-US" dirty="0" smtClean="0">
                <a:latin typeface="Arial" panose="020B0604020202020204" pitchFamily="34" charset="0"/>
              </a:rPr>
              <a:t>Management / Supervision</a:t>
            </a:r>
          </a:p>
          <a:p>
            <a:pPr lvl="1"/>
            <a:r>
              <a:rPr lang="en-US" dirty="0" smtClean="0">
                <a:latin typeface="Arial" panose="020B0604020202020204" pitchFamily="34" charset="0"/>
              </a:rPr>
              <a:t>Workforce / Employees</a:t>
            </a:r>
          </a:p>
          <a:p>
            <a:pPr lvl="1"/>
            <a:r>
              <a:rPr lang="en-US" dirty="0" smtClean="0">
                <a:latin typeface="Arial" panose="020B0604020202020204" pitchFamily="34" charset="0"/>
              </a:rPr>
              <a:t>Equipment</a:t>
            </a:r>
          </a:p>
          <a:p>
            <a:pPr lvl="1"/>
            <a:r>
              <a:rPr lang="en-US" dirty="0" smtClean="0">
                <a:latin typeface="Arial" panose="020B0604020202020204" pitchFamily="34" charset="0"/>
              </a:rPr>
              <a:t>Materials / Supplies</a:t>
            </a:r>
          </a:p>
          <a:p>
            <a:pPr lvl="1"/>
            <a:r>
              <a:rPr lang="en-US" dirty="0" smtClean="0">
                <a:latin typeface="Arial" panose="020B0604020202020204" pitchFamily="34" charset="0"/>
              </a:rPr>
              <a:t>Performance</a:t>
            </a:r>
            <a:endParaRPr lang="en-US" dirty="0">
              <a:latin typeface="Arial" panose="020B0604020202020204" pitchFamily="34" charset="0"/>
            </a:endParaRPr>
          </a:p>
        </p:txBody>
      </p:sp>
      <p:pic>
        <p:nvPicPr>
          <p:cNvPr id="4" name="Picture 3">
            <a:extLst>
              <a:ext uri="{FF2B5EF4-FFF2-40B4-BE49-F238E27FC236}">
                <a16:creationId xmlns:a16="http://schemas.microsoft.com/office/drawing/2014/main" id="{E1BB6036-2AE5-4767-98A0-9BBFDFF275D9}"/>
              </a:ext>
            </a:extLst>
          </p:cNvPr>
          <p:cNvPicPr>
            <a:picLocks noChangeAspect="1"/>
          </p:cNvPicPr>
          <p:nvPr/>
        </p:nvPicPr>
        <p:blipFill>
          <a:blip r:embed="rId2"/>
          <a:stretch>
            <a:fillRect/>
          </a:stretch>
        </p:blipFill>
        <p:spPr>
          <a:xfrm>
            <a:off x="5029200" y="1873186"/>
            <a:ext cx="2695575" cy="3952875"/>
          </a:xfrm>
          <a:prstGeom prst="rect">
            <a:avLst/>
          </a:prstGeom>
        </p:spPr>
      </p:pic>
    </p:spTree>
    <p:extLst>
      <p:ext uri="{BB962C8B-B14F-4D97-AF65-F5344CB8AC3E}">
        <p14:creationId xmlns:p14="http://schemas.microsoft.com/office/powerpoint/2010/main" val="1181241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CUF Operations &amp; Red Flags</a:t>
            </a:r>
            <a:endParaRPr lang="en-US" dirty="0"/>
          </a:p>
        </p:txBody>
      </p:sp>
      <p:sp>
        <p:nvSpPr>
          <p:cNvPr id="3" name="Content Placeholder 2"/>
          <p:cNvSpPr>
            <a:spLocks noGrp="1"/>
          </p:cNvSpPr>
          <p:nvPr>
            <p:ph idx="1"/>
          </p:nvPr>
        </p:nvSpPr>
        <p:spPr/>
        <p:txBody>
          <a:bodyPr/>
          <a:lstStyle/>
          <a:p>
            <a:pPr marL="0" indent="0">
              <a:buNone/>
            </a:pPr>
            <a:r>
              <a:rPr lang="en-US" sz="2000" b="1" u="sng" dirty="0" smtClean="0">
                <a:latin typeface="Arial" panose="020B0604020202020204" pitchFamily="34" charset="0"/>
              </a:rPr>
              <a:t>Management</a:t>
            </a:r>
            <a:endParaRPr lang="en-US" sz="2000" dirty="0" smtClean="0">
              <a:latin typeface="Arial" panose="020B0604020202020204" pitchFamily="34" charset="0"/>
            </a:endParaRPr>
          </a:p>
          <a:p>
            <a:pPr marL="0" indent="0">
              <a:buNone/>
            </a:pPr>
            <a:r>
              <a:rPr lang="en-US" sz="1600" dirty="0" smtClean="0">
                <a:latin typeface="Arial" panose="020B0604020202020204" pitchFamily="34" charset="0"/>
              </a:rPr>
              <a:t>The </a:t>
            </a:r>
            <a:r>
              <a:rPr lang="en-US" sz="1600" b="1" dirty="0" smtClean="0">
                <a:latin typeface="Arial" panose="020B0604020202020204" pitchFamily="34" charset="0"/>
              </a:rPr>
              <a:t>DBE must manage the work that has been contracted to its firm</a:t>
            </a:r>
            <a:r>
              <a:rPr lang="en-US" sz="1600" dirty="0" smtClean="0">
                <a:latin typeface="Arial" panose="020B0604020202020204" pitchFamily="34" charset="0"/>
              </a:rPr>
              <a:t>. Management includes, but is not limited to:</a:t>
            </a:r>
          </a:p>
          <a:p>
            <a:r>
              <a:rPr lang="en-US" sz="1600" dirty="0" smtClean="0">
                <a:latin typeface="Arial" panose="020B0604020202020204" pitchFamily="34" charset="0"/>
              </a:rPr>
              <a:t>Scheduling work operations</a:t>
            </a:r>
          </a:p>
          <a:p>
            <a:r>
              <a:rPr lang="en-US" sz="1600" dirty="0" smtClean="0">
                <a:latin typeface="Arial" panose="020B0604020202020204" pitchFamily="34" charset="0"/>
              </a:rPr>
              <a:t>Ordering equipment and materials</a:t>
            </a:r>
          </a:p>
          <a:p>
            <a:r>
              <a:rPr lang="en-US" sz="1600" dirty="0" smtClean="0">
                <a:latin typeface="Arial" panose="020B0604020202020204" pitchFamily="34" charset="0"/>
              </a:rPr>
              <a:t>Preparing and submitting certified payrolls</a:t>
            </a:r>
          </a:p>
          <a:p>
            <a:r>
              <a:rPr lang="en-US" sz="1600" dirty="0" smtClean="0">
                <a:latin typeface="Arial" panose="020B0604020202020204" pitchFamily="34" charset="0"/>
              </a:rPr>
              <a:t>Hiring and firing employees</a:t>
            </a:r>
          </a:p>
          <a:p>
            <a:r>
              <a:rPr lang="en-US" sz="1600" dirty="0" smtClean="0">
                <a:latin typeface="Arial" panose="020B0604020202020204" pitchFamily="34" charset="0"/>
              </a:rPr>
              <a:t>Making operational / managerial decisions</a:t>
            </a:r>
          </a:p>
          <a:p>
            <a:r>
              <a:rPr lang="en-US" sz="1600" dirty="0" smtClean="0">
                <a:latin typeface="Arial" panose="020B0604020202020204" pitchFamily="34" charset="0"/>
              </a:rPr>
              <a:t>Supervision of daily operations</a:t>
            </a:r>
          </a:p>
          <a:p>
            <a:pPr marL="0" indent="0">
              <a:buNone/>
            </a:pPr>
            <a:endParaRPr lang="en-US" sz="1600" dirty="0">
              <a:latin typeface="Arial" panose="020B0604020202020204" pitchFamily="34" charset="0"/>
            </a:endParaRPr>
          </a:p>
          <a:p>
            <a:pPr marL="0" indent="0">
              <a:buNone/>
            </a:pPr>
            <a:r>
              <a:rPr lang="en-US" sz="1600" b="1" dirty="0" smtClean="0">
                <a:solidFill>
                  <a:srgbClr val="C00000"/>
                </a:solidFill>
                <a:latin typeface="Arial" panose="020B0604020202020204" pitchFamily="34" charset="0"/>
              </a:rPr>
              <a:t>Red Flags:</a:t>
            </a:r>
          </a:p>
          <a:p>
            <a:r>
              <a:rPr lang="en-US" sz="1600" dirty="0" smtClean="0">
                <a:solidFill>
                  <a:srgbClr val="C00000"/>
                </a:solidFill>
                <a:latin typeface="Arial" panose="020B0604020202020204" pitchFamily="34" charset="0"/>
              </a:rPr>
              <a:t>DBE owner or superintendent provides little or no supervision of work</a:t>
            </a:r>
          </a:p>
          <a:p>
            <a:r>
              <a:rPr lang="en-US" sz="1600" dirty="0" smtClean="0">
                <a:solidFill>
                  <a:srgbClr val="C00000"/>
                </a:solidFill>
                <a:latin typeface="Arial" panose="020B0604020202020204" pitchFamily="34" charset="0"/>
              </a:rPr>
              <a:t>DBE superintendent is not a regular employee of the firm, or supervision is performed by personnel associated with the prime contractor or another business</a:t>
            </a:r>
          </a:p>
          <a:p>
            <a:r>
              <a:rPr lang="en-US" sz="1600" dirty="0" smtClean="0">
                <a:solidFill>
                  <a:srgbClr val="C00000"/>
                </a:solidFill>
                <a:latin typeface="Arial" panose="020B0604020202020204" pitchFamily="34" charset="0"/>
              </a:rPr>
              <a:t>Key staff and personnel are not under the DBE’s control</a:t>
            </a:r>
          </a:p>
          <a:p>
            <a:r>
              <a:rPr lang="en-US" sz="1600" dirty="0" smtClean="0">
                <a:solidFill>
                  <a:srgbClr val="C00000"/>
                </a:solidFill>
                <a:latin typeface="Arial" panose="020B0604020202020204" pitchFamily="34" charset="0"/>
              </a:rPr>
              <a:t>DBE owner is not aware of the status of the work or the performance of the business</a:t>
            </a:r>
          </a:p>
          <a:p>
            <a:r>
              <a:rPr lang="en-US" sz="1600" dirty="0" smtClean="0">
                <a:solidFill>
                  <a:srgbClr val="C00000"/>
                </a:solidFill>
                <a:latin typeface="Arial" panose="020B0604020202020204" pitchFamily="34" charset="0"/>
              </a:rPr>
              <a:t>DBE company owners rarely or never seen </a:t>
            </a:r>
            <a:endParaRPr lang="en-US" sz="1600" dirty="0">
              <a:solidFill>
                <a:srgbClr val="C00000"/>
              </a:solidFill>
              <a:latin typeface="Arial" panose="020B0604020202020204" pitchFamily="34" charset="0"/>
            </a:endParaRPr>
          </a:p>
        </p:txBody>
      </p:sp>
      <p:pic>
        <p:nvPicPr>
          <p:cNvPr id="4" name="Picture 3" descr="Management - Highway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057400"/>
            <a:ext cx="3200400" cy="1861566"/>
          </a:xfrm>
          <a:prstGeom prst="rect">
            <a:avLst/>
          </a:prstGeom>
        </p:spPr>
      </p:pic>
    </p:spTree>
    <p:extLst>
      <p:ext uri="{BB962C8B-B14F-4D97-AF65-F5344CB8AC3E}">
        <p14:creationId xmlns:p14="http://schemas.microsoft.com/office/powerpoint/2010/main" val="3880148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CUF Operations &amp; Red Flags</a:t>
            </a:r>
            <a:endParaRPr lang="en-US" dirty="0"/>
          </a:p>
        </p:txBody>
      </p:sp>
      <p:sp>
        <p:nvSpPr>
          <p:cNvPr id="3" name="Content Placeholder 2"/>
          <p:cNvSpPr>
            <a:spLocks noGrp="1"/>
          </p:cNvSpPr>
          <p:nvPr>
            <p:ph idx="1"/>
          </p:nvPr>
        </p:nvSpPr>
        <p:spPr>
          <a:xfrm>
            <a:off x="152400" y="1085850"/>
            <a:ext cx="8839200" cy="5407152"/>
          </a:xfrm>
        </p:spPr>
        <p:txBody>
          <a:bodyPr/>
          <a:lstStyle/>
          <a:p>
            <a:pPr marL="0" indent="0">
              <a:buNone/>
            </a:pPr>
            <a:r>
              <a:rPr lang="en-US" sz="2000" b="1" u="sng" dirty="0" smtClean="0">
                <a:latin typeface="Arial" panose="020B0604020202020204" pitchFamily="34" charset="0"/>
              </a:rPr>
              <a:t>Workforce</a:t>
            </a:r>
          </a:p>
          <a:p>
            <a:pPr marL="0" indent="0">
              <a:buNone/>
            </a:pPr>
            <a:r>
              <a:rPr lang="en-US" sz="1600" dirty="0" smtClean="0">
                <a:latin typeface="Arial" panose="020B0604020202020204" pitchFamily="34" charset="0"/>
              </a:rPr>
              <a:t>In order to be considered an independent business, </a:t>
            </a:r>
            <a:r>
              <a:rPr lang="en-US" sz="1600" b="1" dirty="0" smtClean="0">
                <a:latin typeface="Arial" panose="020B0604020202020204" pitchFamily="34" charset="0"/>
              </a:rPr>
              <a:t>a DBE must keep a regular workforce. DBEs cannot share employees with non-DBE contractors</a:t>
            </a:r>
            <a:r>
              <a:rPr lang="en-US" sz="1600" dirty="0" smtClean="0">
                <a:latin typeface="Arial" panose="020B0604020202020204" pitchFamily="34" charset="0"/>
              </a:rPr>
              <a:t>, particularly the prime contractor. All work must be performed with a workforce that the DBE controls, with a </a:t>
            </a:r>
            <a:r>
              <a:rPr lang="en-US" sz="1600" b="1" dirty="0" smtClean="0">
                <a:latin typeface="Arial" panose="020B0604020202020204" pitchFamily="34" charset="0"/>
              </a:rPr>
              <a:t>minimum of 30% of the work to be performed by the DBE’s regular employees</a:t>
            </a:r>
            <a:r>
              <a:rPr lang="en-US" sz="1600" dirty="0" smtClean="0">
                <a:latin typeface="Arial" panose="020B0604020202020204" pitchFamily="34" charset="0"/>
              </a:rPr>
              <a:t>, or those hired by the DBE for the project from a source, such as a labor union. The </a:t>
            </a:r>
            <a:r>
              <a:rPr lang="en-US" sz="1600" b="1" dirty="0" smtClean="0">
                <a:latin typeface="Arial" panose="020B0604020202020204" pitchFamily="34" charset="0"/>
              </a:rPr>
              <a:t>DBE must have direct supervision over all of its employees. </a:t>
            </a:r>
          </a:p>
          <a:p>
            <a:pPr marL="0" indent="0">
              <a:buNone/>
            </a:pPr>
            <a:endParaRPr lang="en-US" sz="1600" dirty="0">
              <a:latin typeface="Arial" panose="020B0604020202020204" pitchFamily="34" charset="0"/>
            </a:endParaRPr>
          </a:p>
          <a:p>
            <a:pPr marL="0" indent="0">
              <a:buNone/>
            </a:pPr>
            <a:r>
              <a:rPr lang="en-US" sz="1600" dirty="0" smtClean="0">
                <a:latin typeface="Arial" panose="020B0604020202020204" pitchFamily="34" charset="0"/>
              </a:rPr>
              <a:t>The </a:t>
            </a:r>
            <a:r>
              <a:rPr lang="en-US" sz="1600" b="1" dirty="0" smtClean="0">
                <a:latin typeface="Arial" panose="020B0604020202020204" pitchFamily="34" charset="0"/>
              </a:rPr>
              <a:t>DBE must be responsible for payroll and labor compliance requirements for all employees performing on the contract</a:t>
            </a:r>
            <a:r>
              <a:rPr lang="en-US" sz="1600" dirty="0" smtClean="0">
                <a:latin typeface="Arial" panose="020B0604020202020204" pitchFamily="34" charset="0"/>
              </a:rPr>
              <a:t>, and is expected to prepare and finance the payrolls. Direct or indirect payments by any other contractor is not allowed. The DBE must perform at least 30% of the total cost of its contract with its own workforce. The DBE must not subcontract a greater portion of the work than would be expected on the basis of normal industry practice for the type of work involved. </a:t>
            </a:r>
          </a:p>
          <a:p>
            <a:pPr marL="0" indent="0">
              <a:buNone/>
            </a:pPr>
            <a:endParaRPr lang="en-US" sz="1600" dirty="0" smtClean="0">
              <a:latin typeface="Arial" panose="020B0604020202020204" pitchFamily="34" charset="0"/>
            </a:endParaRPr>
          </a:p>
          <a:p>
            <a:pPr marL="0" indent="0">
              <a:buNone/>
            </a:pPr>
            <a:r>
              <a:rPr lang="en-US" sz="1600" b="1" dirty="0">
                <a:solidFill>
                  <a:srgbClr val="C00000"/>
                </a:solidFill>
                <a:latin typeface="Arial" panose="020B0604020202020204" pitchFamily="34" charset="0"/>
              </a:rPr>
              <a:t>Red Flags:</a:t>
            </a:r>
          </a:p>
          <a:p>
            <a:r>
              <a:rPr lang="en-US" sz="1600" dirty="0" smtClean="0">
                <a:solidFill>
                  <a:srgbClr val="C00000"/>
                </a:solidFill>
                <a:latin typeface="Arial" panose="020B0604020202020204" pitchFamily="34" charset="0"/>
              </a:rPr>
              <a:t>Supervision of DBE employees by another contractor</a:t>
            </a:r>
          </a:p>
          <a:p>
            <a:r>
              <a:rPr lang="en-US" sz="1600" dirty="0" smtClean="0">
                <a:solidFill>
                  <a:srgbClr val="C00000"/>
                </a:solidFill>
                <a:latin typeface="Arial" panose="020B0604020202020204" pitchFamily="34" charset="0"/>
              </a:rPr>
              <a:t>Employees are paid by the DBE and the prime contractor</a:t>
            </a:r>
          </a:p>
          <a:p>
            <a:r>
              <a:rPr lang="en-US" sz="1600" dirty="0" smtClean="0">
                <a:solidFill>
                  <a:srgbClr val="C00000"/>
                </a:solidFill>
                <a:latin typeface="Arial" panose="020B0604020202020204" pitchFamily="34" charset="0"/>
              </a:rPr>
              <a:t>Work is performed by personnel normally employed by the prime contractor / another business</a:t>
            </a:r>
            <a:endParaRPr lang="en-US" sz="1600" dirty="0">
              <a:solidFill>
                <a:srgbClr val="C00000"/>
              </a:solidFill>
              <a:latin typeface="Arial" panose="020B0604020202020204" pitchFamily="34" charset="0"/>
            </a:endParaRPr>
          </a:p>
          <a:p>
            <a:pPr marL="0" indent="0">
              <a:buNone/>
            </a:pPr>
            <a:endParaRPr lang="en-US" sz="1600" dirty="0">
              <a:latin typeface="Arial" panose="020B0604020202020204" pitchFamily="34" charset="0"/>
            </a:endParaRPr>
          </a:p>
        </p:txBody>
      </p:sp>
    </p:spTree>
    <p:extLst>
      <p:ext uri="{BB962C8B-B14F-4D97-AF65-F5344CB8AC3E}">
        <p14:creationId xmlns:p14="http://schemas.microsoft.com/office/powerpoint/2010/main" val="1677679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CUF Operations &amp; Red Flags</a:t>
            </a:r>
            <a:endParaRPr lang="en-US" dirty="0"/>
          </a:p>
        </p:txBody>
      </p:sp>
      <p:sp>
        <p:nvSpPr>
          <p:cNvPr id="3" name="Content Placeholder 2"/>
          <p:cNvSpPr>
            <a:spLocks noGrp="1"/>
          </p:cNvSpPr>
          <p:nvPr>
            <p:ph idx="1"/>
          </p:nvPr>
        </p:nvSpPr>
        <p:spPr>
          <a:xfrm>
            <a:off x="76200" y="1143000"/>
            <a:ext cx="8839200" cy="5407152"/>
          </a:xfrm>
        </p:spPr>
        <p:txBody>
          <a:bodyPr/>
          <a:lstStyle/>
          <a:p>
            <a:pPr marL="0" indent="0">
              <a:buNone/>
            </a:pPr>
            <a:r>
              <a:rPr lang="en-US" sz="2000" b="1" u="sng" dirty="0" smtClean="0">
                <a:latin typeface="Arial" panose="020B0604020202020204" pitchFamily="34" charset="0"/>
              </a:rPr>
              <a:t>Equipment</a:t>
            </a:r>
            <a:endParaRPr lang="en-US" sz="2000" b="1" u="sng" dirty="0">
              <a:latin typeface="Arial" panose="020B0604020202020204" pitchFamily="34" charset="0"/>
            </a:endParaRPr>
          </a:p>
          <a:p>
            <a:pPr marL="0" indent="0">
              <a:buNone/>
            </a:pPr>
            <a:r>
              <a:rPr lang="en-US" sz="1600" dirty="0" smtClean="0">
                <a:latin typeface="Arial" panose="020B0604020202020204" pitchFamily="34" charset="0"/>
              </a:rPr>
              <a:t>A DBE may lease specialized equipment from a contractor, excluding the prime, if it is consistent with normal industry practices and at competitive rates for the area. The lease must specify the terms of agreement, and it must be for a short period of time / involve a specialized piece of equipment to be used at the job site. </a:t>
            </a:r>
            <a:r>
              <a:rPr lang="en-US" sz="1600" b="1" dirty="0" smtClean="0">
                <a:latin typeface="Arial" panose="020B0604020202020204" pitchFamily="34" charset="0"/>
              </a:rPr>
              <a:t>The operation of the equipment must be subject to the full control of the DBE</a:t>
            </a:r>
            <a:r>
              <a:rPr lang="en-US" sz="1600" dirty="0" smtClean="0">
                <a:latin typeface="Arial" panose="020B0604020202020204" pitchFamily="34" charset="0"/>
              </a:rPr>
              <a:t>. The DBE is expected to provide the operator for non-specialized equipment and is responsible for all payroll and labor compliance requirements. A separate lease agreement is required, and all lease agreements should be approved by the State Transportation Authority (STA) prior to the DBE starting work. </a:t>
            </a:r>
          </a:p>
          <a:p>
            <a:pPr marL="0" indent="0">
              <a:buNone/>
            </a:pPr>
            <a:r>
              <a:rPr lang="en-US" sz="1600" dirty="0" smtClean="0">
                <a:latin typeface="Arial" panose="020B0604020202020204" pitchFamily="34" charset="0"/>
              </a:rPr>
              <a:t>On a case by case basis, the STA may approve the DBE to lease a specialized piece of equipment from the prime. The STA must ensure that the lease amount is not counted toward the contract goal. </a:t>
            </a:r>
            <a:r>
              <a:rPr lang="en-US" sz="1600" b="1" dirty="0" smtClean="0">
                <a:latin typeface="Arial" panose="020B0604020202020204" pitchFamily="34" charset="0"/>
              </a:rPr>
              <a:t>Equipment leased and used by the DBE with payment deducted from the prime contractor’s payments to the DBE is not allowed</a:t>
            </a:r>
            <a:r>
              <a:rPr lang="en-US" sz="1600" dirty="0" smtClean="0">
                <a:latin typeface="Arial" panose="020B0604020202020204" pitchFamily="34" charset="0"/>
              </a:rPr>
              <a:t>. </a:t>
            </a:r>
          </a:p>
          <a:p>
            <a:pPr marL="0" indent="0">
              <a:buNone/>
            </a:pPr>
            <a:endParaRPr lang="en-US" sz="1600" dirty="0">
              <a:latin typeface="Arial" panose="020B0604020202020204" pitchFamily="34" charset="0"/>
            </a:endParaRPr>
          </a:p>
          <a:p>
            <a:pPr marL="0" indent="0">
              <a:buNone/>
            </a:pPr>
            <a:r>
              <a:rPr lang="en-US" sz="1600" b="1" dirty="0">
                <a:solidFill>
                  <a:srgbClr val="C00000"/>
                </a:solidFill>
                <a:latin typeface="Arial" panose="020B0604020202020204" pitchFamily="34" charset="0"/>
              </a:rPr>
              <a:t>Red Flags:</a:t>
            </a:r>
          </a:p>
          <a:p>
            <a:r>
              <a:rPr lang="en-US" sz="1600" dirty="0" smtClean="0">
                <a:solidFill>
                  <a:srgbClr val="C00000"/>
                </a:solidFill>
                <a:latin typeface="Arial" panose="020B0604020202020204" pitchFamily="34" charset="0"/>
              </a:rPr>
              <a:t>DBE trucking business uses trucks owned by the prime</a:t>
            </a:r>
          </a:p>
          <a:p>
            <a:r>
              <a:rPr lang="en-US" sz="1600" dirty="0" smtClean="0">
                <a:solidFill>
                  <a:srgbClr val="C00000"/>
                </a:solidFill>
                <a:latin typeface="Arial" panose="020B0604020202020204" pitchFamily="34" charset="0"/>
              </a:rPr>
              <a:t>Equipment signs/markings cover another owner’s identity</a:t>
            </a:r>
          </a:p>
          <a:p>
            <a:r>
              <a:rPr lang="en-US" sz="1600" dirty="0" smtClean="0">
                <a:solidFill>
                  <a:srgbClr val="C00000"/>
                </a:solidFill>
                <a:latin typeface="Arial" panose="020B0604020202020204" pitchFamily="34" charset="0"/>
              </a:rPr>
              <a:t>DBE uses equipment owned by the prime or another</a:t>
            </a:r>
          </a:p>
          <a:p>
            <a:pPr marL="0" indent="0">
              <a:buNone/>
            </a:pPr>
            <a:r>
              <a:rPr lang="en-US" sz="1600" dirty="0">
                <a:solidFill>
                  <a:srgbClr val="C00000"/>
                </a:solidFill>
                <a:latin typeface="Arial" panose="020B0604020202020204" pitchFamily="34" charset="0"/>
              </a:rPr>
              <a:t> </a:t>
            </a:r>
            <a:r>
              <a:rPr lang="en-US" sz="1600" dirty="0" smtClean="0">
                <a:solidFill>
                  <a:srgbClr val="C00000"/>
                </a:solidFill>
                <a:latin typeface="Arial" panose="020B0604020202020204" pitchFamily="34" charset="0"/>
              </a:rPr>
              <a:t>   contractor with no lease agreement</a:t>
            </a:r>
            <a:endParaRPr lang="en-US" sz="1600" dirty="0">
              <a:solidFill>
                <a:srgbClr val="C00000"/>
              </a:solidFill>
              <a:latin typeface="Arial" panose="020B0604020202020204" pitchFamily="34" charset="0"/>
            </a:endParaRPr>
          </a:p>
        </p:txBody>
      </p:sp>
      <p:pic>
        <p:nvPicPr>
          <p:cNvPr id="4" name="Content Placeholder 3">
            <a:extLst>
              <a:ext uri="{FF2B5EF4-FFF2-40B4-BE49-F238E27FC236}">
                <a16:creationId xmlns:a16="http://schemas.microsoft.com/office/drawing/2014/main" id="{75B03086-9EE1-478D-AB93-177968EFA640}"/>
              </a:ext>
            </a:extLst>
          </p:cNvPr>
          <p:cNvPicPr>
            <a:picLocks noChangeAspect="1"/>
          </p:cNvPicPr>
          <p:nvPr/>
        </p:nvPicPr>
        <p:blipFill>
          <a:blip r:embed="rId2"/>
          <a:stretch>
            <a:fillRect/>
          </a:stretch>
        </p:blipFill>
        <p:spPr bwMode="auto">
          <a:xfrm>
            <a:off x="5638800" y="4446407"/>
            <a:ext cx="3396673" cy="2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299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CUF Operations &amp; Red Flags</a:t>
            </a:r>
            <a:endParaRPr lang="en-US" dirty="0"/>
          </a:p>
        </p:txBody>
      </p:sp>
      <p:sp>
        <p:nvSpPr>
          <p:cNvPr id="3" name="Content Placeholder 2"/>
          <p:cNvSpPr>
            <a:spLocks noGrp="1"/>
          </p:cNvSpPr>
          <p:nvPr>
            <p:ph idx="1"/>
          </p:nvPr>
        </p:nvSpPr>
        <p:spPr>
          <a:xfrm>
            <a:off x="152400" y="1085850"/>
            <a:ext cx="8839200" cy="5559552"/>
          </a:xfrm>
        </p:spPr>
        <p:txBody>
          <a:bodyPr/>
          <a:lstStyle/>
          <a:p>
            <a:pPr marL="0" indent="0">
              <a:buNone/>
            </a:pPr>
            <a:r>
              <a:rPr lang="en-US" sz="2000" b="1" u="sng" dirty="0" smtClean="0">
                <a:latin typeface="Arial" panose="020B0604020202020204" pitchFamily="34" charset="0"/>
              </a:rPr>
              <a:t>Materials</a:t>
            </a:r>
          </a:p>
          <a:p>
            <a:pPr marL="0" indent="0">
              <a:buNone/>
            </a:pPr>
            <a:r>
              <a:rPr lang="en-US" sz="1600" dirty="0" smtClean="0">
                <a:latin typeface="Arial" panose="020B0604020202020204" pitchFamily="34" charset="0"/>
              </a:rPr>
              <a:t>For a DBE contractor to receive credit for supplying materials, the DBE must perform the following four functions:</a:t>
            </a:r>
          </a:p>
          <a:p>
            <a:r>
              <a:rPr lang="en-US" sz="1600" b="1" dirty="0" smtClean="0">
                <a:latin typeface="Arial" panose="020B0604020202020204" pitchFamily="34" charset="0"/>
              </a:rPr>
              <a:t>Negotiate price</a:t>
            </a:r>
          </a:p>
          <a:p>
            <a:r>
              <a:rPr lang="en-US" sz="1600" b="1" dirty="0" smtClean="0">
                <a:latin typeface="Arial" panose="020B0604020202020204" pitchFamily="34" charset="0"/>
              </a:rPr>
              <a:t>Determine quality and quantity</a:t>
            </a:r>
          </a:p>
          <a:p>
            <a:r>
              <a:rPr lang="en-US" sz="1600" b="1" dirty="0" smtClean="0">
                <a:latin typeface="Arial" panose="020B0604020202020204" pitchFamily="34" charset="0"/>
              </a:rPr>
              <a:t>Order the materials</a:t>
            </a:r>
          </a:p>
          <a:p>
            <a:r>
              <a:rPr lang="en-US" sz="1600" b="1" dirty="0" smtClean="0">
                <a:latin typeface="Arial" panose="020B0604020202020204" pitchFamily="34" charset="0"/>
              </a:rPr>
              <a:t>Pay for the materials</a:t>
            </a:r>
          </a:p>
          <a:p>
            <a:pPr marL="0" indent="0">
              <a:buNone/>
            </a:pPr>
            <a:r>
              <a:rPr lang="en-US" sz="1600" dirty="0" smtClean="0">
                <a:latin typeface="Arial" panose="020B0604020202020204" pitchFamily="34" charset="0"/>
              </a:rPr>
              <a:t>If the DBE does not perform all of these functions, it has </a:t>
            </a:r>
            <a:r>
              <a:rPr lang="en-US" sz="1600" b="1" dirty="0" smtClean="0">
                <a:latin typeface="Arial" panose="020B0604020202020204" pitchFamily="34" charset="0"/>
              </a:rPr>
              <a:t>not </a:t>
            </a:r>
            <a:r>
              <a:rPr lang="en-US" sz="1600" dirty="0" smtClean="0">
                <a:latin typeface="Arial" panose="020B0604020202020204" pitchFamily="34" charset="0"/>
              </a:rPr>
              <a:t>performed a CUF with respect to obtaining the materials, and the cost of the materials may not be counted toward the DBE goal. Invoices for the materials should show the DBE paid for them. </a:t>
            </a:r>
          </a:p>
          <a:p>
            <a:pPr marL="0" indent="0">
              <a:buNone/>
            </a:pPr>
            <a:endParaRPr lang="en-US" sz="1600" dirty="0">
              <a:latin typeface="Arial" panose="020B0604020202020204" pitchFamily="34" charset="0"/>
            </a:endParaRPr>
          </a:p>
          <a:p>
            <a:pPr marL="0" indent="0">
              <a:buNone/>
            </a:pPr>
            <a:r>
              <a:rPr lang="en-US" sz="1600" b="1" dirty="0">
                <a:solidFill>
                  <a:srgbClr val="C00000"/>
                </a:solidFill>
                <a:latin typeface="Arial" panose="020B0604020202020204" pitchFamily="34" charset="0"/>
              </a:rPr>
              <a:t>Red Flags:</a:t>
            </a:r>
          </a:p>
          <a:p>
            <a:r>
              <a:rPr lang="en-US" sz="1600" dirty="0" smtClean="0">
                <a:solidFill>
                  <a:srgbClr val="C00000"/>
                </a:solidFill>
                <a:latin typeface="Arial" panose="020B0604020202020204" pitchFamily="34" charset="0"/>
              </a:rPr>
              <a:t>DBE materials are ordered and/or paid for by prime</a:t>
            </a:r>
          </a:p>
          <a:p>
            <a:r>
              <a:rPr lang="en-US" sz="1600" dirty="0" smtClean="0">
                <a:solidFill>
                  <a:srgbClr val="C00000"/>
                </a:solidFill>
                <a:latin typeface="Arial" panose="020B0604020202020204" pitchFamily="34" charset="0"/>
              </a:rPr>
              <a:t>Payment for materials is deducted by prime from </a:t>
            </a:r>
          </a:p>
          <a:p>
            <a:pPr marL="0" indent="0">
              <a:buNone/>
            </a:pPr>
            <a:r>
              <a:rPr lang="en-US" sz="1600" dirty="0" smtClean="0">
                <a:solidFill>
                  <a:srgbClr val="C00000"/>
                </a:solidFill>
                <a:latin typeface="Arial" panose="020B0604020202020204" pitchFamily="34" charset="0"/>
              </a:rPr>
              <a:t>     payments to the DBE for work performed</a:t>
            </a:r>
          </a:p>
          <a:p>
            <a:r>
              <a:rPr lang="en-US" sz="1600" dirty="0" smtClean="0">
                <a:solidFill>
                  <a:srgbClr val="C00000"/>
                </a:solidFill>
                <a:latin typeface="Arial" panose="020B0604020202020204" pitchFamily="34" charset="0"/>
              </a:rPr>
              <a:t>Materials necessary for DBE to perform are delivered,</a:t>
            </a:r>
          </a:p>
          <a:p>
            <a:pPr marL="0" indent="0">
              <a:buNone/>
            </a:pPr>
            <a:r>
              <a:rPr lang="en-US" sz="1600" dirty="0">
                <a:solidFill>
                  <a:srgbClr val="C00000"/>
                </a:solidFill>
                <a:latin typeface="Arial" panose="020B0604020202020204" pitchFamily="34" charset="0"/>
              </a:rPr>
              <a:t> </a:t>
            </a:r>
            <a:r>
              <a:rPr lang="en-US" sz="1600" dirty="0" smtClean="0">
                <a:solidFill>
                  <a:srgbClr val="C00000"/>
                </a:solidFill>
                <a:latin typeface="Arial" panose="020B0604020202020204" pitchFamily="34" charset="0"/>
              </a:rPr>
              <a:t>    billed, and/or paid by another business</a:t>
            </a:r>
          </a:p>
          <a:p>
            <a:r>
              <a:rPr lang="en-US" sz="1600" dirty="0" smtClean="0">
                <a:solidFill>
                  <a:srgbClr val="C00000"/>
                </a:solidFill>
                <a:latin typeface="Arial" panose="020B0604020202020204" pitchFamily="34" charset="0"/>
              </a:rPr>
              <a:t>Two party or joint checks are sent by the prime to the</a:t>
            </a:r>
          </a:p>
          <a:p>
            <a:pPr marL="0" indent="0">
              <a:buNone/>
            </a:pPr>
            <a:r>
              <a:rPr lang="en-US" sz="1600" dirty="0">
                <a:solidFill>
                  <a:srgbClr val="C00000"/>
                </a:solidFill>
                <a:latin typeface="Arial" panose="020B0604020202020204" pitchFamily="34" charset="0"/>
              </a:rPr>
              <a:t> </a:t>
            </a:r>
            <a:r>
              <a:rPr lang="en-US" sz="1600" dirty="0" smtClean="0">
                <a:solidFill>
                  <a:srgbClr val="C00000"/>
                </a:solidFill>
                <a:latin typeface="Arial" panose="020B0604020202020204" pitchFamily="34" charset="0"/>
              </a:rPr>
              <a:t>    supplier rather than being sent by the DBE </a:t>
            </a:r>
          </a:p>
        </p:txBody>
      </p:sp>
      <p:pic>
        <p:nvPicPr>
          <p:cNvPr id="4" name="Picture 3" descr="Get best building materials online store in 20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752600"/>
            <a:ext cx="3048000" cy="1464235"/>
          </a:xfrm>
          <a:prstGeom prst="rect">
            <a:avLst/>
          </a:prstGeom>
        </p:spPr>
      </p:pic>
      <p:pic>
        <p:nvPicPr>
          <p:cNvPr id="5" name="Picture 4" descr="Building products | New feature of company product in 20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114800"/>
            <a:ext cx="3505200" cy="2293441"/>
          </a:xfrm>
          <a:prstGeom prst="rect">
            <a:avLst/>
          </a:prstGeom>
        </p:spPr>
      </p:pic>
    </p:spTree>
    <p:extLst>
      <p:ext uri="{BB962C8B-B14F-4D97-AF65-F5344CB8AC3E}">
        <p14:creationId xmlns:p14="http://schemas.microsoft.com/office/powerpoint/2010/main" val="4017175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CUF Operations &amp; Red Flags</a:t>
            </a:r>
            <a:endParaRPr lang="en-US" dirty="0"/>
          </a:p>
        </p:txBody>
      </p:sp>
      <p:sp>
        <p:nvSpPr>
          <p:cNvPr id="3" name="Content Placeholder 2"/>
          <p:cNvSpPr>
            <a:spLocks noGrp="1"/>
          </p:cNvSpPr>
          <p:nvPr>
            <p:ph idx="1"/>
          </p:nvPr>
        </p:nvSpPr>
        <p:spPr/>
        <p:txBody>
          <a:bodyPr/>
          <a:lstStyle/>
          <a:p>
            <a:pPr marL="0" indent="0">
              <a:buNone/>
            </a:pPr>
            <a:r>
              <a:rPr lang="en-US" sz="2000" b="1" u="sng" dirty="0" smtClean="0">
                <a:latin typeface="Arial" panose="020B0604020202020204" pitchFamily="34" charset="0"/>
              </a:rPr>
              <a:t>Performance</a:t>
            </a:r>
            <a:endParaRPr lang="en-US" sz="2000" b="1" u="sng" dirty="0">
              <a:latin typeface="Arial" panose="020B0604020202020204" pitchFamily="34" charset="0"/>
            </a:endParaRPr>
          </a:p>
          <a:p>
            <a:pPr marL="0" indent="0">
              <a:buNone/>
            </a:pPr>
            <a:r>
              <a:rPr lang="en-US" sz="1600" dirty="0" smtClean="0">
                <a:latin typeface="Arial" panose="020B0604020202020204" pitchFamily="34" charset="0"/>
              </a:rPr>
              <a:t>The </a:t>
            </a:r>
            <a:r>
              <a:rPr lang="en-US" sz="1600" b="1" dirty="0" smtClean="0">
                <a:latin typeface="Arial" panose="020B0604020202020204" pitchFamily="34" charset="0"/>
              </a:rPr>
              <a:t>DBE must be responsible for the performance, management, and supervision of a distinct element of the work, in accordance with normal industry practice </a:t>
            </a:r>
            <a:r>
              <a:rPr lang="en-US" sz="1600" dirty="0" smtClean="0">
                <a:latin typeface="Arial" panose="020B0604020202020204" pitchFamily="34" charset="0"/>
              </a:rPr>
              <a:t>(except where such practices are inconsistent with the DBE regulations). </a:t>
            </a:r>
          </a:p>
          <a:p>
            <a:pPr marL="0" indent="0">
              <a:buNone/>
            </a:pPr>
            <a:endParaRPr lang="en-US" sz="1600" dirty="0">
              <a:latin typeface="Arial" panose="020B0604020202020204" pitchFamily="34" charset="0"/>
            </a:endParaRPr>
          </a:p>
          <a:p>
            <a:pPr marL="0" indent="0">
              <a:buNone/>
            </a:pPr>
            <a:r>
              <a:rPr lang="en-US" sz="1600" b="1" dirty="0">
                <a:solidFill>
                  <a:srgbClr val="C00000"/>
                </a:solidFill>
                <a:latin typeface="Arial" panose="020B0604020202020204" pitchFamily="34" charset="0"/>
              </a:rPr>
              <a:t>Red Flags:</a:t>
            </a:r>
          </a:p>
          <a:p>
            <a:r>
              <a:rPr lang="en-US" sz="1600" dirty="0" smtClean="0">
                <a:solidFill>
                  <a:srgbClr val="C00000"/>
                </a:solidFill>
                <a:latin typeface="Arial" panose="020B0604020202020204" pitchFamily="34" charset="0"/>
              </a:rPr>
              <a:t>Work is done jointly by DBE and another contractor</a:t>
            </a:r>
          </a:p>
          <a:p>
            <a:r>
              <a:rPr lang="en-US" sz="1600" dirty="0" smtClean="0">
                <a:solidFill>
                  <a:srgbClr val="C00000"/>
                </a:solidFill>
                <a:latin typeface="Arial" panose="020B0604020202020204" pitchFamily="34" charset="0"/>
              </a:rPr>
              <a:t>Work to be performed by DBE is outside of the DBE’s</a:t>
            </a:r>
          </a:p>
          <a:p>
            <a:pPr marL="0" indent="0">
              <a:buNone/>
            </a:pPr>
            <a:r>
              <a:rPr lang="en-US" sz="1600" dirty="0" smtClean="0">
                <a:solidFill>
                  <a:srgbClr val="C00000"/>
                </a:solidFill>
                <a:latin typeface="Arial" panose="020B0604020202020204" pitchFamily="34" charset="0"/>
              </a:rPr>
              <a:t>     known experience or capacity</a:t>
            </a:r>
          </a:p>
          <a:p>
            <a:r>
              <a:rPr lang="en-US" sz="1600" dirty="0" smtClean="0">
                <a:solidFill>
                  <a:srgbClr val="C00000"/>
                </a:solidFill>
                <a:latin typeface="Arial" panose="020B0604020202020204" pitchFamily="34" charset="0"/>
              </a:rPr>
              <a:t>Any portion of work designated to DBE is performed by </a:t>
            </a:r>
          </a:p>
          <a:p>
            <a:pPr marL="0" indent="0">
              <a:buNone/>
            </a:pPr>
            <a:r>
              <a:rPr lang="en-US" sz="1600" dirty="0">
                <a:solidFill>
                  <a:srgbClr val="C00000"/>
                </a:solidFill>
                <a:latin typeface="Arial" panose="020B0604020202020204" pitchFamily="34" charset="0"/>
              </a:rPr>
              <a:t> </a:t>
            </a:r>
            <a:r>
              <a:rPr lang="en-US" sz="1600" dirty="0" smtClean="0">
                <a:solidFill>
                  <a:srgbClr val="C00000"/>
                </a:solidFill>
                <a:latin typeface="Arial" panose="020B0604020202020204" pitchFamily="34" charset="0"/>
              </a:rPr>
              <a:t>    the prime or another contractor</a:t>
            </a:r>
          </a:p>
          <a:p>
            <a:r>
              <a:rPr lang="en-US" sz="1600" dirty="0" smtClean="0">
                <a:solidFill>
                  <a:srgbClr val="C00000"/>
                </a:solidFill>
                <a:latin typeface="Arial" panose="020B0604020202020204" pitchFamily="34" charset="0"/>
              </a:rPr>
              <a:t>The volume of work is beyond the capacity of the DBE</a:t>
            </a:r>
          </a:p>
          <a:p>
            <a:r>
              <a:rPr lang="en-US" sz="1600" dirty="0" smtClean="0">
                <a:solidFill>
                  <a:srgbClr val="C00000"/>
                </a:solidFill>
                <a:latin typeface="Arial" panose="020B0604020202020204" pitchFamily="34" charset="0"/>
              </a:rPr>
              <a:t>The agreement between the prime and DBE artificially</a:t>
            </a:r>
          </a:p>
          <a:p>
            <a:pPr marL="0" indent="0">
              <a:buNone/>
            </a:pPr>
            <a:r>
              <a:rPr lang="en-US" sz="1600" dirty="0">
                <a:solidFill>
                  <a:srgbClr val="C00000"/>
                </a:solidFill>
                <a:latin typeface="Arial" panose="020B0604020202020204" pitchFamily="34" charset="0"/>
              </a:rPr>
              <a:t> </a:t>
            </a:r>
            <a:r>
              <a:rPr lang="en-US" sz="1600" dirty="0" smtClean="0">
                <a:solidFill>
                  <a:srgbClr val="C00000"/>
                </a:solidFill>
                <a:latin typeface="Arial" panose="020B0604020202020204" pitchFamily="34" charset="0"/>
              </a:rPr>
              <a:t>    inflates the DBE’s participation</a:t>
            </a:r>
          </a:p>
          <a:p>
            <a:r>
              <a:rPr lang="en-US" sz="1600" dirty="0" smtClean="0">
                <a:solidFill>
                  <a:srgbClr val="C00000"/>
                </a:solidFill>
                <a:latin typeface="Arial" panose="020B0604020202020204" pitchFamily="34" charset="0"/>
              </a:rPr>
              <a:t>DBE is working without a subcontract approved by the </a:t>
            </a:r>
          </a:p>
          <a:p>
            <a:pPr marL="0" indent="0">
              <a:buNone/>
            </a:pPr>
            <a:r>
              <a:rPr lang="en-US" sz="1600" dirty="0">
                <a:solidFill>
                  <a:srgbClr val="C00000"/>
                </a:solidFill>
                <a:latin typeface="Arial" panose="020B0604020202020204" pitchFamily="34" charset="0"/>
              </a:rPr>
              <a:t> </a:t>
            </a:r>
            <a:r>
              <a:rPr lang="en-US" sz="1600" dirty="0" smtClean="0">
                <a:solidFill>
                  <a:srgbClr val="C00000"/>
                </a:solidFill>
                <a:latin typeface="Arial" panose="020B0604020202020204" pitchFamily="34" charset="0"/>
              </a:rPr>
              <a:t>    department (except in trucking)</a:t>
            </a:r>
          </a:p>
          <a:p>
            <a:r>
              <a:rPr lang="en-US" sz="1600" dirty="0" smtClean="0">
                <a:solidFill>
                  <a:srgbClr val="C00000"/>
                </a:solidFill>
                <a:latin typeface="Arial" panose="020B0604020202020204" pitchFamily="34" charset="0"/>
              </a:rPr>
              <a:t>An agreement erodes the ownership, control, or independence of the DBE</a:t>
            </a:r>
          </a:p>
          <a:p>
            <a:r>
              <a:rPr lang="en-US" sz="1600" dirty="0" smtClean="0">
                <a:solidFill>
                  <a:srgbClr val="C00000"/>
                </a:solidFill>
                <a:latin typeface="Arial" panose="020B0604020202020204" pitchFamily="34" charset="0"/>
              </a:rPr>
              <a:t>A DBE only works for one prime contractor or has a large portion of contracts with that prime</a:t>
            </a:r>
            <a:endParaRPr lang="en-US" sz="1600" dirty="0">
              <a:solidFill>
                <a:srgbClr val="C00000"/>
              </a:solidFill>
              <a:latin typeface="Arial" panose="020B0604020202020204" pitchFamily="34" charset="0"/>
            </a:endParaRPr>
          </a:p>
        </p:txBody>
      </p:sp>
      <p:pic>
        <p:nvPicPr>
          <p:cNvPr id="5" name="Picture 4" descr="File:An Afghan construction worker helps build a dormitory to house 372 students as part of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209800"/>
            <a:ext cx="2209800" cy="3429000"/>
          </a:xfrm>
          <a:prstGeom prst="rect">
            <a:avLst/>
          </a:prstGeom>
        </p:spPr>
      </p:pic>
    </p:spTree>
    <p:extLst>
      <p:ext uri="{BB962C8B-B14F-4D97-AF65-F5344CB8AC3E}">
        <p14:creationId xmlns:p14="http://schemas.microsoft.com/office/powerpoint/2010/main" val="126727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DBE Trucking Firms</a:t>
            </a:r>
            <a:endParaRPr lang="en-US"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044864"/>
            <a:ext cx="8839200" cy="5813136"/>
          </a:xfrm>
        </p:spPr>
        <p:txBody>
          <a:bodyPr/>
          <a:lstStyle/>
          <a:p>
            <a:pPr marL="0" indent="0">
              <a:buNone/>
            </a:pPr>
            <a:r>
              <a:rPr lang="en-US" sz="2000" b="1" u="sng" dirty="0" smtClean="0">
                <a:latin typeface="Arial" panose="020B0604020202020204" pitchFamily="34" charset="0"/>
              </a:rPr>
              <a:t>Notes on DBE Trucking Firms</a:t>
            </a:r>
          </a:p>
          <a:p>
            <a:r>
              <a:rPr lang="en-US" sz="1500" dirty="0" smtClean="0">
                <a:latin typeface="Arial" panose="020B0604020202020204" pitchFamily="34" charset="0"/>
              </a:rPr>
              <a:t>To be certified in the DBE program as a trucking firm, the DBE must own and operate at least one fully licensed, insured and operational truck used on the contract. </a:t>
            </a:r>
          </a:p>
          <a:p>
            <a:r>
              <a:rPr lang="en-US" sz="1500" dirty="0" smtClean="0">
                <a:latin typeface="Arial" panose="020B0604020202020204" pitchFamily="34" charset="0"/>
              </a:rPr>
              <a:t>For the purposes of performing a CUF, the DBE must also be responsible for the management and supervision of the entire trucking operation, or a specified portion of the trucking operation to which it was been committed. </a:t>
            </a:r>
          </a:p>
          <a:p>
            <a:r>
              <a:rPr lang="en-US" sz="1500" dirty="0" smtClean="0">
                <a:latin typeface="Arial" panose="020B0604020202020204" pitchFamily="34" charset="0"/>
              </a:rPr>
              <a:t>A DBE can supplement its fleet by leasing a truck(s) from an established equipment leasing business open to the general public. </a:t>
            </a:r>
          </a:p>
          <a:p>
            <a:r>
              <a:rPr lang="en-US" sz="1500" dirty="0" smtClean="0">
                <a:latin typeface="Arial" panose="020B0604020202020204" pitchFamily="34" charset="0"/>
              </a:rPr>
              <a:t>Leased trucks must display the name and identification number of the DBE</a:t>
            </a:r>
          </a:p>
          <a:p>
            <a:r>
              <a:rPr lang="en-US" sz="1500" dirty="0" smtClean="0">
                <a:latin typeface="Arial" panose="020B0604020202020204" pitchFamily="34" charset="0"/>
              </a:rPr>
              <a:t>The DBE trucker must hold necessary (where appropriate) license, hauling permit, etc. as required by the State to transport material on public highways. </a:t>
            </a:r>
          </a:p>
          <a:p>
            <a:pPr marL="0" indent="0">
              <a:buNone/>
            </a:pPr>
            <a:endParaRPr lang="en-US" sz="1600" dirty="0" smtClean="0">
              <a:latin typeface="Arial" panose="020B0604020202020204" pitchFamily="34" charset="0"/>
            </a:endParaRPr>
          </a:p>
          <a:p>
            <a:pPr marL="0" indent="0">
              <a:buNone/>
            </a:pPr>
            <a:r>
              <a:rPr lang="en-US" sz="1500" dirty="0" smtClean="0">
                <a:latin typeface="Arial" panose="020B0604020202020204" pitchFamily="34" charset="0"/>
              </a:rPr>
              <a:t>In order for the STA or subrecipient to monitor the </a:t>
            </a:r>
          </a:p>
          <a:p>
            <a:pPr marL="0" indent="0">
              <a:buNone/>
            </a:pPr>
            <a:r>
              <a:rPr lang="en-US" sz="1500" dirty="0">
                <a:latin typeface="Arial" panose="020B0604020202020204" pitchFamily="34" charset="0"/>
              </a:rPr>
              <a:t>p</a:t>
            </a:r>
            <a:r>
              <a:rPr lang="en-US" sz="1500" dirty="0" smtClean="0">
                <a:latin typeface="Arial" panose="020B0604020202020204" pitchFamily="34" charset="0"/>
              </a:rPr>
              <a:t>erformance of a DBE trucking firm, the work to be </a:t>
            </a:r>
          </a:p>
          <a:p>
            <a:pPr marL="0" indent="0">
              <a:buNone/>
            </a:pPr>
            <a:r>
              <a:rPr lang="en-US" sz="1500" dirty="0">
                <a:latin typeface="Arial" panose="020B0604020202020204" pitchFamily="34" charset="0"/>
              </a:rPr>
              <a:t>p</a:t>
            </a:r>
            <a:r>
              <a:rPr lang="en-US" sz="1500" dirty="0" smtClean="0">
                <a:latin typeface="Arial" panose="020B0604020202020204" pitchFamily="34" charset="0"/>
              </a:rPr>
              <a:t>erformed must be covered by a subcontract approved </a:t>
            </a:r>
          </a:p>
          <a:p>
            <a:pPr marL="0" indent="0">
              <a:buNone/>
            </a:pPr>
            <a:r>
              <a:rPr lang="en-US" sz="1500" dirty="0">
                <a:latin typeface="Arial" panose="020B0604020202020204" pitchFamily="34" charset="0"/>
              </a:rPr>
              <a:t>b</a:t>
            </a:r>
            <a:r>
              <a:rPr lang="en-US" sz="1500" dirty="0" smtClean="0">
                <a:latin typeface="Arial" panose="020B0604020202020204" pitchFamily="34" charset="0"/>
              </a:rPr>
              <a:t>y the STA prior to performing the work. Additional </a:t>
            </a:r>
          </a:p>
          <a:p>
            <a:pPr marL="0" indent="0">
              <a:buNone/>
            </a:pPr>
            <a:r>
              <a:rPr lang="en-US" sz="1500" dirty="0">
                <a:latin typeface="Arial" panose="020B0604020202020204" pitchFamily="34" charset="0"/>
              </a:rPr>
              <a:t>d</a:t>
            </a:r>
            <a:r>
              <a:rPr lang="en-US" sz="1500" dirty="0" smtClean="0">
                <a:latin typeface="Arial" panose="020B0604020202020204" pitchFamily="34" charset="0"/>
              </a:rPr>
              <a:t>ocumentation required when the DBE leases </a:t>
            </a:r>
          </a:p>
          <a:p>
            <a:pPr marL="0" indent="0">
              <a:buNone/>
            </a:pPr>
            <a:r>
              <a:rPr lang="en-US" sz="1500" dirty="0">
                <a:latin typeface="Arial" panose="020B0604020202020204" pitchFamily="34" charset="0"/>
              </a:rPr>
              <a:t>e</a:t>
            </a:r>
            <a:r>
              <a:rPr lang="en-US" sz="1500" dirty="0" smtClean="0">
                <a:latin typeface="Arial" panose="020B0604020202020204" pitchFamily="34" charset="0"/>
              </a:rPr>
              <a:t>quipment is a valid lease to be provided to the STA for </a:t>
            </a:r>
          </a:p>
          <a:p>
            <a:pPr marL="0" indent="0">
              <a:buNone/>
            </a:pPr>
            <a:r>
              <a:rPr lang="en-US" sz="1500" dirty="0">
                <a:latin typeface="Arial" panose="020B0604020202020204" pitchFamily="34" charset="0"/>
              </a:rPr>
              <a:t>a</a:t>
            </a:r>
            <a:r>
              <a:rPr lang="en-US" sz="1500" dirty="0" smtClean="0">
                <a:latin typeface="Arial" panose="020B0604020202020204" pitchFamily="34" charset="0"/>
              </a:rPr>
              <a:t>ppropriate action. Lease must include lessor’s name, </a:t>
            </a:r>
          </a:p>
          <a:p>
            <a:pPr marL="0" indent="0">
              <a:buNone/>
            </a:pPr>
            <a:r>
              <a:rPr lang="en-US" sz="1500" dirty="0" smtClean="0">
                <a:latin typeface="Arial" panose="020B0604020202020204" pitchFamily="34" charset="0"/>
              </a:rPr>
              <a:t>list of trucks to be leased by VIN, and agreed upon amount of the cost and method of payment. DBE </a:t>
            </a:r>
          </a:p>
          <a:p>
            <a:pPr marL="0" indent="0">
              <a:buNone/>
            </a:pPr>
            <a:r>
              <a:rPr lang="en-US" sz="1500" dirty="0">
                <a:latin typeface="Arial" panose="020B0604020202020204" pitchFamily="34" charset="0"/>
              </a:rPr>
              <a:t> </a:t>
            </a:r>
            <a:r>
              <a:rPr lang="en-US" sz="1500" dirty="0" smtClean="0">
                <a:latin typeface="Arial" panose="020B0604020202020204" pitchFamily="34" charset="0"/>
              </a:rPr>
              <a:t>      must be responsible for providing operator’s fuel, maintenance and insurance for all leased trucks. </a:t>
            </a:r>
            <a:endParaRPr lang="en-US" sz="1500" dirty="0">
              <a:latin typeface="Arial" panose="020B0604020202020204" pitchFamily="34" charset="0"/>
            </a:endParaRPr>
          </a:p>
        </p:txBody>
      </p:sp>
      <p:pic>
        <p:nvPicPr>
          <p:cNvPr id="4" name="Picture 3" descr="Asphalt paving | Asphalt paving construction, truck: Peterbi…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810000"/>
            <a:ext cx="3581400" cy="2286000"/>
          </a:xfrm>
          <a:prstGeom prst="rect">
            <a:avLst/>
          </a:prstGeom>
        </p:spPr>
      </p:pic>
    </p:spTree>
    <p:extLst>
      <p:ext uri="{BB962C8B-B14F-4D97-AF65-F5344CB8AC3E}">
        <p14:creationId xmlns:p14="http://schemas.microsoft.com/office/powerpoint/2010/main" val="157415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DBE Trucking Firms</a:t>
            </a:r>
            <a:endParaRPr lang="en-US" dirty="0"/>
          </a:p>
        </p:txBody>
      </p:sp>
      <p:sp>
        <p:nvSpPr>
          <p:cNvPr id="3" name="Content Placeholder 2"/>
          <p:cNvSpPr>
            <a:spLocks noGrp="1"/>
          </p:cNvSpPr>
          <p:nvPr>
            <p:ph idx="1"/>
          </p:nvPr>
        </p:nvSpPr>
        <p:spPr>
          <a:xfrm>
            <a:off x="152400" y="995795"/>
            <a:ext cx="8839200" cy="5867400"/>
          </a:xfrm>
        </p:spPr>
        <p:txBody>
          <a:bodyPr/>
          <a:lstStyle/>
          <a:p>
            <a:pPr marL="0" indent="0">
              <a:buNone/>
            </a:pPr>
            <a:r>
              <a:rPr lang="en-US" sz="1800" b="1" u="sng" dirty="0">
                <a:latin typeface="Arial" panose="020B0604020202020204" pitchFamily="34" charset="0"/>
              </a:rPr>
              <a:t>Notes on DBE Trucking </a:t>
            </a:r>
            <a:r>
              <a:rPr lang="en-US" sz="1800" b="1" u="sng" dirty="0" smtClean="0">
                <a:latin typeface="Arial" panose="020B0604020202020204" pitchFamily="34" charset="0"/>
              </a:rPr>
              <a:t>Firms cont</a:t>
            </a:r>
            <a:r>
              <a:rPr lang="en-US" sz="1800" b="1" dirty="0" smtClean="0">
                <a:latin typeface="Arial" panose="020B0604020202020204" pitchFamily="34" charset="0"/>
              </a:rPr>
              <a:t>.</a:t>
            </a:r>
          </a:p>
          <a:p>
            <a:pPr marL="0" indent="0">
              <a:buNone/>
            </a:pPr>
            <a:r>
              <a:rPr lang="en-US" sz="1500" dirty="0" smtClean="0">
                <a:latin typeface="Arial" panose="020B0604020202020204" pitchFamily="34" charset="0"/>
              </a:rPr>
              <a:t>To count the value of DBE trucking services toward a contract goal, the following can occur:</a:t>
            </a:r>
          </a:p>
          <a:p>
            <a:r>
              <a:rPr lang="en-US" sz="1500" dirty="0" smtClean="0">
                <a:latin typeface="Arial" panose="020B0604020202020204" pitchFamily="34" charset="0"/>
              </a:rPr>
              <a:t>The DBE may lease trucks from another DBE, including an owner-operator that is certified as a DBE. The DBE can count the entire value of services performed by these DBE trucks.</a:t>
            </a:r>
          </a:p>
          <a:p>
            <a:r>
              <a:rPr lang="en-US" sz="1500" dirty="0" smtClean="0">
                <a:latin typeface="Arial" panose="020B0604020202020204" pitchFamily="34" charset="0"/>
              </a:rPr>
              <a:t>The DBE may also lease trucks from non-DBEs and owner-operators. The DBE can count the value of these trucking services up to the value of services performed by the DBE trucks used on the contract. </a:t>
            </a:r>
          </a:p>
          <a:p>
            <a:r>
              <a:rPr lang="en-US" sz="1500" dirty="0" smtClean="0">
                <a:latin typeface="Arial" panose="020B0604020202020204" pitchFamily="34" charset="0"/>
              </a:rPr>
              <a:t>DBE participation can be counted for the value of services of non-DBE trucks that exceed the value of the services performed by DBE trucks only in the amount of the fee or commission a DBE receives as a result of the lease arrangement. </a:t>
            </a:r>
          </a:p>
          <a:p>
            <a:endParaRPr lang="en-US" sz="1500" dirty="0">
              <a:latin typeface="Arial" panose="020B0604020202020204" pitchFamily="34" charset="0"/>
            </a:endParaRPr>
          </a:p>
          <a:p>
            <a:pPr marL="0" indent="0">
              <a:buNone/>
            </a:pPr>
            <a:r>
              <a:rPr lang="en-US" sz="1500" b="1" u="sng" dirty="0" smtClean="0">
                <a:latin typeface="Arial" panose="020B0604020202020204" pitchFamily="34" charset="0"/>
              </a:rPr>
              <a:t>DBE Trucking Brokers</a:t>
            </a:r>
          </a:p>
          <a:p>
            <a:pPr marL="0" indent="0">
              <a:buNone/>
            </a:pPr>
            <a:r>
              <a:rPr lang="en-US" sz="1400" dirty="0" smtClean="0">
                <a:latin typeface="Arial" panose="020B0604020202020204" pitchFamily="34" charset="0"/>
              </a:rPr>
              <a:t>A DBE can act as a trucking firm, a trucking broker, or both on certain contracts. </a:t>
            </a:r>
          </a:p>
          <a:p>
            <a:r>
              <a:rPr lang="en-US" sz="1400" b="1" i="1" dirty="0" smtClean="0">
                <a:latin typeface="Arial" panose="020B0604020202020204" pitchFamily="34" charset="0"/>
              </a:rPr>
              <a:t>DBE credit for a trucking firm = 100% </a:t>
            </a:r>
          </a:p>
          <a:p>
            <a:r>
              <a:rPr lang="en-US" sz="1400" b="1" i="1" dirty="0" smtClean="0">
                <a:latin typeface="Arial" panose="020B0604020202020204" pitchFamily="34" charset="0"/>
              </a:rPr>
              <a:t>DBE credit for a trucking broker = 5% </a:t>
            </a:r>
          </a:p>
          <a:p>
            <a:pPr marL="0" indent="0">
              <a:buNone/>
            </a:pPr>
            <a:r>
              <a:rPr lang="en-US" sz="1400" dirty="0" smtClean="0">
                <a:latin typeface="Arial" panose="020B0604020202020204" pitchFamily="34" charset="0"/>
              </a:rPr>
              <a:t>If a DBE is operating as BOTH a trucking firm AND a trucking broker on a contract, then they receive 100% </a:t>
            </a:r>
            <a:r>
              <a:rPr lang="en-US" sz="1400" dirty="0" smtClean="0">
                <a:latin typeface="Arial" panose="020B0604020202020204" pitchFamily="34" charset="0"/>
              </a:rPr>
              <a:t>credit on the </a:t>
            </a:r>
            <a:r>
              <a:rPr lang="en-US" sz="1400" dirty="0" smtClean="0">
                <a:latin typeface="Arial" panose="020B0604020202020204" pitchFamily="34" charset="0"/>
              </a:rPr>
              <a:t>portion of the payment where they performed as a trucking firm, and they receive 5% </a:t>
            </a:r>
            <a:r>
              <a:rPr lang="en-US" sz="1400" dirty="0" smtClean="0">
                <a:latin typeface="Arial" panose="020B0604020202020204" pitchFamily="34" charset="0"/>
              </a:rPr>
              <a:t>credit on </a:t>
            </a:r>
            <a:r>
              <a:rPr lang="en-US" sz="1400" dirty="0" smtClean="0">
                <a:latin typeface="Arial" panose="020B0604020202020204" pitchFamily="34" charset="0"/>
              </a:rPr>
              <a:t>the portion of the payment where they acted as the trucking broker. </a:t>
            </a:r>
          </a:p>
          <a:p>
            <a:r>
              <a:rPr lang="en-US" sz="1400" i="1" dirty="0" smtClean="0">
                <a:latin typeface="Arial" panose="020B0604020202020204" pitchFamily="34" charset="0"/>
              </a:rPr>
              <a:t>E.g. $200,000 is </a:t>
            </a:r>
            <a:r>
              <a:rPr lang="en-US" sz="1400" i="1" dirty="0" smtClean="0">
                <a:latin typeface="Arial" panose="020B0604020202020204" pitchFamily="34" charset="0"/>
              </a:rPr>
              <a:t>the payment </a:t>
            </a:r>
            <a:r>
              <a:rPr lang="en-US" sz="1400" i="1" dirty="0" smtClean="0">
                <a:latin typeface="Arial" panose="020B0604020202020204" pitchFamily="34" charset="0"/>
              </a:rPr>
              <a:t>for trucking work on a contract. If the firm did half of the work and then acted as the broker for the other half of the work, then they would receive </a:t>
            </a:r>
            <a:r>
              <a:rPr lang="en-US" sz="1400" b="1" i="1" dirty="0" smtClean="0">
                <a:latin typeface="Arial" panose="020B0604020202020204" pitchFamily="34" charset="0"/>
              </a:rPr>
              <a:t>100%</a:t>
            </a:r>
            <a:r>
              <a:rPr lang="en-US" sz="1400" i="1" dirty="0" smtClean="0">
                <a:latin typeface="Arial" panose="020B0604020202020204" pitchFamily="34" charset="0"/>
              </a:rPr>
              <a:t> of half the payment ($100,000</a:t>
            </a:r>
            <a:r>
              <a:rPr lang="en-US" sz="1400" i="1" dirty="0" smtClean="0">
                <a:latin typeface="Arial" panose="020B0604020202020204" pitchFamily="34" charset="0"/>
              </a:rPr>
              <a:t>) where they acted as the trucking firm, </a:t>
            </a:r>
            <a:r>
              <a:rPr lang="en-US" sz="1400" i="1" dirty="0" smtClean="0">
                <a:latin typeface="Arial" panose="020B0604020202020204" pitchFamily="34" charset="0"/>
              </a:rPr>
              <a:t>and </a:t>
            </a:r>
            <a:r>
              <a:rPr lang="en-US" sz="1400" b="1" i="1" dirty="0" smtClean="0">
                <a:latin typeface="Arial" panose="020B0604020202020204" pitchFamily="34" charset="0"/>
              </a:rPr>
              <a:t>5%</a:t>
            </a:r>
            <a:r>
              <a:rPr lang="en-US" sz="1400" i="1" dirty="0" smtClean="0">
                <a:latin typeface="Arial" panose="020B0604020202020204" pitchFamily="34" charset="0"/>
              </a:rPr>
              <a:t> of the other half of the payment ($5,000</a:t>
            </a:r>
            <a:r>
              <a:rPr lang="en-US" sz="1400" i="1" dirty="0" smtClean="0">
                <a:latin typeface="Arial" panose="020B0604020202020204" pitchFamily="34" charset="0"/>
              </a:rPr>
              <a:t>) where they acted as the trucking broker, so their participation would be credited for a total of </a:t>
            </a:r>
            <a:r>
              <a:rPr lang="en-US" sz="1400" b="1" i="1" dirty="0" smtClean="0">
                <a:latin typeface="Arial" panose="020B0604020202020204" pitchFamily="34" charset="0"/>
              </a:rPr>
              <a:t>$105,000</a:t>
            </a:r>
            <a:r>
              <a:rPr lang="en-US" sz="1400" i="1" dirty="0" smtClean="0">
                <a:latin typeface="Arial" panose="020B0604020202020204" pitchFamily="34" charset="0"/>
              </a:rPr>
              <a:t> toward the overall and contract goals. </a:t>
            </a:r>
            <a:endParaRPr lang="en-US" sz="1400" i="1" dirty="0">
              <a:latin typeface="Arial" panose="020B0604020202020204" pitchFamily="34" charset="0"/>
            </a:endParaRPr>
          </a:p>
          <a:p>
            <a:endParaRPr lang="en-US" dirty="0"/>
          </a:p>
        </p:txBody>
      </p:sp>
    </p:spTree>
    <p:extLst>
      <p:ext uri="{BB962C8B-B14F-4D97-AF65-F5344CB8AC3E}">
        <p14:creationId xmlns:p14="http://schemas.microsoft.com/office/powerpoint/2010/main" val="90635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Questions?</a:t>
            </a:r>
            <a:endParaRPr lang="en-US" b="1" u="sng"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04800" y="1447800"/>
            <a:ext cx="8172450" cy="4772025"/>
          </a:xfrm>
          <a:prstGeom prst="rect">
            <a:avLst/>
          </a:prstGeom>
        </p:spPr>
      </p:pic>
    </p:spTree>
    <p:extLst>
      <p:ext uri="{BB962C8B-B14F-4D97-AF65-F5344CB8AC3E}">
        <p14:creationId xmlns:p14="http://schemas.microsoft.com/office/powerpoint/2010/main" val="2976098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latin typeface="Arial" panose="020B0604020202020204" pitchFamily="34" charset="0"/>
                <a:cs typeface="Arial" panose="020B0604020202020204" pitchFamily="34" charset="0"/>
              </a:rPr>
              <a:t>U.S. Department of Transportation</a:t>
            </a:r>
            <a:endParaRPr lang="en-US" sz="2800" u="sng" dirty="0">
              <a:latin typeface="Arial" panose="020B0604020202020204" pitchFamily="34" charset="0"/>
              <a:cs typeface="Arial" panose="020B0604020202020204" pitchFamily="34" charset="0"/>
            </a:endParaRPr>
          </a:p>
        </p:txBody>
      </p:sp>
      <p:sp>
        <p:nvSpPr>
          <p:cNvPr id="4" name="Date Placeholder 3"/>
          <p:cNvSpPr txBox="1">
            <a:spLocks/>
          </p:cNvSpPr>
          <p:nvPr/>
        </p:nvSpPr>
        <p:spPr>
          <a:xfrm>
            <a:off x="3429000" y="6675120"/>
            <a:ext cx="2590800" cy="182880"/>
          </a:xfrm>
          <a:prstGeom prst="rect">
            <a:avLst/>
          </a:prstGeom>
        </p:spPr>
        <p:txBody>
          <a:bodyPr vert="horz" lIns="91440" tIns="45720" rIns="91440" bIns="45720" rtlCol="0" anchor="ctr"/>
          <a:lstStyle>
            <a:defPPr>
              <a:defRPr lang="en-US"/>
            </a:defPPr>
            <a:lvl1pPr algn="ctr" rtl="0" fontAlgn="auto">
              <a:spcBef>
                <a:spcPts val="0"/>
              </a:spcBef>
              <a:spcAft>
                <a:spcPts val="0"/>
              </a:spcAft>
              <a:defRPr sz="900" kern="1200">
                <a:solidFill>
                  <a:schemeClr val="tx1">
                    <a:lumMod val="85000"/>
                    <a:lumOff val="15000"/>
                  </a:schemeClr>
                </a:solidFill>
                <a:latin typeface="+mn-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C49F69BE-E48A-465C-B021-D9AB6B404C7F}" type="datetimeFigureOut">
              <a:rPr lang="en-US" smtClean="0"/>
              <a:pPr>
                <a:defRPr/>
              </a:pPr>
              <a:t>3/26/2021</a:t>
            </a:fld>
            <a:endParaRPr lang="en-US" dirty="0"/>
          </a:p>
        </p:txBody>
      </p:sp>
      <p:sp>
        <p:nvSpPr>
          <p:cNvPr id="8" name="Content Placeholder 7">
            <a:extLst>
              <a:ext uri="{FF2B5EF4-FFF2-40B4-BE49-F238E27FC236}">
                <a16:creationId xmlns:a16="http://schemas.microsoft.com/office/drawing/2014/main" id="{3DE6BA58-C13D-48BA-B1FE-4FC7BBE4DCB6}"/>
              </a:ext>
            </a:extLst>
          </p:cNvPr>
          <p:cNvSpPr>
            <a:spLocks noGrp="1"/>
          </p:cNvSpPr>
          <p:nvPr>
            <p:ph idx="1"/>
          </p:nvPr>
        </p:nvSpPr>
        <p:spPr>
          <a:xfrm>
            <a:off x="152400" y="914400"/>
            <a:ext cx="8839200" cy="5407152"/>
          </a:xfrm>
        </p:spPr>
        <p:txBody>
          <a:bodyPr/>
          <a:lstStyle/>
          <a:p>
            <a:pPr marL="0" indent="0">
              <a:buNone/>
            </a:pPr>
            <a:endParaRPr lang="en-US" altLang="en-US" sz="1400" b="1" u="sng" dirty="0" smtClean="0">
              <a:latin typeface="Arial" panose="020B0604020202020204" pitchFamily="34" charset="0"/>
            </a:endParaRPr>
          </a:p>
          <a:p>
            <a:pPr marL="0" indent="0">
              <a:buNone/>
            </a:pPr>
            <a:r>
              <a:rPr lang="en-US" altLang="en-US" sz="1400" b="1" u="sng" dirty="0" smtClean="0">
                <a:latin typeface="Arial" panose="020B0604020202020204" pitchFamily="34" charset="0"/>
              </a:rPr>
              <a:t>49 CFR </a:t>
            </a:r>
            <a:r>
              <a:rPr lang="en-US" altLang="en-US" sz="1400" b="1" u="sng" dirty="0">
                <a:latin typeface="Arial" panose="020B0604020202020204" pitchFamily="34" charset="0"/>
              </a:rPr>
              <a:t>26.55:</a:t>
            </a:r>
          </a:p>
          <a:p>
            <a:pPr marL="0" indent="0">
              <a:buNone/>
            </a:pPr>
            <a:r>
              <a:rPr lang="en-US" altLang="en-US" sz="1300" b="1" dirty="0">
                <a:latin typeface="Arial" panose="020B0604020202020204" pitchFamily="34" charset="0"/>
              </a:rPr>
              <a:t>(c) </a:t>
            </a:r>
            <a:r>
              <a:rPr lang="en-US" altLang="en-US" sz="1300" dirty="0">
                <a:latin typeface="Arial" panose="020B0604020202020204" pitchFamily="34" charset="0"/>
              </a:rPr>
              <a:t>Count expenditures to a DBE contractor toward DBE goals </a:t>
            </a:r>
            <a:r>
              <a:rPr lang="en-US" altLang="en-US" sz="1300" b="1" i="1" dirty="0">
                <a:latin typeface="Arial" panose="020B0604020202020204" pitchFamily="34" charset="0"/>
              </a:rPr>
              <a:t>only if the DBE is performing a commercially useful function on that contract</a:t>
            </a:r>
            <a:r>
              <a:rPr lang="en-US" altLang="en-US" sz="1300" dirty="0">
                <a:latin typeface="Arial" panose="020B0604020202020204" pitchFamily="34" charset="0"/>
              </a:rPr>
              <a:t>.</a:t>
            </a:r>
            <a:r>
              <a:rPr lang="en-US" altLang="en-US" sz="1400" dirty="0">
                <a:latin typeface="Arial" panose="020B0604020202020204" pitchFamily="34" charset="0"/>
              </a:rPr>
              <a:t> </a:t>
            </a:r>
            <a:endParaRPr lang="en-US" altLang="en-US" sz="1400" b="1" dirty="0">
              <a:latin typeface="Arial" panose="020B0604020202020204" pitchFamily="34" charset="0"/>
            </a:endParaRPr>
          </a:p>
          <a:p>
            <a:pPr marL="0" indent="0">
              <a:buNone/>
            </a:pPr>
            <a:r>
              <a:rPr lang="en-US" altLang="en-US" sz="1400" b="1" dirty="0">
                <a:latin typeface="Arial" panose="020B0604020202020204" pitchFamily="34" charset="0"/>
              </a:rPr>
              <a:t>	</a:t>
            </a:r>
            <a:r>
              <a:rPr lang="en-US" altLang="en-US" sz="1300" b="1" dirty="0">
                <a:latin typeface="Arial" panose="020B0604020202020204" pitchFamily="34" charset="0"/>
              </a:rPr>
              <a:t>(1)</a:t>
            </a:r>
            <a:r>
              <a:rPr lang="en-US" altLang="en-US" sz="1300" dirty="0">
                <a:latin typeface="Arial" panose="020B0604020202020204" pitchFamily="34" charset="0"/>
              </a:rPr>
              <a:t> </a:t>
            </a:r>
            <a:r>
              <a:rPr lang="en-US" altLang="en-US" sz="1300" b="1" i="1" dirty="0">
                <a:latin typeface="Arial" panose="020B0604020202020204" pitchFamily="34" charset="0"/>
              </a:rPr>
              <a:t>A DBE performs a commercially useful function when it is responsible for execution of the work of the contract and is carrying out its responsibilities by actually performing, managing, and supervising the work involved</a:t>
            </a:r>
            <a:r>
              <a:rPr lang="en-US" altLang="en-US" sz="1300" dirty="0">
                <a:latin typeface="Arial" panose="020B0604020202020204" pitchFamily="34" charset="0"/>
              </a:rPr>
              <a:t>. To perform a commercially useful function, the DBE must also be responsible, with respect to materials and supplies used on the contract, for negotiating price, determining quality and quantity, ordering the material, and installing (where applicable) and paying for the material itself. To determine whether a DBE is performing a commercially useful function, you must evaluate the amount of work subcontracted, industry practices, whether the amount the firm is to be paid under the contract is commensurate with the work it is actually performing and the DBE credit claimed for its performance of the work, and other relevant factors. </a:t>
            </a:r>
            <a:endParaRPr lang="en-US" altLang="en-US" sz="1300" b="1" dirty="0">
              <a:latin typeface="Arial" panose="020B0604020202020204" pitchFamily="34" charset="0"/>
            </a:endParaRPr>
          </a:p>
          <a:p>
            <a:pPr marL="0" indent="0">
              <a:buNone/>
            </a:pPr>
            <a:r>
              <a:rPr lang="en-US" altLang="en-US" sz="1300" b="1" dirty="0">
                <a:latin typeface="Arial" panose="020B0604020202020204" pitchFamily="34" charset="0"/>
              </a:rPr>
              <a:t>	(2)</a:t>
            </a:r>
            <a:r>
              <a:rPr lang="en-US" altLang="en-US" sz="1300" dirty="0">
                <a:latin typeface="Arial" panose="020B0604020202020204" pitchFamily="34" charset="0"/>
              </a:rPr>
              <a:t> A DBE does not perform a commercially useful function if its role is limited to that of an extra participant in a transaction, contract, or project through which funds are passed in order to obtain the appearance of DBE participation. In determining whether a DBE is such an extra participant, you must examine similar transactions, particularly those in which DBEs do not participate. </a:t>
            </a:r>
            <a:endParaRPr lang="en-US" altLang="en-US" sz="1300" dirty="0" smtClean="0">
              <a:latin typeface="Arial" panose="020B0604020202020204" pitchFamily="34" charset="0"/>
            </a:endParaRPr>
          </a:p>
          <a:p>
            <a:pPr marL="0" indent="0">
              <a:buNone/>
            </a:pPr>
            <a:r>
              <a:rPr lang="en-US" altLang="en-US" sz="1300" dirty="0">
                <a:latin typeface="Arial" panose="020B0604020202020204" pitchFamily="34" charset="0"/>
              </a:rPr>
              <a:t>	</a:t>
            </a:r>
            <a:r>
              <a:rPr lang="en-US" altLang="en-US" sz="1300" b="1" dirty="0">
                <a:latin typeface="Arial" panose="020B0604020202020204" pitchFamily="34" charset="0"/>
              </a:rPr>
              <a:t>(3)</a:t>
            </a:r>
            <a:r>
              <a:rPr lang="en-US" altLang="en-US" sz="1300" dirty="0">
                <a:latin typeface="Arial" panose="020B0604020202020204" pitchFamily="34" charset="0"/>
              </a:rPr>
              <a:t> If a DBE does not perform or exercise responsibility for </a:t>
            </a:r>
            <a:r>
              <a:rPr lang="en-US" altLang="en-US" sz="1300" b="1" i="1" dirty="0">
                <a:latin typeface="Arial" panose="020B0604020202020204" pitchFamily="34" charset="0"/>
              </a:rPr>
              <a:t>at least 30% </a:t>
            </a:r>
            <a:r>
              <a:rPr lang="en-US" altLang="en-US" sz="1300" dirty="0">
                <a:latin typeface="Arial" panose="020B0604020202020204" pitchFamily="34" charset="0"/>
              </a:rPr>
              <a:t>of the total cost of its contract with its own work force, or the </a:t>
            </a:r>
            <a:r>
              <a:rPr lang="en-US" altLang="en-US" sz="1300" b="1" i="1" dirty="0">
                <a:latin typeface="Arial" panose="020B0604020202020204" pitchFamily="34" charset="0"/>
              </a:rPr>
              <a:t>DBE subcontracts a greater portion of the work of a contract than would be expected on the basis of normal industry practice for the type of work involved</a:t>
            </a:r>
            <a:r>
              <a:rPr lang="en-US" altLang="en-US" sz="1300" dirty="0">
                <a:latin typeface="Arial" panose="020B0604020202020204" pitchFamily="34" charset="0"/>
              </a:rPr>
              <a:t>, you must presume that it is </a:t>
            </a:r>
            <a:r>
              <a:rPr lang="en-US" altLang="en-US" sz="1300" b="1" dirty="0">
                <a:latin typeface="Arial" panose="020B0604020202020204" pitchFamily="34" charset="0"/>
              </a:rPr>
              <a:t>not </a:t>
            </a:r>
            <a:r>
              <a:rPr lang="en-US" altLang="en-US" sz="1300" dirty="0">
                <a:latin typeface="Arial" panose="020B0604020202020204" pitchFamily="34" charset="0"/>
              </a:rPr>
              <a:t>performing a commercially useful function. </a:t>
            </a:r>
            <a:endParaRPr lang="en-US" altLang="en-US" sz="1300" b="1" dirty="0">
              <a:latin typeface="Arial" panose="020B0604020202020204" pitchFamily="34" charset="0"/>
            </a:endParaRPr>
          </a:p>
          <a:p>
            <a:pPr marL="0" indent="0">
              <a:buNone/>
            </a:pPr>
            <a:r>
              <a:rPr lang="en-US" altLang="en-US" sz="1300" b="1" dirty="0">
                <a:latin typeface="Arial" panose="020B0604020202020204" pitchFamily="34" charset="0"/>
              </a:rPr>
              <a:t>	(4) </a:t>
            </a:r>
            <a:r>
              <a:rPr lang="en-US" altLang="en-US" sz="1300" dirty="0">
                <a:latin typeface="Arial" panose="020B0604020202020204" pitchFamily="34" charset="0"/>
              </a:rPr>
              <a:t>When a DBE is presumed not to be performing a commercially useful function as provided in paragraph (c)(3) of this section, the DBE may present evidence to rebut this presumption. You may determine that the firm is performing a commercially useful function given the type of work involved and normal industry practices. </a:t>
            </a:r>
          </a:p>
          <a:p>
            <a:pPr marL="0" indent="0">
              <a:buNone/>
            </a:pPr>
            <a:r>
              <a:rPr lang="en-US" altLang="en-US" sz="1300" dirty="0" smtClean="0">
                <a:latin typeface="Arial" panose="020B0604020202020204" pitchFamily="34" charset="0"/>
              </a:rPr>
              <a:t>	</a:t>
            </a:r>
            <a:r>
              <a:rPr lang="en-US" altLang="en-US" sz="1300" b="1" dirty="0">
                <a:latin typeface="Arial" panose="020B0604020202020204" pitchFamily="34" charset="0"/>
              </a:rPr>
              <a:t>(5) </a:t>
            </a:r>
            <a:r>
              <a:rPr lang="en-US" altLang="en-US" sz="1300" dirty="0">
                <a:latin typeface="Arial" panose="020B0604020202020204" pitchFamily="34" charset="0"/>
              </a:rPr>
              <a:t>Your decisions on commercially useful function matters are subject to review by the concerned operating administration, but are not administratively appealable to DOT. </a:t>
            </a:r>
            <a:endParaRPr lang="en-US" altLang="en-US" sz="1300" b="1" dirty="0">
              <a:latin typeface="Arial" panose="020B0604020202020204" pitchFamily="34" charset="0"/>
            </a:endParaRPr>
          </a:p>
          <a:p>
            <a:pPr marL="0" indent="0">
              <a:buNone/>
            </a:pPr>
            <a:endParaRPr lang="en-US" altLang="en-US" sz="1400" dirty="0">
              <a:latin typeface="Arial" panose="020B0604020202020204" pitchFamily="34" charset="0"/>
            </a:endParaRPr>
          </a:p>
          <a:p>
            <a:pPr marL="0" indent="0">
              <a:buNone/>
            </a:pPr>
            <a:endParaRPr lang="en-US" dirty="0">
              <a:solidFill>
                <a:srgbClr val="444444"/>
              </a:solidFill>
              <a:latin typeface="Open Sans"/>
            </a:endParaRPr>
          </a:p>
        </p:txBody>
      </p:sp>
    </p:spTree>
    <p:extLst>
      <p:ext uri="{BB962C8B-B14F-4D97-AF65-F5344CB8AC3E}">
        <p14:creationId xmlns:p14="http://schemas.microsoft.com/office/powerpoint/2010/main" val="3135419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Resources</a:t>
            </a:r>
            <a:endParaRPr lang="en-US"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19200"/>
            <a:ext cx="8839200" cy="5407152"/>
          </a:xfrm>
        </p:spPr>
        <p:txBody>
          <a:bodyPr/>
          <a:lstStyle/>
          <a:p>
            <a:pPr marL="0" indent="0" algn="ctr">
              <a:spcBef>
                <a:spcPts val="0"/>
              </a:spcBef>
              <a:buNone/>
            </a:pPr>
            <a:r>
              <a:rPr lang="en-US" sz="1800" b="1" u="sng" dirty="0" smtClean="0">
                <a:latin typeface="Arial" panose="020B0604020202020204" pitchFamily="34" charset="0"/>
              </a:rPr>
              <a:t>Helpful Training and Resources for CUF Information</a:t>
            </a:r>
          </a:p>
          <a:p>
            <a:pPr marL="0" indent="0" algn="ctr">
              <a:spcBef>
                <a:spcPts val="0"/>
              </a:spcBef>
              <a:buNone/>
            </a:pPr>
            <a:endParaRPr lang="en-US" sz="2000" dirty="0">
              <a:latin typeface="Arial" panose="020B0604020202020204" pitchFamily="34" charset="0"/>
            </a:endParaRPr>
          </a:p>
          <a:p>
            <a:pPr>
              <a:spcBef>
                <a:spcPts val="0"/>
              </a:spcBef>
            </a:pPr>
            <a:r>
              <a:rPr lang="en-US" sz="1600" dirty="0" smtClean="0">
                <a:latin typeface="Arial" panose="020B0604020202020204" pitchFamily="34" charset="0"/>
              </a:rPr>
              <a:t>49 CFR 26.55:</a:t>
            </a:r>
          </a:p>
          <a:p>
            <a:pPr marL="0" indent="0">
              <a:spcBef>
                <a:spcPts val="0"/>
              </a:spcBef>
              <a:buNone/>
            </a:pPr>
            <a:r>
              <a:rPr lang="en-US" sz="1600" dirty="0">
                <a:latin typeface="Arial" panose="020B0604020202020204" pitchFamily="34" charset="0"/>
                <a:hlinkClick r:id="rId2"/>
              </a:rPr>
              <a:t>https://</a:t>
            </a:r>
            <a:r>
              <a:rPr lang="en-US" sz="1600" dirty="0" smtClean="0">
                <a:latin typeface="Arial" panose="020B0604020202020204" pitchFamily="34" charset="0"/>
                <a:hlinkClick r:id="rId2"/>
              </a:rPr>
              <a:t>www.ecfr.gov/cgi-bin/text</a:t>
            </a:r>
          </a:p>
          <a:p>
            <a:pPr marL="0" indent="0">
              <a:spcBef>
                <a:spcPts val="0"/>
              </a:spcBef>
              <a:buNone/>
            </a:pPr>
            <a:r>
              <a:rPr lang="en-US" sz="1600" dirty="0" err="1" smtClean="0">
                <a:latin typeface="Arial" panose="020B0604020202020204" pitchFamily="34" charset="0"/>
                <a:hlinkClick r:id="rId2"/>
              </a:rPr>
              <a:t>idx?SID</a:t>
            </a:r>
            <a:r>
              <a:rPr lang="en-US" sz="1600" dirty="0" smtClean="0">
                <a:latin typeface="Arial" panose="020B0604020202020204" pitchFamily="34" charset="0"/>
                <a:hlinkClick r:id="rId2"/>
              </a:rPr>
              <a:t>=5ad041e57bcf082f3a69c97b2f387100&amp;mc=</a:t>
            </a:r>
            <a:r>
              <a:rPr lang="en-US" sz="1600" dirty="0" err="1" smtClean="0">
                <a:latin typeface="Arial" panose="020B0604020202020204" pitchFamily="34" charset="0"/>
                <a:hlinkClick r:id="rId2"/>
              </a:rPr>
              <a:t>true&amp;node</a:t>
            </a:r>
            <a:r>
              <a:rPr lang="en-US" sz="1600" dirty="0" smtClean="0">
                <a:latin typeface="Arial" panose="020B0604020202020204" pitchFamily="34" charset="0"/>
                <a:hlinkClick r:id="rId2"/>
              </a:rPr>
              <a:t>=se49.1.26_155&amp;rgn=div8</a:t>
            </a:r>
            <a:endParaRPr lang="en-US" sz="1600" dirty="0" smtClean="0">
              <a:latin typeface="Arial" panose="020B0604020202020204" pitchFamily="34" charset="0"/>
            </a:endParaRPr>
          </a:p>
          <a:p>
            <a:pPr marL="0" indent="0">
              <a:spcBef>
                <a:spcPts val="0"/>
              </a:spcBef>
              <a:buNone/>
            </a:pPr>
            <a:endParaRPr lang="en-US" sz="1600" dirty="0">
              <a:latin typeface="Arial" panose="020B0604020202020204" pitchFamily="34" charset="0"/>
            </a:endParaRPr>
          </a:p>
          <a:p>
            <a:pPr>
              <a:spcBef>
                <a:spcPts val="0"/>
              </a:spcBef>
            </a:pPr>
            <a:r>
              <a:rPr lang="en-US" sz="1600" dirty="0" smtClean="0">
                <a:latin typeface="Arial" panose="020B0604020202020204" pitchFamily="34" charset="0"/>
              </a:rPr>
              <a:t>Alaska Construction Manual:</a:t>
            </a:r>
          </a:p>
          <a:p>
            <a:pPr marL="0" indent="0">
              <a:spcBef>
                <a:spcPts val="0"/>
              </a:spcBef>
              <a:buNone/>
            </a:pPr>
            <a:r>
              <a:rPr lang="en-US" sz="1600" dirty="0">
                <a:latin typeface="Arial" panose="020B0604020202020204" pitchFamily="34" charset="0"/>
                <a:hlinkClick r:id="rId3"/>
              </a:rPr>
              <a:t>http://</a:t>
            </a:r>
            <a:r>
              <a:rPr lang="en-US" sz="1600" dirty="0" smtClean="0">
                <a:latin typeface="Arial" panose="020B0604020202020204" pitchFamily="34" charset="0"/>
                <a:hlinkClick r:id="rId3"/>
              </a:rPr>
              <a:t>www.dot.state.ak.us/stwddes/dcsconst/assets/pdf/constman/2021/acm_all.pdf</a:t>
            </a:r>
            <a:endParaRPr lang="en-US" sz="1600" dirty="0" smtClean="0">
              <a:latin typeface="Arial" panose="020B0604020202020204" pitchFamily="34" charset="0"/>
            </a:endParaRPr>
          </a:p>
          <a:p>
            <a:pPr marL="0" indent="0">
              <a:spcBef>
                <a:spcPts val="0"/>
              </a:spcBef>
              <a:buNone/>
            </a:pPr>
            <a:endParaRPr lang="en-US" sz="1600" dirty="0">
              <a:latin typeface="Arial" panose="020B0604020202020204" pitchFamily="34" charset="0"/>
            </a:endParaRPr>
          </a:p>
          <a:p>
            <a:pPr>
              <a:spcBef>
                <a:spcPts val="0"/>
              </a:spcBef>
            </a:pPr>
            <a:r>
              <a:rPr lang="en-US" sz="1600" dirty="0" smtClean="0">
                <a:latin typeface="Arial" panose="020B0604020202020204" pitchFamily="34" charset="0"/>
              </a:rPr>
              <a:t>Civil Rights Office:</a:t>
            </a:r>
          </a:p>
          <a:p>
            <a:pPr marL="0" indent="0">
              <a:spcBef>
                <a:spcPts val="0"/>
              </a:spcBef>
              <a:buNone/>
            </a:pPr>
            <a:r>
              <a:rPr lang="en-US" sz="1600" dirty="0">
                <a:latin typeface="Arial" panose="020B0604020202020204" pitchFamily="34" charset="0"/>
                <a:hlinkClick r:id="rId4"/>
              </a:rPr>
              <a:t>http://</a:t>
            </a:r>
            <a:r>
              <a:rPr lang="en-US" sz="1600" dirty="0" smtClean="0">
                <a:latin typeface="Arial" panose="020B0604020202020204" pitchFamily="34" charset="0"/>
                <a:hlinkClick r:id="rId4"/>
              </a:rPr>
              <a:t>www.dot.state.ak.us/cvlrts/index.shtml</a:t>
            </a:r>
            <a:endParaRPr lang="en-US" sz="1600" dirty="0" smtClean="0">
              <a:latin typeface="Arial" panose="020B0604020202020204" pitchFamily="34" charset="0"/>
            </a:endParaRPr>
          </a:p>
          <a:p>
            <a:pPr marL="0" indent="0">
              <a:spcBef>
                <a:spcPts val="0"/>
              </a:spcBef>
              <a:buNone/>
            </a:pPr>
            <a:endParaRPr lang="en-US" sz="1600" dirty="0">
              <a:latin typeface="Arial" panose="020B0604020202020204" pitchFamily="34" charset="0"/>
            </a:endParaRPr>
          </a:p>
          <a:p>
            <a:pPr>
              <a:spcBef>
                <a:spcPts val="0"/>
              </a:spcBef>
            </a:pPr>
            <a:r>
              <a:rPr lang="en-US" sz="1600" dirty="0" smtClean="0">
                <a:latin typeface="Arial" panose="020B0604020202020204" pitchFamily="34" charset="0"/>
              </a:rPr>
              <a:t>T2 Training Website:</a:t>
            </a:r>
          </a:p>
          <a:p>
            <a:pPr marL="0" indent="0">
              <a:spcBef>
                <a:spcPts val="0"/>
              </a:spcBef>
              <a:buNone/>
            </a:pPr>
            <a:r>
              <a:rPr lang="en-US" sz="1600" dirty="0">
                <a:latin typeface="Arial" panose="020B0604020202020204" pitchFamily="34" charset="0"/>
                <a:hlinkClick r:id="rId5"/>
              </a:rPr>
              <a:t>https://</a:t>
            </a:r>
            <a:r>
              <a:rPr lang="en-US" sz="1600" dirty="0" smtClean="0">
                <a:latin typeface="Arial" panose="020B0604020202020204" pitchFamily="34" charset="0"/>
                <a:hlinkClick r:id="rId5"/>
              </a:rPr>
              <a:t>dot.alaska.ecatts.com/lmsTrainingCalendar</a:t>
            </a:r>
            <a:endParaRPr lang="en-US" sz="1600" dirty="0" smtClean="0">
              <a:latin typeface="Arial" panose="020B0604020202020204" pitchFamily="34" charset="0"/>
            </a:endParaRPr>
          </a:p>
          <a:p>
            <a:pPr marL="0" indent="0">
              <a:spcBef>
                <a:spcPts val="0"/>
              </a:spcBef>
              <a:buNone/>
            </a:pPr>
            <a:endParaRPr lang="en-US" sz="1600" dirty="0">
              <a:latin typeface="Arial" panose="020B0604020202020204" pitchFamily="34" charset="0"/>
            </a:endParaRPr>
          </a:p>
          <a:p>
            <a:pPr>
              <a:spcBef>
                <a:spcPts val="0"/>
              </a:spcBef>
            </a:pPr>
            <a:r>
              <a:rPr lang="en-US" sz="1600" dirty="0" smtClean="0">
                <a:latin typeface="Arial" panose="020B0604020202020204" pitchFamily="34" charset="0"/>
              </a:rPr>
              <a:t>FHWA CUF Information:</a:t>
            </a:r>
          </a:p>
          <a:p>
            <a:pPr marL="0" indent="0">
              <a:spcBef>
                <a:spcPts val="0"/>
              </a:spcBef>
              <a:buNone/>
            </a:pPr>
            <a:r>
              <a:rPr lang="en-US" sz="1600" dirty="0">
                <a:latin typeface="Arial" panose="020B0604020202020204" pitchFamily="34" charset="0"/>
                <a:hlinkClick r:id="rId6"/>
              </a:rPr>
              <a:t>https://</a:t>
            </a:r>
            <a:r>
              <a:rPr lang="en-US" sz="1600" dirty="0" smtClean="0">
                <a:latin typeface="Arial" panose="020B0604020202020204" pitchFamily="34" charset="0"/>
                <a:hlinkClick r:id="rId6"/>
              </a:rPr>
              <a:t>www.fhwa.dot.gov/federal-aidessentials/commusefunction.pdf</a:t>
            </a:r>
            <a:endParaRPr lang="en-US" sz="1600" dirty="0" smtClean="0">
              <a:latin typeface="Arial" panose="020B0604020202020204" pitchFamily="34" charset="0"/>
            </a:endParaRPr>
          </a:p>
          <a:p>
            <a:pPr marL="0" indent="0">
              <a:spcBef>
                <a:spcPts val="0"/>
              </a:spcBef>
              <a:buNone/>
            </a:pPr>
            <a:endParaRPr lang="en-US" sz="1600" dirty="0">
              <a:latin typeface="Arial" panose="020B0604020202020204" pitchFamily="34" charset="0"/>
            </a:endParaRPr>
          </a:p>
          <a:p>
            <a:pPr>
              <a:spcBef>
                <a:spcPts val="0"/>
              </a:spcBef>
            </a:pPr>
            <a:r>
              <a:rPr lang="en-US" sz="1600" dirty="0" smtClean="0">
                <a:latin typeface="Arial" panose="020B0604020202020204" pitchFamily="34" charset="0"/>
              </a:rPr>
              <a:t>US DOT CUF Information:</a:t>
            </a:r>
          </a:p>
          <a:p>
            <a:pPr marL="0" indent="0">
              <a:spcBef>
                <a:spcPts val="0"/>
              </a:spcBef>
              <a:buNone/>
            </a:pPr>
            <a:r>
              <a:rPr lang="en-US" sz="1600" dirty="0">
                <a:latin typeface="Arial" panose="020B0604020202020204" pitchFamily="34" charset="0"/>
                <a:hlinkClick r:id="rId7"/>
              </a:rPr>
              <a:t>https://</a:t>
            </a:r>
            <a:r>
              <a:rPr lang="en-US" sz="1600" dirty="0" smtClean="0">
                <a:latin typeface="Arial" panose="020B0604020202020204" pitchFamily="34" charset="0"/>
                <a:hlinkClick r:id="rId7"/>
              </a:rPr>
              <a:t>search.usa.gov/search?query=commercially+useful+function&amp;affiliate=usdot</a:t>
            </a:r>
            <a:endParaRPr lang="en-US" sz="1600" dirty="0" smtClean="0">
              <a:latin typeface="Arial" panose="020B0604020202020204" pitchFamily="34" charset="0"/>
            </a:endParaRPr>
          </a:p>
          <a:p>
            <a:pPr marL="0" indent="0">
              <a:buNone/>
            </a:pPr>
            <a:endParaRPr lang="en-US" sz="2000" dirty="0">
              <a:latin typeface="Arial" panose="020B0604020202020204" pitchFamily="34" charset="0"/>
            </a:endParaRPr>
          </a:p>
          <a:p>
            <a:pPr marL="0" indent="0">
              <a:buNone/>
            </a:pPr>
            <a:endParaRPr lang="en-US" sz="2000" dirty="0">
              <a:latin typeface="Arial" panose="020B0604020202020204" pitchFamily="34" charset="0"/>
            </a:endParaRPr>
          </a:p>
        </p:txBody>
      </p:sp>
    </p:spTree>
    <p:extLst>
      <p:ext uri="{BB962C8B-B14F-4D97-AF65-F5344CB8AC3E}">
        <p14:creationId xmlns:p14="http://schemas.microsoft.com/office/powerpoint/2010/main" val="180852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Overview of the Process</a:t>
            </a:r>
            <a:endParaRPr lang="en-US" b="1" u="sng" dirty="0">
              <a:latin typeface="Arial" panose="020B0604020202020204" pitchFamily="34" charset="0"/>
              <a:cs typeface="Arial" panose="020B0604020202020204" pitchFamily="34" charset="0"/>
            </a:endParaRPr>
          </a:p>
        </p:txBody>
      </p:sp>
      <p:cxnSp>
        <p:nvCxnSpPr>
          <p:cNvPr id="11" name="Straight Connector 10"/>
          <p:cNvCxnSpPr/>
          <p:nvPr/>
        </p:nvCxnSpPr>
        <p:spPr>
          <a:xfrm>
            <a:off x="2523836" y="5820569"/>
            <a:ext cx="0" cy="2286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523836" y="6049169"/>
            <a:ext cx="1905000" cy="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4419600" y="1227788"/>
            <a:ext cx="0" cy="48006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419600" y="1227788"/>
            <a:ext cx="24384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6858000" y="1227788"/>
            <a:ext cx="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a:stretch>
            <a:fillRect/>
          </a:stretch>
        </p:blipFill>
        <p:spPr>
          <a:xfrm>
            <a:off x="4856357" y="1534320"/>
            <a:ext cx="4003285" cy="4514849"/>
          </a:xfrm>
          <a:prstGeom prst="rect">
            <a:avLst/>
          </a:prstGeom>
        </p:spPr>
      </p:pic>
      <p:pic>
        <p:nvPicPr>
          <p:cNvPr id="12" name="Content Placeholder 11"/>
          <p:cNvPicPr>
            <a:picLocks noGrp="1" noChangeAspect="1"/>
          </p:cNvPicPr>
          <p:nvPr>
            <p:ph idx="1"/>
          </p:nvPr>
        </p:nvPicPr>
        <p:blipFill>
          <a:blip r:embed="rId3"/>
          <a:stretch>
            <a:fillRect/>
          </a:stretch>
        </p:blipFill>
        <p:spPr>
          <a:xfrm>
            <a:off x="152400" y="1227788"/>
            <a:ext cx="3956398" cy="4564637"/>
          </a:xfrm>
          <a:prstGeom prst="rect">
            <a:avLst/>
          </a:prstGeom>
        </p:spPr>
      </p:pic>
      <p:pic>
        <p:nvPicPr>
          <p:cNvPr id="3" name="Picture 2"/>
          <p:cNvPicPr>
            <a:picLocks noChangeAspect="1"/>
          </p:cNvPicPr>
          <p:nvPr/>
        </p:nvPicPr>
        <p:blipFill>
          <a:blip r:embed="rId4"/>
          <a:stretch>
            <a:fillRect/>
          </a:stretch>
        </p:blipFill>
        <p:spPr>
          <a:xfrm>
            <a:off x="1576387" y="6242558"/>
            <a:ext cx="5991225" cy="390525"/>
          </a:xfrm>
          <a:prstGeom prst="rect">
            <a:avLst/>
          </a:prstGeom>
        </p:spPr>
      </p:pic>
    </p:spTree>
    <p:extLst>
      <p:ext uri="{BB962C8B-B14F-4D97-AF65-F5344CB8AC3E}">
        <p14:creationId xmlns:p14="http://schemas.microsoft.com/office/powerpoint/2010/main" val="2783335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Overview of the Process</a:t>
            </a:r>
            <a:endParaRPr lang="en-US" dirty="0"/>
          </a:p>
        </p:txBody>
      </p:sp>
      <p:sp>
        <p:nvSpPr>
          <p:cNvPr id="7" name="Content Placeholder 6"/>
          <p:cNvSpPr>
            <a:spLocks noGrp="1"/>
          </p:cNvSpPr>
          <p:nvPr>
            <p:ph idx="1"/>
          </p:nvPr>
        </p:nvSpPr>
        <p:spPr/>
        <p:txBody>
          <a:bodyPr/>
          <a:lstStyle/>
          <a:p>
            <a:pPr marL="0" indent="0">
              <a:buNone/>
            </a:pPr>
            <a:r>
              <a:rPr lang="en-US" sz="1400" b="1" u="sng" dirty="0" smtClean="0">
                <a:latin typeface="Arial" panose="020B0604020202020204" pitchFamily="34" charset="0"/>
              </a:rPr>
              <a:t>DBE Interview Steps:</a:t>
            </a:r>
          </a:p>
          <a:p>
            <a:pPr marL="0" indent="0">
              <a:buNone/>
            </a:pPr>
            <a:endParaRPr lang="en-US" sz="1400" b="1" u="sng" dirty="0">
              <a:latin typeface="Arial" panose="020B0604020202020204" pitchFamily="34" charset="0"/>
            </a:endParaRPr>
          </a:p>
        </p:txBody>
      </p:sp>
      <p:pic>
        <p:nvPicPr>
          <p:cNvPr id="12" name="Picture 11" descr="Construction Managers at My Next Move for Vetera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401" y="4860518"/>
            <a:ext cx="2819400" cy="1585913"/>
          </a:xfrm>
          <a:prstGeom prst="rect">
            <a:avLst/>
          </a:prstGeom>
        </p:spPr>
      </p:pic>
      <p:pic>
        <p:nvPicPr>
          <p:cNvPr id="3" name="Picture 2"/>
          <p:cNvPicPr>
            <a:picLocks noChangeAspect="1"/>
          </p:cNvPicPr>
          <p:nvPr/>
        </p:nvPicPr>
        <p:blipFill>
          <a:blip r:embed="rId3"/>
          <a:stretch>
            <a:fillRect/>
          </a:stretch>
        </p:blipFill>
        <p:spPr>
          <a:xfrm>
            <a:off x="71049" y="1601724"/>
            <a:ext cx="4455703" cy="2970276"/>
          </a:xfrm>
          <a:prstGeom prst="rect">
            <a:avLst/>
          </a:prstGeom>
        </p:spPr>
      </p:pic>
      <p:pic>
        <p:nvPicPr>
          <p:cNvPr id="4" name="Picture 3"/>
          <p:cNvPicPr>
            <a:picLocks noChangeAspect="1"/>
          </p:cNvPicPr>
          <p:nvPr/>
        </p:nvPicPr>
        <p:blipFill>
          <a:blip r:embed="rId4"/>
          <a:stretch>
            <a:fillRect/>
          </a:stretch>
        </p:blipFill>
        <p:spPr>
          <a:xfrm>
            <a:off x="4608104" y="1762710"/>
            <a:ext cx="4464848" cy="1285289"/>
          </a:xfrm>
          <a:prstGeom prst="rect">
            <a:avLst/>
          </a:prstGeom>
        </p:spPr>
      </p:pic>
      <p:pic>
        <p:nvPicPr>
          <p:cNvPr id="5" name="Picture 4"/>
          <p:cNvPicPr>
            <a:picLocks noChangeAspect="1"/>
          </p:cNvPicPr>
          <p:nvPr/>
        </p:nvPicPr>
        <p:blipFill>
          <a:blip r:embed="rId5"/>
          <a:stretch>
            <a:fillRect/>
          </a:stretch>
        </p:blipFill>
        <p:spPr>
          <a:xfrm>
            <a:off x="4398954" y="3312710"/>
            <a:ext cx="4592645" cy="1496659"/>
          </a:xfrm>
          <a:prstGeom prst="rect">
            <a:avLst/>
          </a:prstGeom>
        </p:spPr>
      </p:pic>
      <p:pic>
        <p:nvPicPr>
          <p:cNvPr id="6" name="Picture 5"/>
          <p:cNvPicPr>
            <a:picLocks noChangeAspect="1"/>
          </p:cNvPicPr>
          <p:nvPr/>
        </p:nvPicPr>
        <p:blipFill>
          <a:blip r:embed="rId6"/>
          <a:stretch>
            <a:fillRect/>
          </a:stretch>
        </p:blipFill>
        <p:spPr>
          <a:xfrm>
            <a:off x="4191000" y="5074080"/>
            <a:ext cx="4812145" cy="1041748"/>
          </a:xfrm>
          <a:prstGeom prst="rect">
            <a:avLst/>
          </a:prstGeom>
        </p:spPr>
      </p:pic>
    </p:spTree>
    <p:extLst>
      <p:ext uri="{BB962C8B-B14F-4D97-AF65-F5344CB8AC3E}">
        <p14:creationId xmlns:p14="http://schemas.microsoft.com/office/powerpoint/2010/main" val="65979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The CUF Forms</a:t>
            </a:r>
            <a:endParaRPr lang="en-US" b="1" u="sng"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457200" y="1085850"/>
            <a:ext cx="4191000" cy="5432779"/>
          </a:xfrm>
          <a:prstGeom prst="rect">
            <a:avLst/>
          </a:prstGeom>
        </p:spPr>
      </p:pic>
      <p:pic>
        <p:nvPicPr>
          <p:cNvPr id="5" name="Picture 4"/>
          <p:cNvPicPr>
            <a:picLocks noChangeAspect="1"/>
          </p:cNvPicPr>
          <p:nvPr/>
        </p:nvPicPr>
        <p:blipFill>
          <a:blip r:embed="rId3"/>
          <a:stretch>
            <a:fillRect/>
          </a:stretch>
        </p:blipFill>
        <p:spPr>
          <a:xfrm>
            <a:off x="4800600" y="1219200"/>
            <a:ext cx="3810000" cy="4877601"/>
          </a:xfrm>
          <a:prstGeom prst="rect">
            <a:avLst/>
          </a:prstGeom>
        </p:spPr>
      </p:pic>
    </p:spTree>
    <p:extLst>
      <p:ext uri="{BB962C8B-B14F-4D97-AF65-F5344CB8AC3E}">
        <p14:creationId xmlns:p14="http://schemas.microsoft.com/office/powerpoint/2010/main" val="344959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The CUF Forms</a:t>
            </a:r>
            <a:endParaRPr lang="en-US" b="1" u="sng"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533400" y="1143000"/>
            <a:ext cx="4198915" cy="5407025"/>
          </a:xfrm>
          <a:prstGeom prst="rect">
            <a:avLst/>
          </a:prstGeom>
        </p:spPr>
      </p:pic>
      <p:pic>
        <p:nvPicPr>
          <p:cNvPr id="5" name="Picture 4"/>
          <p:cNvPicPr>
            <a:picLocks noChangeAspect="1"/>
          </p:cNvPicPr>
          <p:nvPr/>
        </p:nvPicPr>
        <p:blipFill>
          <a:blip r:embed="rId3"/>
          <a:stretch>
            <a:fillRect/>
          </a:stretch>
        </p:blipFill>
        <p:spPr>
          <a:xfrm>
            <a:off x="4876800" y="1219200"/>
            <a:ext cx="3886200" cy="4966819"/>
          </a:xfrm>
          <a:prstGeom prst="rect">
            <a:avLst/>
          </a:prstGeom>
        </p:spPr>
      </p:pic>
    </p:spTree>
    <p:extLst>
      <p:ext uri="{BB962C8B-B14F-4D97-AF65-F5344CB8AC3E}">
        <p14:creationId xmlns:p14="http://schemas.microsoft.com/office/powerpoint/2010/main" val="286775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Importance of Performing CUFs</a:t>
            </a:r>
            <a:endParaRPr lang="en-US" dirty="0"/>
          </a:p>
        </p:txBody>
      </p:sp>
      <p:sp>
        <p:nvSpPr>
          <p:cNvPr id="3" name="Content Placeholder 2"/>
          <p:cNvSpPr>
            <a:spLocks noGrp="1"/>
          </p:cNvSpPr>
          <p:nvPr>
            <p:ph idx="1"/>
          </p:nvPr>
        </p:nvSpPr>
        <p:spPr/>
        <p:txBody>
          <a:bodyPr/>
          <a:lstStyle/>
          <a:p>
            <a:pPr marL="0" indent="0">
              <a:buNone/>
            </a:pPr>
            <a:r>
              <a:rPr lang="en-US" sz="1600" b="1" u="sng" dirty="0" smtClean="0">
                <a:latin typeface="Arial" panose="020B0604020202020204" pitchFamily="34" charset="0"/>
              </a:rPr>
              <a:t>Avoid DBE Fraud</a:t>
            </a:r>
          </a:p>
          <a:p>
            <a:pPr marL="0" indent="0">
              <a:buNone/>
            </a:pPr>
            <a:endParaRPr lang="en-US" sz="1600" b="1" u="sng" dirty="0">
              <a:latin typeface="Arial" panose="020B0604020202020204" pitchFamily="34" charset="0"/>
            </a:endParaRPr>
          </a:p>
          <a:p>
            <a:pPr marL="0" indent="0">
              <a:buNone/>
            </a:pPr>
            <a:r>
              <a:rPr lang="en-US" sz="1600" i="1" dirty="0">
                <a:latin typeface="Arial" panose="020B0604020202020204" pitchFamily="34" charset="0"/>
              </a:rPr>
              <a:t>From ‘The Real Cost of DBE Fraud’ by Michelle </a:t>
            </a:r>
            <a:r>
              <a:rPr lang="en-US" sz="1600" i="1" dirty="0" err="1">
                <a:latin typeface="Arial" panose="020B0604020202020204" pitchFamily="34" charset="0"/>
              </a:rPr>
              <a:t>McVicker</a:t>
            </a:r>
            <a:r>
              <a:rPr lang="en-US" sz="1600" i="1" dirty="0">
                <a:latin typeface="Arial" panose="020B0604020202020204" pitchFamily="34" charset="0"/>
              </a:rPr>
              <a:t>:</a:t>
            </a:r>
          </a:p>
          <a:p>
            <a:pPr marL="0" indent="0">
              <a:buNone/>
            </a:pPr>
            <a:endParaRPr lang="en-US" sz="1600" b="1" u="sng" dirty="0" smtClean="0">
              <a:latin typeface="Arial" panose="020B0604020202020204" pitchFamily="34" charset="0"/>
            </a:endParaRPr>
          </a:p>
          <a:p>
            <a:pPr marL="0" indent="0">
              <a:buNone/>
            </a:pPr>
            <a:endParaRPr lang="en-US" sz="1600" b="1" u="sng"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0" y="2286000"/>
            <a:ext cx="7562850" cy="4105379"/>
          </a:xfrm>
          <a:prstGeom prst="rect">
            <a:avLst/>
          </a:prstGeom>
        </p:spPr>
      </p:pic>
    </p:spTree>
    <p:extLst>
      <p:ext uri="{BB962C8B-B14F-4D97-AF65-F5344CB8AC3E}">
        <p14:creationId xmlns:p14="http://schemas.microsoft.com/office/powerpoint/2010/main" val="3803709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Importance of Performing CUFs</a:t>
            </a:r>
            <a:endParaRPr lang="en-US" dirty="0"/>
          </a:p>
        </p:txBody>
      </p:sp>
      <p:sp>
        <p:nvSpPr>
          <p:cNvPr id="3" name="Content Placeholder 2"/>
          <p:cNvSpPr>
            <a:spLocks noGrp="1"/>
          </p:cNvSpPr>
          <p:nvPr>
            <p:ph idx="1"/>
          </p:nvPr>
        </p:nvSpPr>
        <p:spPr/>
        <p:txBody>
          <a:bodyPr/>
          <a:lstStyle/>
          <a:p>
            <a:pPr marL="0" indent="0">
              <a:buNone/>
            </a:pPr>
            <a:r>
              <a:rPr lang="en-US" sz="1600" b="1" u="sng" dirty="0">
                <a:latin typeface="Arial" panose="020B0604020202020204" pitchFamily="34" charset="0"/>
              </a:rPr>
              <a:t>Avoid DBE Fraud</a:t>
            </a:r>
          </a:p>
          <a:p>
            <a:pPr marL="0" indent="0">
              <a:buNone/>
            </a:pPr>
            <a:endParaRPr lang="en-US" sz="1400" i="1" dirty="0">
              <a:latin typeface="Arial" panose="020B0604020202020204" pitchFamily="34" charset="0"/>
            </a:endParaRPr>
          </a:p>
          <a:p>
            <a:pPr marL="0" indent="0">
              <a:buNone/>
            </a:pPr>
            <a:r>
              <a:rPr lang="en-US" sz="1400" i="1" dirty="0">
                <a:latin typeface="Arial" panose="020B0604020202020204" pitchFamily="34" charset="0"/>
              </a:rPr>
              <a:t>From ‘The Real Cost of DBE Fraud’ by Michelle </a:t>
            </a:r>
            <a:r>
              <a:rPr lang="en-US" sz="1400" i="1" dirty="0" err="1">
                <a:latin typeface="Arial" panose="020B0604020202020204" pitchFamily="34" charset="0"/>
              </a:rPr>
              <a:t>McVicker</a:t>
            </a:r>
            <a:r>
              <a:rPr lang="en-US" sz="1400" i="1" dirty="0">
                <a:latin typeface="Arial" panose="020B0604020202020204" pitchFamily="34" charset="0"/>
              </a:rPr>
              <a:t>:</a:t>
            </a:r>
          </a:p>
          <a:p>
            <a:pPr marL="0" indent="0">
              <a:buNone/>
            </a:pPr>
            <a:endParaRPr lang="en-US" sz="1400" dirty="0"/>
          </a:p>
        </p:txBody>
      </p:sp>
      <p:pic>
        <p:nvPicPr>
          <p:cNvPr id="4" name="Picture 3"/>
          <p:cNvPicPr>
            <a:picLocks noChangeAspect="1"/>
          </p:cNvPicPr>
          <p:nvPr/>
        </p:nvPicPr>
        <p:blipFill>
          <a:blip r:embed="rId2"/>
          <a:stretch>
            <a:fillRect/>
          </a:stretch>
        </p:blipFill>
        <p:spPr>
          <a:xfrm>
            <a:off x="685800" y="2089883"/>
            <a:ext cx="7620000" cy="4463317"/>
          </a:xfrm>
          <a:prstGeom prst="rect">
            <a:avLst/>
          </a:prstGeom>
        </p:spPr>
      </p:pic>
    </p:spTree>
    <p:extLst>
      <p:ext uri="{BB962C8B-B14F-4D97-AF65-F5344CB8AC3E}">
        <p14:creationId xmlns:p14="http://schemas.microsoft.com/office/powerpoint/2010/main" val="403241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Importance of Performing CUFs</a:t>
            </a:r>
            <a:endParaRPr lang="en-US"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1600" b="1" u="sng" dirty="0" smtClean="0">
                <a:latin typeface="Arial" panose="020B0604020202020204" pitchFamily="34" charset="0"/>
              </a:rPr>
              <a:t>Avoid DBE Fraud</a:t>
            </a:r>
          </a:p>
          <a:p>
            <a:pPr marL="0" indent="0">
              <a:buNone/>
            </a:pPr>
            <a:endParaRPr lang="en-US" sz="1400" i="1" dirty="0" smtClean="0">
              <a:latin typeface="Arial" panose="020B0604020202020204" pitchFamily="34" charset="0"/>
            </a:endParaRPr>
          </a:p>
          <a:p>
            <a:pPr marL="0" indent="0">
              <a:buNone/>
            </a:pPr>
            <a:r>
              <a:rPr lang="en-US" sz="1400" i="1" dirty="0" smtClean="0">
                <a:latin typeface="Arial" panose="020B0604020202020204" pitchFamily="34" charset="0"/>
              </a:rPr>
              <a:t>From ‘The Real Cost of DBE Fraud’ by Michelle </a:t>
            </a:r>
            <a:r>
              <a:rPr lang="en-US" sz="1400" i="1" dirty="0" err="1" smtClean="0">
                <a:latin typeface="Arial" panose="020B0604020202020204" pitchFamily="34" charset="0"/>
              </a:rPr>
              <a:t>McVicker</a:t>
            </a:r>
            <a:r>
              <a:rPr lang="en-US" sz="1400" i="1" dirty="0" smtClean="0">
                <a:latin typeface="Arial" panose="020B0604020202020204" pitchFamily="34" charset="0"/>
              </a:rPr>
              <a:t>:</a:t>
            </a:r>
          </a:p>
          <a:p>
            <a:endParaRPr lang="en-US" sz="1400" i="1"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451030" y="2133600"/>
            <a:ext cx="8241939" cy="4191000"/>
          </a:xfrm>
          <a:prstGeom prst="rect">
            <a:avLst/>
          </a:prstGeom>
        </p:spPr>
      </p:pic>
    </p:spTree>
    <p:extLst>
      <p:ext uri="{BB962C8B-B14F-4D97-AF65-F5344CB8AC3E}">
        <p14:creationId xmlns:p14="http://schemas.microsoft.com/office/powerpoint/2010/main" val="524273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TPF_Presentation_Template.potx" id="{C0054A68-2C64-4AB0-A339-C529206E9627}" vid="{4022A7A2-2D66-47A7-9EF5-3F5696BC5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2962</TotalTime>
  <Words>2115</Words>
  <Application>Microsoft Office PowerPoint</Application>
  <PresentationFormat>On-screen Show (4:3)</PresentationFormat>
  <Paragraphs>165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Open Sans</vt:lpstr>
      <vt:lpstr>Wingdings</vt:lpstr>
      <vt:lpstr>Presentation3</vt:lpstr>
      <vt:lpstr>PowerPoint Presentation</vt:lpstr>
      <vt:lpstr>U.S. Department of Transportation</vt:lpstr>
      <vt:lpstr>Overview of the Process</vt:lpstr>
      <vt:lpstr>Overview of the Process</vt:lpstr>
      <vt:lpstr>The CUF Forms</vt:lpstr>
      <vt:lpstr>The CUF Forms</vt:lpstr>
      <vt:lpstr>Importance of Performing CUFs</vt:lpstr>
      <vt:lpstr>Importance of Performing CUFs</vt:lpstr>
      <vt:lpstr>Importance of Performing CUFs</vt:lpstr>
      <vt:lpstr>Importance of Performing CUFs</vt:lpstr>
      <vt:lpstr>CUF Operations &amp; Red Flags</vt:lpstr>
      <vt:lpstr>CUF Operations &amp; Red Flags</vt:lpstr>
      <vt:lpstr>CUF Operations &amp; Red Flags</vt:lpstr>
      <vt:lpstr>CUF Operations &amp; Red Flags</vt:lpstr>
      <vt:lpstr>CUF Operations &amp; Red Flags</vt:lpstr>
      <vt:lpstr>CUF Operations &amp; Red Flags</vt:lpstr>
      <vt:lpstr>DBE Trucking Firms</vt:lpstr>
      <vt:lpstr>DBE Trucking Firms</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Deppner, Andrea D (DOT)</dc:creator>
  <cp:lastModifiedBy>Erin E. Fragoso</cp:lastModifiedBy>
  <cp:revision>118</cp:revision>
  <cp:lastPrinted>2018-12-21T21:26:05Z</cp:lastPrinted>
  <dcterms:created xsi:type="dcterms:W3CDTF">2015-03-11T21:05:52Z</dcterms:created>
  <dcterms:modified xsi:type="dcterms:W3CDTF">2021-03-26T17:47:47Z</dcterms:modified>
</cp:coreProperties>
</file>