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52" r:id="rId2"/>
    <p:sldId id="408" r:id="rId3"/>
    <p:sldId id="362" r:id="rId4"/>
    <p:sldId id="258" r:id="rId5"/>
    <p:sldId id="316" r:id="rId6"/>
    <p:sldId id="317" r:id="rId7"/>
    <p:sldId id="318" r:id="rId8"/>
    <p:sldId id="364" r:id="rId9"/>
    <p:sldId id="264" r:id="rId10"/>
    <p:sldId id="365" r:id="rId11"/>
    <p:sldId id="322" r:id="rId12"/>
    <p:sldId id="323" r:id="rId13"/>
    <p:sldId id="324" r:id="rId14"/>
    <p:sldId id="359" r:id="rId15"/>
    <p:sldId id="325" r:id="rId16"/>
    <p:sldId id="326" r:id="rId17"/>
    <p:sldId id="327" r:id="rId18"/>
    <p:sldId id="371" r:id="rId19"/>
    <p:sldId id="407" r:id="rId20"/>
    <p:sldId id="328" r:id="rId21"/>
    <p:sldId id="329" r:id="rId22"/>
    <p:sldId id="279" r:id="rId23"/>
    <p:sldId id="385" r:id="rId24"/>
    <p:sldId id="376" r:id="rId25"/>
    <p:sldId id="330" r:id="rId26"/>
    <p:sldId id="281" r:id="rId27"/>
    <p:sldId id="377" r:id="rId28"/>
    <p:sldId id="423" r:id="rId29"/>
    <p:sldId id="283" r:id="rId30"/>
    <p:sldId id="331" r:id="rId31"/>
    <p:sldId id="374" r:id="rId32"/>
    <p:sldId id="373" r:id="rId33"/>
    <p:sldId id="289" r:id="rId34"/>
    <p:sldId id="287" r:id="rId35"/>
    <p:sldId id="336" r:id="rId36"/>
    <p:sldId id="379" r:id="rId37"/>
    <p:sldId id="383" r:id="rId38"/>
    <p:sldId id="288" r:id="rId39"/>
    <p:sldId id="410" r:id="rId40"/>
    <p:sldId id="411" r:id="rId41"/>
    <p:sldId id="412" r:id="rId42"/>
    <p:sldId id="413" r:id="rId43"/>
    <p:sldId id="414" r:id="rId44"/>
    <p:sldId id="415" r:id="rId45"/>
    <p:sldId id="416" r:id="rId46"/>
    <p:sldId id="417" r:id="rId47"/>
    <p:sldId id="418" r:id="rId48"/>
    <p:sldId id="419" r:id="rId49"/>
    <p:sldId id="420" r:id="rId50"/>
    <p:sldId id="421" r:id="rId51"/>
    <p:sldId id="337" r:id="rId52"/>
    <p:sldId id="338" r:id="rId53"/>
    <p:sldId id="297" r:id="rId54"/>
    <p:sldId id="339" r:id="rId55"/>
    <p:sldId id="300" r:id="rId56"/>
    <p:sldId id="307" r:id="rId57"/>
    <p:sldId id="406" r:id="rId58"/>
    <p:sldId id="422" r:id="rId59"/>
    <p:sldId id="345" r:id="rId60"/>
    <p:sldId id="358" r:id="rId61"/>
    <p:sldId id="405" r:id="rId62"/>
    <p:sldId id="363"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280" y="5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3106F-AEBD-47CF-BB71-15A17C10E92E}" type="datetimeFigureOut">
              <a:rPr lang="en-US" smtClean="0"/>
              <a:pPr/>
              <a:t>7/25/2016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5226D1-024F-4309-A05F-093C91A10701}" type="slidenum">
              <a:rPr lang="en-US" smtClean="0"/>
              <a:pPr/>
              <a:t>‹#›</a:t>
            </a:fld>
            <a:endParaRPr lang="en-US"/>
          </a:p>
        </p:txBody>
      </p:sp>
    </p:spTree>
    <p:extLst>
      <p:ext uri="{BB962C8B-B14F-4D97-AF65-F5344CB8AC3E}">
        <p14:creationId xmlns:p14="http://schemas.microsoft.com/office/powerpoint/2010/main" val="108514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257300" y="717550"/>
            <a:ext cx="4803775" cy="3602038"/>
          </a:xfrm>
          <a:ln/>
        </p:spPr>
      </p:sp>
      <p:sp>
        <p:nvSpPr>
          <p:cNvPr id="66562" name="Rectangle 3"/>
          <p:cNvSpPr>
            <a:spLocks noGrp="1" noChangeArrowheads="1"/>
          </p:cNvSpPr>
          <p:nvPr>
            <p:ph type="body" idx="1"/>
          </p:nvPr>
        </p:nvSpPr>
        <p:spPr>
          <a:xfrm>
            <a:off x="974725" y="4560888"/>
            <a:ext cx="5365750" cy="4322762"/>
          </a:xfrm>
          <a:noFill/>
          <a:ln/>
        </p:spPr>
        <p:txBody>
          <a:bodyPr/>
          <a:lstStyle/>
          <a:p>
            <a:endParaRPr lang="en-US" smtClean="0"/>
          </a:p>
        </p:txBody>
      </p:sp>
    </p:spTree>
    <p:extLst>
      <p:ext uri="{BB962C8B-B14F-4D97-AF65-F5344CB8AC3E}">
        <p14:creationId xmlns:p14="http://schemas.microsoft.com/office/powerpoint/2010/main" val="177595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The Super-Slab® System accomplishes full and complete bedding in two steps.  In the first step, bedding material is accurately graded to a tolerance of </a:t>
            </a:r>
            <a:r>
              <a:rPr lang="en-US" u="sng" dirty="0" smtClean="0"/>
              <a:t>+</a:t>
            </a:r>
            <a:r>
              <a:rPr lang="en-US" dirty="0" smtClean="0"/>
              <a:t> 1/8</a:t>
            </a:r>
            <a:r>
              <a:rPr lang="en-US" baseline="30000" dirty="0" smtClean="0"/>
              <a:t>th</a:t>
            </a:r>
            <a:r>
              <a:rPr lang="en-US" dirty="0" smtClean="0"/>
              <a:t> inch to provide nearly complete support and grade control to the slab.  The second step, taken after the slab has been placed, is to pump a very fluid bedding grout through grout ports cast into the slab at each end of half-round grout distribution channels cast on the bottom of the slab.  The channels are visible in the photo above.  Foam gaskets attached to the bottom of the slab insure the bedding grout is retained to fill any voids that may exist under the slabs.  </a:t>
            </a:r>
          </a:p>
        </p:txBody>
      </p:sp>
    </p:spTree>
    <p:extLst>
      <p:ext uri="{BB962C8B-B14F-4D97-AF65-F5344CB8AC3E}">
        <p14:creationId xmlns:p14="http://schemas.microsoft.com/office/powerpoint/2010/main" val="95506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5904" y="8685895"/>
            <a:ext cx="2970609" cy="456595"/>
          </a:xfrm>
          <a:prstGeom prst="rect">
            <a:avLst/>
          </a:prstGeom>
          <a:noFill/>
          <a:ln w="9525">
            <a:noFill/>
            <a:miter lim="800000"/>
            <a:headEnd/>
            <a:tailEnd/>
          </a:ln>
        </p:spPr>
        <p:txBody>
          <a:bodyPr lIns="91405" tIns="45703" rIns="91405" bIns="45703" anchor="b"/>
          <a:lstStyle/>
          <a:p>
            <a:pPr algn="r" defTabSz="912869"/>
            <a:fld id="{FDBBC7E0-DDA3-4EB3-9865-50677C21954B}" type="slidenum">
              <a:rPr lang="en-US" sz="1100"/>
              <a:pPr algn="r" defTabSz="912869"/>
              <a:t>13</a:t>
            </a:fld>
            <a:endParaRPr lang="en-US" sz="1100" dirty="0"/>
          </a:p>
        </p:txBody>
      </p:sp>
      <p:sp>
        <p:nvSpPr>
          <p:cNvPr id="40963" name="Rectangle 2"/>
          <p:cNvSpPr>
            <a:spLocks noGrp="1" noRot="1" noChangeAspect="1" noChangeArrowheads="1" noTextEdit="1"/>
          </p:cNvSpPr>
          <p:nvPr>
            <p:ph type="sldImg"/>
          </p:nvPr>
        </p:nvSpPr>
        <p:spPr>
          <a:xfrm>
            <a:off x="1144588" y="682625"/>
            <a:ext cx="4573587" cy="3430588"/>
          </a:xfrm>
          <a:ln/>
        </p:spPr>
      </p:sp>
      <p:sp>
        <p:nvSpPr>
          <p:cNvPr id="40964" name="Rectangle 3"/>
          <p:cNvSpPr>
            <a:spLocks noGrp="1" noChangeArrowheads="1"/>
          </p:cNvSpPr>
          <p:nvPr>
            <p:ph type="body" idx="1"/>
          </p:nvPr>
        </p:nvSpPr>
        <p:spPr>
          <a:xfrm>
            <a:off x="913805" y="4343703"/>
            <a:ext cx="5030391" cy="4116916"/>
          </a:xfrm>
          <a:noFill/>
        </p:spPr>
        <p:txBody>
          <a:bodyPr lIns="91405" tIns="45703" rIns="91405" bIns="45703"/>
          <a:lstStyle/>
          <a:p>
            <a:pPr eaLnBrk="1" hangingPunct="1"/>
            <a:r>
              <a:rPr lang="en-US" smtClean="0"/>
              <a:t>The Fort Miller Company has developed four models of grading equipment to address various types of specific grading situations.  The Auger HOG can span up to 26’ and is used for continuous full lane-width replacement projects.  The HOG can span up to 16’ and is suitable for continuous and intermittent grading projects.  The Mini-HOG has a crossbeam that is supported on rollers at each end for use on projects with varying lane widths.  The Shutter Screed is a lightweight precision screed suited for intermittent replacement projects.</a:t>
            </a:r>
          </a:p>
          <a:p>
            <a:pPr eaLnBrk="1" hangingPunct="1"/>
            <a:r>
              <a:rPr lang="en-US" smtClean="0"/>
              <a:t>Fort Miller has developed and improved the family of HOG graders to the point that for large scale, full lane width continuous paving projects, the productivity of the Auger-HOG can equal or exceed that of the Somero equipment.</a:t>
            </a:r>
          </a:p>
          <a:p>
            <a:pPr eaLnBrk="1" hangingPunct="1"/>
            <a:endParaRPr lang="en-US" smtClean="0"/>
          </a:p>
          <a:p>
            <a:pPr eaLnBrk="1" hangingPunct="1"/>
            <a:r>
              <a:rPr lang="en-US" smtClean="0"/>
              <a:t>All four members of the HOG family run on rails in order to provide grade control to the degree of accuracy required for complete support of the precast slabs.</a:t>
            </a:r>
          </a:p>
        </p:txBody>
      </p:sp>
    </p:spTree>
    <p:extLst>
      <p:ext uri="{BB962C8B-B14F-4D97-AF65-F5344CB8AC3E}">
        <p14:creationId xmlns:p14="http://schemas.microsoft.com/office/powerpoint/2010/main" val="1572342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noRot="1" noChangeAspect="1" noChangeArrowheads="1" noTextEdit="1"/>
          </p:cNvSpPr>
          <p:nvPr>
            <p:ph type="sldImg"/>
          </p:nvPr>
        </p:nvSpPr>
        <p:spPr>
          <a:ln/>
        </p:spPr>
      </p:sp>
      <p:sp>
        <p:nvSpPr>
          <p:cNvPr id="464898" name="Rectangle 3"/>
          <p:cNvSpPr>
            <a:spLocks noGrp="1" noChangeArrowheads="1"/>
          </p:cNvSpPr>
          <p:nvPr>
            <p:ph type="body" idx="1"/>
          </p:nvPr>
        </p:nvSpPr>
        <p:spPr>
          <a:noFill/>
          <a:ln/>
        </p:spPr>
        <p:txBody>
          <a:bodyPr/>
          <a:lstStyle/>
          <a:p>
            <a:r>
              <a:rPr lang="en-US" smtClean="0"/>
              <a:t>The inverted dovetail slots are advantageous because they place dowel grout on the bottom of the slabs, away from de-icing salts and provide a mechanical interlock that is far superior to slots that rely only on grout bonded to the vertical faces of the slots.  </a:t>
            </a:r>
          </a:p>
          <a:p>
            <a:endParaRPr lang="en-US" smtClean="0"/>
          </a:p>
        </p:txBody>
      </p:sp>
    </p:spTree>
    <p:extLst>
      <p:ext uri="{BB962C8B-B14F-4D97-AF65-F5344CB8AC3E}">
        <p14:creationId xmlns:p14="http://schemas.microsoft.com/office/powerpoint/2010/main" val="243754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6200" y="8831263"/>
            <a:ext cx="2970213" cy="463550"/>
          </a:xfrm>
          <a:prstGeom prst="rect">
            <a:avLst/>
          </a:prstGeom>
          <a:noFill/>
          <a:ln w="9525">
            <a:noFill/>
            <a:miter lim="800000"/>
            <a:headEnd/>
            <a:tailEnd/>
          </a:ln>
        </p:spPr>
        <p:txBody>
          <a:bodyPr lIns="92300" tIns="46150" rIns="92300" bIns="46150" anchor="b"/>
          <a:lstStyle/>
          <a:p>
            <a:pPr algn="r" defTabSz="920750" eaLnBrk="1" hangingPunct="1"/>
            <a:fld id="{65273D63-2E05-432F-B193-6C6451D1F68A}" type="slidenum">
              <a:rPr lang="en-US" altLang="en-US" sz="1100"/>
              <a:pPr algn="r" defTabSz="920750" eaLnBrk="1" hangingPunct="1"/>
              <a:t>16</a:t>
            </a:fld>
            <a:endParaRPr lang="en-US" altLang="en-US" sz="1100"/>
          </a:p>
        </p:txBody>
      </p:sp>
      <p:sp>
        <p:nvSpPr>
          <p:cNvPr id="16387" name="Rectangle 2"/>
          <p:cNvSpPr>
            <a:spLocks noGrp="1" noRot="1" noChangeAspect="1" noChangeArrowheads="1" noTextEdit="1"/>
          </p:cNvSpPr>
          <p:nvPr>
            <p:ph type="sldImg"/>
          </p:nvPr>
        </p:nvSpPr>
        <p:spPr bwMode="auto">
          <a:xfrm>
            <a:off x="1104900" y="695325"/>
            <a:ext cx="4649788" cy="3487738"/>
          </a:xfrm>
          <a:noFill/>
          <a:ln>
            <a:solidFill>
              <a:srgbClr val="000000"/>
            </a:solidFill>
            <a:miter lim="800000"/>
            <a:headEnd/>
            <a:tailEnd/>
          </a:ln>
        </p:spPr>
      </p:sp>
      <p:sp>
        <p:nvSpPr>
          <p:cNvPr id="16388" name="Rectangle 3"/>
          <p:cNvSpPr>
            <a:spLocks noGrp="1" noChangeArrowheads="1"/>
          </p:cNvSpPr>
          <p:nvPr>
            <p:ph type="body" idx="1"/>
          </p:nvPr>
        </p:nvSpPr>
        <p:spPr bwMode="auto">
          <a:xfrm>
            <a:off x="914400" y="4416425"/>
            <a:ext cx="5029200" cy="4184650"/>
          </a:xfrm>
          <a:noFill/>
        </p:spPr>
        <p:txBody>
          <a:bodyPr wrap="square" lIns="92300" tIns="46150" rIns="92300" bIns="46150" numCol="1" anchor="t" anchorCtr="0" compatLnSpc="1">
            <a:prstTxWarp prst="textNoShape">
              <a:avLst/>
            </a:prstTxWarp>
          </a:bodyPr>
          <a:lstStyle/>
          <a:p>
            <a:pPr eaLnBrk="1" hangingPunct="1">
              <a:spcBef>
                <a:spcPct val="0"/>
              </a:spcBef>
            </a:pPr>
            <a:r>
              <a:rPr lang="en-US" altLang="en-US" smtClean="0"/>
              <a:t>Numerous (on several projects) FWD test have shown average to excellent load transfer efficiency across transverse joints.  In many instances, this is a system preapproval.</a:t>
            </a:r>
          </a:p>
          <a:p>
            <a:pPr eaLnBrk="1" hangingPunct="1">
              <a:spcBef>
                <a:spcPct val="0"/>
              </a:spcBef>
            </a:pPr>
            <a:endParaRPr lang="en-US" altLang="en-US" smtClean="0"/>
          </a:p>
          <a:p>
            <a:pPr eaLnBrk="1" hangingPunct="1">
              <a:spcBef>
                <a:spcPct val="0"/>
              </a:spcBef>
            </a:pPr>
            <a:r>
              <a:rPr lang="en-US" altLang="en-US" smtClean="0"/>
              <a:t>The HVS test performed in California in 2005 – 2006 indicates these slabs will withstand heavy loads over a long period of time.  The test were concluded after 143 million ESALS was applied to the slabs, with no indication of cracks or distress.   </a:t>
            </a:r>
          </a:p>
        </p:txBody>
      </p:sp>
    </p:spTree>
    <p:extLst>
      <p:ext uri="{BB962C8B-B14F-4D97-AF65-F5344CB8AC3E}">
        <p14:creationId xmlns:p14="http://schemas.microsoft.com/office/powerpoint/2010/main" val="2740164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6200" y="8831263"/>
            <a:ext cx="2970213" cy="463550"/>
          </a:xfrm>
          <a:prstGeom prst="rect">
            <a:avLst/>
          </a:prstGeom>
          <a:noFill/>
          <a:ln w="9525">
            <a:noFill/>
            <a:miter lim="800000"/>
            <a:headEnd/>
            <a:tailEnd/>
          </a:ln>
        </p:spPr>
        <p:txBody>
          <a:bodyPr lIns="92300" tIns="46150" rIns="92300" bIns="46150" anchor="b"/>
          <a:lstStyle/>
          <a:p>
            <a:pPr algn="r" defTabSz="922338" eaLnBrk="1" hangingPunct="1"/>
            <a:fld id="{77DA04C1-5464-4E57-8589-62152D9DAC61}" type="slidenum">
              <a:rPr lang="en-US" altLang="en-US" sz="1100"/>
              <a:pPr algn="r" defTabSz="922338" eaLnBrk="1" hangingPunct="1"/>
              <a:t>17</a:t>
            </a:fld>
            <a:endParaRPr lang="en-US" altLang="en-US" sz="1100"/>
          </a:p>
        </p:txBody>
      </p:sp>
      <p:sp>
        <p:nvSpPr>
          <p:cNvPr id="18435" name="Rectangle 2"/>
          <p:cNvSpPr>
            <a:spLocks noGrp="1" noRot="1" noChangeAspect="1" noChangeArrowheads="1" noTextEdit="1"/>
          </p:cNvSpPr>
          <p:nvPr>
            <p:ph type="sldImg"/>
          </p:nvPr>
        </p:nvSpPr>
        <p:spPr bwMode="auto">
          <a:xfrm>
            <a:off x="1106488" y="695325"/>
            <a:ext cx="4651375" cy="3487738"/>
          </a:xfrm>
          <a:noFill/>
          <a:ln>
            <a:solidFill>
              <a:srgbClr val="000000"/>
            </a:solidFill>
            <a:miter lim="800000"/>
            <a:headEnd/>
            <a:tailEnd/>
          </a:ln>
        </p:spPr>
      </p:sp>
      <p:sp>
        <p:nvSpPr>
          <p:cNvPr id="18436" name="Rectangle 3"/>
          <p:cNvSpPr>
            <a:spLocks noGrp="1" noChangeArrowheads="1"/>
          </p:cNvSpPr>
          <p:nvPr>
            <p:ph type="body" idx="1"/>
          </p:nvPr>
        </p:nvSpPr>
        <p:spPr bwMode="auto">
          <a:xfrm>
            <a:off x="914400" y="4416425"/>
            <a:ext cx="5029200" cy="4184650"/>
          </a:xfrm>
          <a:noFill/>
        </p:spPr>
        <p:txBody>
          <a:bodyPr wrap="square" lIns="92300" tIns="46150" rIns="92300" bIns="46150" numCol="1" anchor="t" anchorCtr="0" compatLnSpc="1">
            <a:prstTxWarp prst="textNoShape">
              <a:avLst/>
            </a:prstTxWarp>
          </a:bodyPr>
          <a:lstStyle/>
          <a:p>
            <a:pPr eaLnBrk="1" hangingPunct="1">
              <a:spcBef>
                <a:spcPct val="0"/>
              </a:spcBef>
            </a:pPr>
            <a:r>
              <a:rPr lang="en-US" altLang="en-US" smtClean="0"/>
              <a:t>There are two types of Super-Slabs.  Single Plane slabs are flat planes in which the cross slope is constant from one end to the other.</a:t>
            </a:r>
          </a:p>
          <a:p>
            <a:pPr eaLnBrk="1" hangingPunct="1">
              <a:spcBef>
                <a:spcPct val="0"/>
              </a:spcBef>
            </a:pPr>
            <a:endParaRPr lang="en-US" altLang="en-US" smtClean="0"/>
          </a:p>
          <a:p>
            <a:pPr eaLnBrk="1" hangingPunct="1">
              <a:spcBef>
                <a:spcPct val="0"/>
              </a:spcBef>
            </a:pPr>
            <a:r>
              <a:rPr lang="en-US" altLang="en-US" smtClean="0"/>
              <a:t>Warped Plane Slabs have three corners of the slab in the same plane while the 4</a:t>
            </a:r>
            <a:r>
              <a:rPr lang="en-US" altLang="en-US" baseline="30000" smtClean="0"/>
              <a:t>th</a:t>
            </a:r>
            <a:r>
              <a:rPr lang="en-US" altLang="en-US" smtClean="0"/>
              <a:t> corner is either higher or lower than the plane of the other 3.  In warped slabs the cross slope varies uniformly from one end of the slab to the other. </a:t>
            </a:r>
          </a:p>
          <a:p>
            <a:pPr eaLnBrk="1" hangingPunct="1">
              <a:spcBef>
                <a:spcPct val="0"/>
              </a:spcBef>
            </a:pPr>
            <a:endParaRPr lang="en-US" altLang="en-US" smtClean="0"/>
          </a:p>
          <a:p>
            <a:pPr eaLnBrk="1" hangingPunct="1">
              <a:spcBef>
                <a:spcPct val="0"/>
              </a:spcBef>
            </a:pPr>
            <a:r>
              <a:rPr lang="en-US" altLang="en-US" smtClean="0"/>
              <a:t>The subgrade surface, which is the grade control for the slabs, must be built exactly parallel to the three-dimensional roadway surface because all of the slabs are of a constant thickness.  </a:t>
            </a:r>
          </a:p>
          <a:p>
            <a:pPr eaLnBrk="1" hangingPunct="1">
              <a:spcBef>
                <a:spcPct val="0"/>
              </a:spcBef>
            </a:pPr>
            <a:endParaRPr lang="en-US" altLang="en-US" smtClean="0"/>
          </a:p>
          <a:p>
            <a:pPr eaLnBrk="1" hangingPunct="1">
              <a:spcBef>
                <a:spcPct val="0"/>
              </a:spcBef>
            </a:pPr>
            <a:r>
              <a:rPr lang="en-US" altLang="en-US" smtClean="0"/>
              <a:t>The building of three-dimensional slabs and a matching subgrade surface are important keys to the Super-Slab® technology and to the success of the System.</a:t>
            </a:r>
          </a:p>
        </p:txBody>
      </p:sp>
    </p:spTree>
    <p:extLst>
      <p:ext uri="{BB962C8B-B14F-4D97-AF65-F5344CB8AC3E}">
        <p14:creationId xmlns:p14="http://schemas.microsoft.com/office/powerpoint/2010/main" val="408640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noRot="1" noChangeAspect="1" noChangeArrowheads="1" noTextEdit="1"/>
          </p:cNvSpPr>
          <p:nvPr>
            <p:ph type="sldImg"/>
          </p:nvPr>
        </p:nvSpPr>
        <p:spPr>
          <a:ln/>
        </p:spPr>
      </p:sp>
      <p:sp>
        <p:nvSpPr>
          <p:cNvPr id="464898" name="Rectangle 3"/>
          <p:cNvSpPr>
            <a:spLocks noGrp="1" noChangeArrowheads="1"/>
          </p:cNvSpPr>
          <p:nvPr>
            <p:ph type="body" idx="1"/>
          </p:nvPr>
        </p:nvSpPr>
        <p:spPr>
          <a:noFill/>
          <a:ln/>
        </p:spPr>
        <p:txBody>
          <a:bodyPr/>
          <a:lstStyle/>
          <a:p>
            <a:r>
              <a:rPr lang="en-US" smtClean="0"/>
              <a:t>The inverted dovetail slots are advantageous because they place dowel grout on the bottom of the slabs, away from de-icing salts and provide a mechanical interlock that is far superior to slots that rely only on grout bonded to the vertical faces of the slots.  </a:t>
            </a:r>
          </a:p>
          <a:p>
            <a:endParaRPr lang="en-US" smtClean="0"/>
          </a:p>
        </p:txBody>
      </p:sp>
    </p:spTree>
    <p:extLst>
      <p:ext uri="{BB962C8B-B14F-4D97-AF65-F5344CB8AC3E}">
        <p14:creationId xmlns:p14="http://schemas.microsoft.com/office/powerpoint/2010/main" val="232383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86200" y="8831263"/>
            <a:ext cx="2970213" cy="463550"/>
          </a:xfrm>
          <a:prstGeom prst="rect">
            <a:avLst/>
          </a:prstGeom>
          <a:noFill/>
          <a:ln w="9525">
            <a:noFill/>
            <a:miter lim="800000"/>
            <a:headEnd/>
            <a:tailEnd/>
          </a:ln>
        </p:spPr>
        <p:txBody>
          <a:bodyPr lIns="92295" tIns="46147" rIns="92295" bIns="46147" anchor="b"/>
          <a:lstStyle/>
          <a:p>
            <a:pPr algn="r" defTabSz="920750" eaLnBrk="1" hangingPunct="1"/>
            <a:fld id="{E3720358-5311-441D-9F38-AC83D863EBFC}" type="slidenum">
              <a:rPr lang="en-US" altLang="en-US" sz="1100"/>
              <a:pPr algn="r" defTabSz="920750" eaLnBrk="1" hangingPunct="1"/>
              <a:t>20</a:t>
            </a:fld>
            <a:endParaRPr lang="en-US" altLang="en-US" sz="1100"/>
          </a:p>
        </p:txBody>
      </p:sp>
      <p:sp>
        <p:nvSpPr>
          <p:cNvPr id="22531" name="Rectangle 2"/>
          <p:cNvSpPr>
            <a:spLocks noGrp="1" noRot="1" noChangeAspect="1" noChangeArrowheads="1" noTextEdit="1"/>
          </p:cNvSpPr>
          <p:nvPr>
            <p:ph type="sldImg"/>
          </p:nvPr>
        </p:nvSpPr>
        <p:spPr bwMode="auto">
          <a:xfrm>
            <a:off x="1104900" y="695325"/>
            <a:ext cx="4651375" cy="3487738"/>
          </a:xfrm>
          <a:noFill/>
          <a:ln>
            <a:solidFill>
              <a:srgbClr val="000000"/>
            </a:solidFill>
            <a:miter lim="800000"/>
            <a:headEnd/>
            <a:tailEnd/>
          </a:ln>
        </p:spPr>
      </p:sp>
      <p:sp>
        <p:nvSpPr>
          <p:cNvPr id="22532" name="Rectangle 3"/>
          <p:cNvSpPr>
            <a:spLocks noGrp="1" noChangeArrowheads="1"/>
          </p:cNvSpPr>
          <p:nvPr>
            <p:ph type="body" idx="1"/>
          </p:nvPr>
        </p:nvSpPr>
        <p:spPr bwMode="auto">
          <a:xfrm>
            <a:off x="914400" y="4416425"/>
            <a:ext cx="5029200" cy="4184650"/>
          </a:xfrm>
          <a:noFill/>
        </p:spPr>
        <p:txBody>
          <a:bodyPr wrap="square" lIns="92295" tIns="46147" rIns="92295" bIns="46147" numCol="1" anchor="t" anchorCtr="0" compatLnSpc="1">
            <a:prstTxWarp prst="textNoShape">
              <a:avLst/>
            </a:prstTxWarp>
          </a:bodyPr>
          <a:lstStyle/>
          <a:p>
            <a:pPr eaLnBrk="1" hangingPunct="1">
              <a:spcBef>
                <a:spcPct val="0"/>
              </a:spcBef>
            </a:pPr>
            <a:r>
              <a:rPr lang="en-US" altLang="en-US" smtClean="0"/>
              <a:t>Super-Slab is used to make full depth repairs intermittently as shown in the photos above.  A menu of slab sizes is established at the beginning of the project.  Repair areas are identified, marked and assigned a slab size.  When the slabs are installed, a hole is cut in the existing pavement to match the slab size.   </a:t>
            </a:r>
          </a:p>
          <a:p>
            <a:pPr eaLnBrk="1" hangingPunct="1">
              <a:spcBef>
                <a:spcPct val="0"/>
              </a:spcBef>
            </a:pPr>
            <a:r>
              <a:rPr lang="en-US" altLang="en-US" smtClean="0"/>
              <a:t>For overnight repair, the old pavement is sawed during previous night periods.  During removal night the old slab is lifted out, dowels are installed in the existing pavement, the subgrade is prepared and the slabs are placed in preparation for immediate use by the traveling public.  </a:t>
            </a:r>
          </a:p>
          <a:p>
            <a:pPr eaLnBrk="1" hangingPunct="1">
              <a:spcBef>
                <a:spcPct val="0"/>
              </a:spcBef>
            </a:pPr>
            <a:r>
              <a:rPr lang="en-US" altLang="en-US" smtClean="0"/>
              <a:t>Since the slabs are nearly fully supported by the accurate subgrade surface, un-grouted slabs are frequently opened to traffic shortly after installation.  The grouting is completed in subsequent nights.  </a:t>
            </a:r>
          </a:p>
          <a:p>
            <a:pPr eaLnBrk="1" hangingPunct="1">
              <a:spcBef>
                <a:spcPct val="0"/>
              </a:spcBef>
            </a:pPr>
            <a:r>
              <a:rPr lang="en-US" altLang="en-US" smtClean="0"/>
              <a:t>Once the learning curve was over the contractor on this project installed, on average, 15 slabs per each 8 hour night shift.</a:t>
            </a:r>
          </a:p>
        </p:txBody>
      </p:sp>
    </p:spTree>
    <p:extLst>
      <p:ext uri="{BB962C8B-B14F-4D97-AF65-F5344CB8AC3E}">
        <p14:creationId xmlns:p14="http://schemas.microsoft.com/office/powerpoint/2010/main" val="855715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xfrm>
            <a:off x="1104900" y="695325"/>
            <a:ext cx="4649788" cy="3487738"/>
          </a:xfrm>
          <a:noFill/>
          <a:ln>
            <a:solidFill>
              <a:srgbClr val="000000"/>
            </a:solidFill>
            <a:miter lim="800000"/>
            <a:headEnd/>
            <a:tailEnd/>
          </a:ln>
        </p:spPr>
      </p:sp>
      <p:sp>
        <p:nvSpPr>
          <p:cNvPr id="24579" name="Rectangle 3"/>
          <p:cNvSpPr>
            <a:spLocks noGrp="1" noChangeArrowheads="1"/>
          </p:cNvSpPr>
          <p:nvPr>
            <p:ph type="body" idx="1"/>
          </p:nvPr>
        </p:nvSpPr>
        <p:spPr bwMode="auto">
          <a:xfrm>
            <a:off x="914400" y="4416425"/>
            <a:ext cx="5029200" cy="4184650"/>
          </a:xfrm>
          <a:noFill/>
        </p:spPr>
        <p:txBody>
          <a:bodyPr wrap="square" numCol="1" anchor="t" anchorCtr="0" compatLnSpc="1">
            <a:prstTxWarp prst="textNoShape">
              <a:avLst/>
            </a:prstTxWarp>
          </a:bodyPr>
          <a:lstStyle/>
          <a:p>
            <a:pPr eaLnBrk="1" hangingPunct="1">
              <a:spcBef>
                <a:spcPct val="0"/>
              </a:spcBef>
            </a:pPr>
            <a:r>
              <a:rPr lang="en-US" altLang="en-US" smtClean="0"/>
              <a:t>In 2001 and 2002 the entire pavement (160,000 SF) of the Tappan Zee Bridge Toll Plaza in Tarrytown, NY, seen in the upper left photo, was replaced while maintaining the traffic shown (at the daily morning rush hour) in the photo in the lower right.  On average, 3000 SF of pavement was replaced each shift.  Slabs were actually set at the rate of 8 to 10 slabs per hour.</a:t>
            </a:r>
          </a:p>
          <a:p>
            <a:pPr eaLnBrk="1" hangingPunct="1">
              <a:spcBef>
                <a:spcPct val="0"/>
              </a:spcBef>
            </a:pPr>
            <a:endParaRPr lang="en-US" altLang="en-US" smtClean="0"/>
          </a:p>
        </p:txBody>
      </p:sp>
    </p:spTree>
    <p:extLst>
      <p:ext uri="{BB962C8B-B14F-4D97-AF65-F5344CB8AC3E}">
        <p14:creationId xmlns:p14="http://schemas.microsoft.com/office/powerpoint/2010/main" val="2450302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xfrm>
            <a:off x="1143000" y="682625"/>
            <a:ext cx="4575175" cy="3430588"/>
          </a:xfrm>
          <a:ln/>
        </p:spPr>
      </p:sp>
      <p:sp>
        <p:nvSpPr>
          <p:cNvPr id="480258" name="Rectangle 3"/>
          <p:cNvSpPr>
            <a:spLocks noGrp="1" noChangeArrowheads="1"/>
          </p:cNvSpPr>
          <p:nvPr>
            <p:ph type="body" idx="1"/>
          </p:nvPr>
        </p:nvSpPr>
        <p:spPr>
          <a:xfrm>
            <a:off x="913805" y="4343703"/>
            <a:ext cx="5030391" cy="4116916"/>
          </a:xfrm>
          <a:noFill/>
          <a:ln/>
        </p:spPr>
        <p:txBody>
          <a:bodyPr/>
          <a:lstStyle/>
          <a:p>
            <a:r>
              <a:rPr lang="en-US" smtClean="0"/>
              <a:t>The I-15 / I-10 junction in Ontario, CA carries 216,000 VPD including heavy truck traffic. Single-lane and double-lane sections of existing five-lane I-15 NB  on a 1.5-mile project were replaced on a demonstration project partially funded by FHWA’s </a:t>
            </a:r>
            <a:r>
              <a:rPr lang="en-US" i="1" smtClean="0"/>
              <a:t>Highways for LIFE </a:t>
            </a:r>
            <a:r>
              <a:rPr lang="en-US" smtClean="0"/>
              <a:t>program. 500 lane-feet on average were placed each night in an 8-hour work window.</a:t>
            </a:r>
          </a:p>
        </p:txBody>
      </p:sp>
    </p:spTree>
    <p:extLst>
      <p:ext uri="{BB962C8B-B14F-4D97-AF65-F5344CB8AC3E}">
        <p14:creationId xmlns:p14="http://schemas.microsoft.com/office/powerpoint/2010/main" val="339250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2"/>
          <p:cNvSpPr>
            <a:spLocks noGrp="1" noRot="1" noChangeAspect="1" noChangeArrowheads="1" noTextEdit="1"/>
          </p:cNvSpPr>
          <p:nvPr>
            <p:ph type="sldImg"/>
          </p:nvPr>
        </p:nvSpPr>
        <p:spPr>
          <a:xfrm>
            <a:off x="1143000" y="682625"/>
            <a:ext cx="4575175" cy="3430588"/>
          </a:xfrm>
          <a:ln/>
        </p:spPr>
      </p:sp>
      <p:sp>
        <p:nvSpPr>
          <p:cNvPr id="497666" name="Rectangle 3"/>
          <p:cNvSpPr>
            <a:spLocks noGrp="1" noChangeArrowheads="1"/>
          </p:cNvSpPr>
          <p:nvPr>
            <p:ph type="body" idx="1"/>
          </p:nvPr>
        </p:nvSpPr>
        <p:spPr>
          <a:xfrm>
            <a:off x="913805" y="4343703"/>
            <a:ext cx="5030391" cy="4116916"/>
          </a:xfrm>
          <a:noFill/>
          <a:ln/>
        </p:spPr>
        <p:txBody>
          <a:bodyPr/>
          <a:lstStyle/>
          <a:p>
            <a:r>
              <a:rPr lang="en-US" dirty="0" smtClean="0"/>
              <a:t>In 2006 the first major intersection was completed in Rotterdam, NY.  The entire intersection was replaced in 18 night shifts.  The entire intersection was opened to traffic without restriction each morning.  A very large intersection project is currently underway near Kennedy Airport in Brooklyn where intersection over about six miles of Rockaway Boulevard is being replaced during eight hour night work windows.  </a:t>
            </a:r>
          </a:p>
        </p:txBody>
      </p:sp>
    </p:spTree>
    <p:extLst>
      <p:ext uri="{BB962C8B-B14F-4D97-AF65-F5344CB8AC3E}">
        <p14:creationId xmlns:p14="http://schemas.microsoft.com/office/powerpoint/2010/main" val="75777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5903" y="8685894"/>
            <a:ext cx="2970609" cy="456595"/>
          </a:xfrm>
          <a:prstGeom prst="rect">
            <a:avLst/>
          </a:prstGeom>
          <a:noFill/>
          <a:ln w="9525">
            <a:noFill/>
            <a:miter lim="800000"/>
            <a:headEnd/>
            <a:tailEnd/>
          </a:ln>
        </p:spPr>
        <p:txBody>
          <a:bodyPr lIns="91414" tIns="45707" rIns="91414" bIns="45707" anchor="b"/>
          <a:lstStyle/>
          <a:p>
            <a:pPr algn="r" defTabSz="911482"/>
            <a:fld id="{D0A94595-48B9-4E78-A83B-E9CA8BC9C66E}" type="slidenum">
              <a:rPr lang="en-US" sz="1100"/>
              <a:pPr algn="r" defTabSz="911482"/>
              <a:t>4</a:t>
            </a:fld>
            <a:endParaRPr lang="en-US" sz="1100" dirty="0"/>
          </a:p>
        </p:txBody>
      </p:sp>
      <p:sp>
        <p:nvSpPr>
          <p:cNvPr id="58370" name="Rectangle 2"/>
          <p:cNvSpPr>
            <a:spLocks noGrp="1" noRot="1" noChangeAspect="1" noChangeArrowheads="1" noTextEdit="1"/>
          </p:cNvSpPr>
          <p:nvPr>
            <p:ph type="sldImg"/>
          </p:nvPr>
        </p:nvSpPr>
        <p:spPr>
          <a:xfrm>
            <a:off x="1143000" y="682625"/>
            <a:ext cx="4575175" cy="3430588"/>
          </a:xfrm>
          <a:ln/>
        </p:spPr>
      </p:sp>
      <p:sp>
        <p:nvSpPr>
          <p:cNvPr id="58371" name="Rectangle 3"/>
          <p:cNvSpPr>
            <a:spLocks noGrp="1" noChangeArrowheads="1"/>
          </p:cNvSpPr>
          <p:nvPr>
            <p:ph type="body" idx="1"/>
          </p:nvPr>
        </p:nvSpPr>
        <p:spPr>
          <a:xfrm>
            <a:off x="913805" y="4343703"/>
            <a:ext cx="5030391" cy="4116916"/>
          </a:xfrm>
          <a:noFill/>
          <a:ln/>
        </p:spPr>
        <p:txBody>
          <a:bodyPr lIns="91414" tIns="45707" rIns="91414" bIns="45707"/>
          <a:lstStyle/>
          <a:p>
            <a:pPr eaLnBrk="1" hangingPunct="1"/>
            <a:r>
              <a:rPr lang="en-US" smtClean="0"/>
              <a:t>Precast pavement slabs are particularly useful for rehabilitation of highly traveled concrete roadways because of the difficulty in re-routing traffic.  Highways with such high traffic volumes frequently require work windows of eight hours or less and even then, only one or two lanes can be taken out of service.  </a:t>
            </a:r>
          </a:p>
          <a:p>
            <a:pPr eaLnBrk="1" hangingPunct="1"/>
            <a:r>
              <a:rPr lang="en-US" smtClean="0"/>
              <a:t>Portions of all of the highways pictured above have been successfully repaired with precast pavement slabs.</a:t>
            </a:r>
          </a:p>
          <a:p>
            <a:pPr eaLnBrk="1" hangingPunct="1"/>
            <a:endParaRPr lang="en-US" smtClean="0"/>
          </a:p>
          <a:p>
            <a:pPr eaLnBrk="1" hangingPunct="1"/>
            <a:r>
              <a:rPr lang="en-US" smtClean="0"/>
              <a:t>The precast pavement repair technique may also be useful for highways of much lower ADT a certain locations such as approaches to bridges where shoulders for accommodating traffic detours are minimal or non-existant.    </a:t>
            </a:r>
          </a:p>
        </p:txBody>
      </p:sp>
    </p:spTree>
    <p:extLst>
      <p:ext uri="{BB962C8B-B14F-4D97-AF65-F5344CB8AC3E}">
        <p14:creationId xmlns:p14="http://schemas.microsoft.com/office/powerpoint/2010/main" val="367930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Rot="1" noChangeAspect="1" noChangeArrowheads="1" noTextEdit="1"/>
          </p:cNvSpPr>
          <p:nvPr>
            <p:ph type="sldImg"/>
          </p:nvPr>
        </p:nvSpPr>
        <p:spPr>
          <a:xfrm>
            <a:off x="1144588" y="687388"/>
            <a:ext cx="4568825" cy="3427412"/>
          </a:xfrm>
          <a:ln/>
        </p:spPr>
      </p:sp>
      <p:sp>
        <p:nvSpPr>
          <p:cNvPr id="493570" name="Rectangle 3"/>
          <p:cNvSpPr>
            <a:spLocks noGrp="1" noChangeArrowheads="1"/>
          </p:cNvSpPr>
          <p:nvPr>
            <p:ph type="body" idx="1"/>
          </p:nvPr>
        </p:nvSpPr>
        <p:spPr>
          <a:xfrm>
            <a:off x="686099" y="4343703"/>
            <a:ext cx="5485805" cy="4115405"/>
          </a:xfrm>
          <a:noFill/>
          <a:ln/>
        </p:spPr>
        <p:txBody>
          <a:bodyPr/>
          <a:lstStyle/>
          <a:p>
            <a:r>
              <a:rPr lang="en-US" dirty="0" smtClean="0"/>
              <a:t>This information is based upon bid prices for the Super-Slab® System.  While available cost data is limited there does appear to be a slight trend for installed costs to be coming down in states where precast slabs are more widely used. </a:t>
            </a:r>
          </a:p>
        </p:txBody>
      </p:sp>
    </p:spTree>
    <p:extLst>
      <p:ext uri="{BB962C8B-B14F-4D97-AF65-F5344CB8AC3E}">
        <p14:creationId xmlns:p14="http://schemas.microsoft.com/office/powerpoint/2010/main" val="346774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1104900" y="695325"/>
            <a:ext cx="4651375" cy="3487738"/>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416425"/>
            <a:ext cx="5029200" cy="4184650"/>
          </a:xfrm>
          <a:noFill/>
        </p:spPr>
        <p:txBody>
          <a:bodyPr wrap="square" numCol="1" anchor="t" anchorCtr="0" compatLnSpc="1">
            <a:prstTxWarp prst="textNoShape">
              <a:avLst/>
            </a:prstTxWarp>
          </a:bodyPr>
          <a:lstStyle/>
          <a:p>
            <a:pPr eaLnBrk="1" hangingPunct="1">
              <a:spcBef>
                <a:spcPct val="0"/>
              </a:spcBef>
            </a:pPr>
            <a:r>
              <a:rPr lang="en-US" altLang="en-US" smtClean="0"/>
              <a:t>Super-Slab® is used for total replacement of existing ramps.  Three such projects are shown above. </a:t>
            </a:r>
          </a:p>
        </p:txBody>
      </p:sp>
    </p:spTree>
    <p:extLst>
      <p:ext uri="{BB962C8B-B14F-4D97-AF65-F5344CB8AC3E}">
        <p14:creationId xmlns:p14="http://schemas.microsoft.com/office/powerpoint/2010/main" val="353491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2"/>
          <p:cNvSpPr>
            <a:spLocks noGrp="1" noRot="1" noChangeAspect="1" noChangeArrowheads="1" noTextEdit="1"/>
          </p:cNvSpPr>
          <p:nvPr>
            <p:ph type="sldImg"/>
          </p:nvPr>
        </p:nvSpPr>
        <p:spPr>
          <a:xfrm>
            <a:off x="1143000" y="682625"/>
            <a:ext cx="4575175" cy="3430588"/>
          </a:xfrm>
          <a:ln/>
        </p:spPr>
      </p:sp>
      <p:sp>
        <p:nvSpPr>
          <p:cNvPr id="484354" name="Rectangle 3"/>
          <p:cNvSpPr>
            <a:spLocks noGrp="1" noChangeArrowheads="1"/>
          </p:cNvSpPr>
          <p:nvPr>
            <p:ph type="body" idx="1"/>
          </p:nvPr>
        </p:nvSpPr>
        <p:spPr>
          <a:xfrm>
            <a:off x="913805" y="4343703"/>
            <a:ext cx="5030391" cy="4116916"/>
          </a:xfrm>
          <a:noFill/>
          <a:ln/>
        </p:spPr>
        <p:txBody>
          <a:bodyPr/>
          <a:lstStyle/>
          <a:p>
            <a:r>
              <a:rPr lang="en-US" smtClean="0"/>
              <a:t>In 2006 the first major intersection was completed in Rotterdam, NY.  The entire intersection was replaced in 18 night shifts.  The entire intersection was opened to traffic without restriction each morning.  A very large intersection project is currently underway near Kennedy Airport in Brooklyn where intersection over about six miles of Rockaway Boulevard is being replaced during eight hour night work windows.  </a:t>
            </a:r>
          </a:p>
        </p:txBody>
      </p:sp>
    </p:spTree>
    <p:extLst>
      <p:ext uri="{BB962C8B-B14F-4D97-AF65-F5344CB8AC3E}">
        <p14:creationId xmlns:p14="http://schemas.microsoft.com/office/powerpoint/2010/main" val="3335951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5226D1-024F-4309-A05F-093C91A10701}" type="slidenum">
              <a:rPr lang="en-US" smtClean="0"/>
              <a:pPr/>
              <a:t>27</a:t>
            </a:fld>
            <a:endParaRPr lang="en-US"/>
          </a:p>
        </p:txBody>
      </p:sp>
    </p:spTree>
    <p:extLst>
      <p:ext uri="{BB962C8B-B14F-4D97-AF65-F5344CB8AC3E}">
        <p14:creationId xmlns:p14="http://schemas.microsoft.com/office/powerpoint/2010/main" val="3779262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Rot="1" noChangeAspect="1" noChangeArrowheads="1" noTextEdit="1"/>
          </p:cNvSpPr>
          <p:nvPr>
            <p:ph type="sldImg"/>
          </p:nvPr>
        </p:nvSpPr>
        <p:spPr>
          <a:xfrm>
            <a:off x="1258888" y="720725"/>
            <a:ext cx="4797425" cy="3598863"/>
          </a:xfrm>
          <a:ln/>
        </p:spPr>
      </p:sp>
      <p:sp>
        <p:nvSpPr>
          <p:cNvPr id="485378" name="Rectangle 3"/>
          <p:cNvSpPr>
            <a:spLocks noGrp="1" noChangeArrowheads="1"/>
          </p:cNvSpPr>
          <p:nvPr>
            <p:ph type="body" idx="1"/>
          </p:nvPr>
        </p:nvSpPr>
        <p:spPr>
          <a:xfrm>
            <a:off x="731838" y="4560888"/>
            <a:ext cx="5851525" cy="4321175"/>
          </a:xfrm>
          <a:noFill/>
          <a:ln/>
        </p:spPr>
        <p:txBody>
          <a:bodyPr/>
          <a:lstStyle/>
          <a:p>
            <a:r>
              <a:rPr lang="en-US" smtClean="0"/>
              <a:t>Super-Slab may be used for total pavement replacement or for repair patches.</a:t>
            </a:r>
          </a:p>
        </p:txBody>
      </p:sp>
    </p:spTree>
    <p:extLst>
      <p:ext uri="{BB962C8B-B14F-4D97-AF65-F5344CB8AC3E}">
        <p14:creationId xmlns:p14="http://schemas.microsoft.com/office/powerpoint/2010/main" val="255335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Slide Image Placeholder 1"/>
          <p:cNvSpPr>
            <a:spLocks noGrp="1" noRot="1" noChangeAspect="1" noTextEdit="1"/>
          </p:cNvSpPr>
          <p:nvPr>
            <p:ph type="sldImg"/>
          </p:nvPr>
        </p:nvSpPr>
        <p:spPr>
          <a:ln/>
        </p:spPr>
      </p:sp>
      <p:sp>
        <p:nvSpPr>
          <p:cNvPr id="487426"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101933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Grp="1" noRot="1" noChangeAspect="1" noChangeArrowheads="1" noTextEdit="1"/>
          </p:cNvSpPr>
          <p:nvPr>
            <p:ph type="sldImg"/>
          </p:nvPr>
        </p:nvSpPr>
        <p:spPr>
          <a:xfrm>
            <a:off x="1143000" y="682625"/>
            <a:ext cx="4575175" cy="3430588"/>
          </a:xfrm>
          <a:ln/>
        </p:spPr>
      </p:sp>
      <p:sp>
        <p:nvSpPr>
          <p:cNvPr id="495618" name="Rectangle 3"/>
          <p:cNvSpPr>
            <a:spLocks noGrp="1" noChangeArrowheads="1"/>
          </p:cNvSpPr>
          <p:nvPr>
            <p:ph type="body" idx="1"/>
          </p:nvPr>
        </p:nvSpPr>
        <p:spPr>
          <a:xfrm>
            <a:off x="913805" y="4343703"/>
            <a:ext cx="5030391" cy="4116916"/>
          </a:xfrm>
          <a:noFill/>
          <a:ln/>
        </p:spPr>
        <p:txBody>
          <a:bodyPr/>
          <a:lstStyle/>
          <a:p>
            <a:r>
              <a:rPr lang="en-US" smtClean="0"/>
              <a:t>In 2006 the first major intersection was completed in Rotterdam, NY.  The entire intersection was replaced in 18 night shifts.  The entire intersection was opened to traffic without restriction each morning.  A very large intersection project is currently underway near Kennedy Airport in Brooklyn where intersection over about six miles of Rockaway Boulevard is being replaced during eight hour night work windows.  </a:t>
            </a:r>
          </a:p>
        </p:txBody>
      </p:sp>
    </p:spTree>
    <p:extLst>
      <p:ext uri="{BB962C8B-B14F-4D97-AF65-F5344CB8AC3E}">
        <p14:creationId xmlns:p14="http://schemas.microsoft.com/office/powerpoint/2010/main" val="1496808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Grp="1" noRot="1" noChangeAspect="1" noChangeArrowheads="1" noTextEdit="1"/>
          </p:cNvSpPr>
          <p:nvPr>
            <p:ph type="sldImg"/>
          </p:nvPr>
        </p:nvSpPr>
        <p:spPr>
          <a:xfrm>
            <a:off x="1143000" y="682625"/>
            <a:ext cx="4575175" cy="3430588"/>
          </a:xfrm>
          <a:ln/>
        </p:spPr>
      </p:sp>
      <p:sp>
        <p:nvSpPr>
          <p:cNvPr id="491522" name="Rectangle 3"/>
          <p:cNvSpPr>
            <a:spLocks noGrp="1" noChangeArrowheads="1"/>
          </p:cNvSpPr>
          <p:nvPr>
            <p:ph type="body" idx="1"/>
          </p:nvPr>
        </p:nvSpPr>
        <p:spPr>
          <a:xfrm>
            <a:off x="913805" y="4343703"/>
            <a:ext cx="5030391" cy="4116916"/>
          </a:xfrm>
          <a:noFill/>
          <a:ln/>
        </p:spPr>
        <p:txBody>
          <a:bodyPr/>
          <a:lstStyle/>
          <a:p>
            <a:r>
              <a:rPr lang="en-US" smtClean="0"/>
              <a:t>Super-Slab® is used for total replacement of existing ramps.  Three such projects are shown above. </a:t>
            </a:r>
          </a:p>
        </p:txBody>
      </p:sp>
    </p:spTree>
    <p:extLst>
      <p:ext uri="{BB962C8B-B14F-4D97-AF65-F5344CB8AC3E}">
        <p14:creationId xmlns:p14="http://schemas.microsoft.com/office/powerpoint/2010/main" val="1481568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txBox="1">
            <a:spLocks noGrp="1" noChangeArrowheads="1"/>
          </p:cNvSpPr>
          <p:nvPr/>
        </p:nvSpPr>
        <p:spPr bwMode="auto">
          <a:xfrm>
            <a:off x="3885904" y="8685895"/>
            <a:ext cx="2970609" cy="456595"/>
          </a:xfrm>
          <a:prstGeom prst="rect">
            <a:avLst/>
          </a:prstGeom>
          <a:noFill/>
          <a:ln w="9525">
            <a:noFill/>
            <a:miter lim="800000"/>
            <a:headEnd/>
            <a:tailEnd/>
          </a:ln>
        </p:spPr>
        <p:txBody>
          <a:bodyPr lIns="92288" tIns="46145" rIns="92288" bIns="46145" anchor="b"/>
          <a:lstStyle/>
          <a:p>
            <a:pPr algn="r" defTabSz="920154"/>
            <a:fld id="{7528BE0B-9371-4A8C-8EC4-51D810A6C426}" type="slidenum">
              <a:rPr lang="en-US" sz="1100"/>
              <a:pPr algn="r" defTabSz="920154"/>
              <a:t>35</a:t>
            </a:fld>
            <a:endParaRPr lang="en-US" sz="1100" dirty="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684611" y="4343703"/>
            <a:ext cx="5488781" cy="4115405"/>
          </a:xfrm>
          <a:noFill/>
          <a:ln/>
        </p:spPr>
        <p:txBody>
          <a:bodyPr lIns="92288" tIns="46145" rIns="92288" bIns="46145"/>
          <a:lstStyle/>
          <a:p>
            <a:pPr eaLnBrk="1" hangingPunct="1"/>
            <a:r>
              <a:rPr lang="en-US" smtClean="0"/>
              <a:t>This presents a brief overview of Super-Slab installations now completed in the U.S. and Canada.    </a:t>
            </a:r>
          </a:p>
        </p:txBody>
      </p:sp>
    </p:spTree>
    <p:extLst>
      <p:ext uri="{BB962C8B-B14F-4D97-AF65-F5344CB8AC3E}">
        <p14:creationId xmlns:p14="http://schemas.microsoft.com/office/powerpoint/2010/main" val="535989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noRot="1" noChangeAspect="1" noChangeArrowheads="1" noTextEdit="1"/>
          </p:cNvSpPr>
          <p:nvPr>
            <p:ph type="sldImg"/>
          </p:nvPr>
        </p:nvSpPr>
        <p:spPr>
          <a:xfrm>
            <a:off x="1144588" y="687388"/>
            <a:ext cx="4568825" cy="3427412"/>
          </a:xfrm>
          <a:ln/>
        </p:spPr>
      </p:sp>
      <p:sp>
        <p:nvSpPr>
          <p:cNvPr id="509954" name="Rectangle 3"/>
          <p:cNvSpPr>
            <a:spLocks noGrp="1" noChangeArrowheads="1"/>
          </p:cNvSpPr>
          <p:nvPr>
            <p:ph type="body" idx="1"/>
          </p:nvPr>
        </p:nvSpPr>
        <p:spPr>
          <a:xfrm>
            <a:off x="686099" y="4343703"/>
            <a:ext cx="5485805" cy="4115405"/>
          </a:xfrm>
          <a:noFill/>
          <a:ln/>
        </p:spPr>
        <p:txBody>
          <a:bodyPr/>
          <a:lstStyle/>
          <a:p>
            <a:r>
              <a:rPr lang="en-US" dirty="0" smtClean="0"/>
              <a:t>This information is based upon bid prices for the Super-Slab® System.  While available cost data is limited there does appear to be a slight trend for installed costs to be coming down in states where precast slabs are more widely used. </a:t>
            </a:r>
          </a:p>
        </p:txBody>
      </p:sp>
    </p:spTree>
    <p:extLst>
      <p:ext uri="{BB962C8B-B14F-4D97-AF65-F5344CB8AC3E}">
        <p14:creationId xmlns:p14="http://schemas.microsoft.com/office/powerpoint/2010/main" val="204295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85904" y="8685895"/>
            <a:ext cx="2970609" cy="456595"/>
          </a:xfrm>
          <a:prstGeom prst="rect">
            <a:avLst/>
          </a:prstGeom>
          <a:noFill/>
          <a:ln w="9525">
            <a:noFill/>
            <a:miter lim="800000"/>
            <a:headEnd/>
            <a:tailEnd/>
          </a:ln>
        </p:spPr>
        <p:txBody>
          <a:bodyPr lIns="92283" tIns="46142" rIns="92283" bIns="46142" anchor="b"/>
          <a:lstStyle/>
          <a:p>
            <a:pPr algn="r" defTabSz="920154"/>
            <a:fld id="{20996CF4-4216-4468-953B-02A8A1001943}" type="slidenum">
              <a:rPr lang="en-US" sz="1100"/>
              <a:pPr algn="r" defTabSz="920154"/>
              <a:t>5</a:t>
            </a:fld>
            <a:endParaRPr lang="en-US" sz="1100" dirty="0"/>
          </a:p>
        </p:txBody>
      </p:sp>
      <p:sp>
        <p:nvSpPr>
          <p:cNvPr id="64514" name="Rectangle 2"/>
          <p:cNvSpPr>
            <a:spLocks noGrp="1" noRot="1" noChangeAspect="1" noChangeArrowheads="1" noTextEdit="1"/>
          </p:cNvSpPr>
          <p:nvPr>
            <p:ph type="sldImg"/>
          </p:nvPr>
        </p:nvSpPr>
        <p:spPr>
          <a:xfrm>
            <a:off x="1143000" y="684213"/>
            <a:ext cx="4575175" cy="3430587"/>
          </a:xfrm>
          <a:ln/>
        </p:spPr>
      </p:sp>
      <p:sp>
        <p:nvSpPr>
          <p:cNvPr id="64515" name="Rectangle 3"/>
          <p:cNvSpPr>
            <a:spLocks noGrp="1" noChangeArrowheads="1"/>
          </p:cNvSpPr>
          <p:nvPr>
            <p:ph type="body" idx="1"/>
          </p:nvPr>
        </p:nvSpPr>
        <p:spPr>
          <a:xfrm>
            <a:off x="913806" y="4343703"/>
            <a:ext cx="5030391" cy="4116916"/>
          </a:xfrm>
          <a:noFill/>
          <a:ln/>
        </p:spPr>
        <p:txBody>
          <a:bodyPr lIns="92283" tIns="46142" rIns="92283" bIns="46142"/>
          <a:lstStyle/>
          <a:p>
            <a:pPr eaLnBrk="1" hangingPunct="1"/>
            <a:r>
              <a:rPr lang="en-US" smtClean="0"/>
              <a:t>Precast pavement slabs are particularly useful for rehabilitation of highly traveled concrete roadways because of the difficulty in re-routing traffic.  Highways with such high traffic volumes frequently require work windows of eight hours or less and even then, only one or two lanes can be taken out of service.  </a:t>
            </a:r>
          </a:p>
          <a:p>
            <a:pPr eaLnBrk="1" hangingPunct="1"/>
            <a:r>
              <a:rPr lang="en-US" smtClean="0"/>
              <a:t>Portions of all of the highways pictured above have been successfully repaired with precast pavement slabs.</a:t>
            </a:r>
          </a:p>
          <a:p>
            <a:pPr eaLnBrk="1" hangingPunct="1"/>
            <a:endParaRPr lang="en-US" smtClean="0"/>
          </a:p>
          <a:p>
            <a:pPr eaLnBrk="1" hangingPunct="1"/>
            <a:r>
              <a:rPr lang="en-US" smtClean="0"/>
              <a:t>The precast pavement repair technique may also be useful for highways of much lower ADT a certain locations such as approaches to bridges where shoulders for accommodating traffic detours are minimal or non-existant.    </a:t>
            </a:r>
          </a:p>
        </p:txBody>
      </p:sp>
    </p:spTree>
    <p:extLst>
      <p:ext uri="{BB962C8B-B14F-4D97-AF65-F5344CB8AC3E}">
        <p14:creationId xmlns:p14="http://schemas.microsoft.com/office/powerpoint/2010/main" val="370899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4144963" y="9120188"/>
            <a:ext cx="3168650" cy="479425"/>
          </a:xfrm>
          <a:prstGeom prst="rect">
            <a:avLst/>
          </a:prstGeom>
          <a:noFill/>
          <a:ln w="9525">
            <a:noFill/>
            <a:miter lim="800000"/>
            <a:headEnd/>
            <a:tailEnd/>
          </a:ln>
        </p:spPr>
        <p:txBody>
          <a:bodyPr lIns="96642" tIns="48321" rIns="96642" bIns="48321" anchor="b"/>
          <a:lstStyle/>
          <a:p>
            <a:pPr algn="r" defTabSz="963613"/>
            <a:fld id="{E7ADF987-609C-4513-84C3-26E582AF2C09}" type="slidenum">
              <a:rPr lang="en-US" sz="1200"/>
              <a:pPr algn="r" defTabSz="963613"/>
              <a:t>37</a:t>
            </a:fld>
            <a:endParaRPr lang="en-US" sz="1200"/>
          </a:p>
        </p:txBody>
      </p:sp>
      <p:sp>
        <p:nvSpPr>
          <p:cNvPr id="56322" name="Rectangle 2"/>
          <p:cNvSpPr>
            <a:spLocks noGrp="1" noRot="1" noChangeAspect="1" noChangeArrowheads="1" noTextEdit="1"/>
          </p:cNvSpPr>
          <p:nvPr>
            <p:ph type="sldImg"/>
          </p:nvPr>
        </p:nvSpPr>
        <p:spPr>
          <a:xfrm>
            <a:off x="1257300" y="717550"/>
            <a:ext cx="4803775" cy="3602038"/>
          </a:xfrm>
          <a:ln/>
        </p:spPr>
      </p:sp>
      <p:sp>
        <p:nvSpPr>
          <p:cNvPr id="56323" name="Rectangle 3"/>
          <p:cNvSpPr>
            <a:spLocks noGrp="1" noChangeArrowheads="1"/>
          </p:cNvSpPr>
          <p:nvPr>
            <p:ph type="body" idx="1"/>
          </p:nvPr>
        </p:nvSpPr>
        <p:spPr>
          <a:xfrm>
            <a:off x="974725" y="4560888"/>
            <a:ext cx="5365750" cy="4322762"/>
          </a:xfrm>
          <a:noFill/>
          <a:ln/>
        </p:spPr>
        <p:txBody>
          <a:bodyPr lIns="96642" tIns="48321" rIns="96642" bIns="48321"/>
          <a:lstStyle/>
          <a:p>
            <a:pPr eaLnBrk="1" hangingPunct="1"/>
            <a:r>
              <a:rPr lang="en-US" smtClean="0"/>
              <a:t>Precast pavement slabs are particularly useful for rehabilitation of highly traveled concrete roadways because of the difficulty in re-routing traffic.  Highways with such high traffic volumes frequently require work windows of eight hours or less and even then, only one or two lanes can be taken out of service.  </a:t>
            </a:r>
          </a:p>
          <a:p>
            <a:pPr eaLnBrk="1" hangingPunct="1"/>
            <a:r>
              <a:rPr lang="en-US" smtClean="0"/>
              <a:t>Portions of all of the highways pictured above have been successfully repaired with precast pavement slabs.</a:t>
            </a:r>
          </a:p>
          <a:p>
            <a:pPr eaLnBrk="1" hangingPunct="1"/>
            <a:endParaRPr lang="en-US" smtClean="0"/>
          </a:p>
          <a:p>
            <a:pPr eaLnBrk="1" hangingPunct="1"/>
            <a:r>
              <a:rPr lang="en-US" smtClean="0"/>
              <a:t>The precast pavement repair technique may also be useful for highways of much lower ADT a certain locations such as approaches to bridges where shoulders for accommodating traffic detours are minimal or non-existant.    </a:t>
            </a:r>
          </a:p>
        </p:txBody>
      </p:sp>
    </p:spTree>
    <p:extLst>
      <p:ext uri="{BB962C8B-B14F-4D97-AF65-F5344CB8AC3E}">
        <p14:creationId xmlns:p14="http://schemas.microsoft.com/office/powerpoint/2010/main" val="1882845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Rot="1" noChangeAspect="1" noChangeArrowheads="1" noTextEdit="1"/>
          </p:cNvSpPr>
          <p:nvPr>
            <p:ph type="sldImg"/>
          </p:nvPr>
        </p:nvSpPr>
        <p:spPr>
          <a:xfrm>
            <a:off x="1143000" y="682625"/>
            <a:ext cx="4575175" cy="3430588"/>
          </a:xfrm>
          <a:ln/>
        </p:spPr>
      </p:sp>
      <p:sp>
        <p:nvSpPr>
          <p:cNvPr id="493570" name="Rectangle 3"/>
          <p:cNvSpPr>
            <a:spLocks noGrp="1" noChangeArrowheads="1"/>
          </p:cNvSpPr>
          <p:nvPr>
            <p:ph type="body" idx="1"/>
          </p:nvPr>
        </p:nvSpPr>
        <p:spPr>
          <a:xfrm>
            <a:off x="913805" y="4343703"/>
            <a:ext cx="5030391" cy="4116916"/>
          </a:xfrm>
          <a:noFill/>
          <a:ln/>
        </p:spPr>
        <p:txBody>
          <a:bodyPr/>
          <a:lstStyle/>
          <a:p>
            <a:r>
              <a:rPr lang="en-US" smtClean="0"/>
              <a:t>Super-Slab® is used for total replacement of existing ramps.  Three such projects are shown above. </a:t>
            </a:r>
          </a:p>
        </p:txBody>
      </p:sp>
    </p:spTree>
    <p:extLst>
      <p:ext uri="{BB962C8B-B14F-4D97-AF65-F5344CB8AC3E}">
        <p14:creationId xmlns:p14="http://schemas.microsoft.com/office/powerpoint/2010/main" val="4119651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Grp="1" noRot="1" noChangeAspect="1" noChangeArrowheads="1" noTextEdit="1"/>
          </p:cNvSpPr>
          <p:nvPr>
            <p:ph type="sldImg"/>
          </p:nvPr>
        </p:nvSpPr>
        <p:spPr>
          <a:xfrm>
            <a:off x="1257300" y="717550"/>
            <a:ext cx="4803775" cy="3602038"/>
          </a:xfrm>
          <a:ln/>
        </p:spPr>
      </p:sp>
      <p:sp>
        <p:nvSpPr>
          <p:cNvPr id="524290" name="Rectangle 3"/>
          <p:cNvSpPr>
            <a:spLocks noGrp="1" noChangeArrowheads="1"/>
          </p:cNvSpPr>
          <p:nvPr>
            <p:ph type="body" idx="1"/>
          </p:nvPr>
        </p:nvSpPr>
        <p:spPr>
          <a:xfrm>
            <a:off x="974725" y="4560888"/>
            <a:ext cx="5365750" cy="4322762"/>
          </a:xfrm>
          <a:noFill/>
          <a:ln/>
        </p:spPr>
        <p:txBody>
          <a:bodyPr/>
          <a:lstStyle/>
          <a:p>
            <a:r>
              <a:rPr lang="en-US" dirty="0" smtClean="0"/>
              <a:t>Super-Slab® is used for total replacement of existing ramps.  Three such projects are shown above. </a:t>
            </a:r>
          </a:p>
        </p:txBody>
      </p:sp>
    </p:spTree>
    <p:extLst>
      <p:ext uri="{BB962C8B-B14F-4D97-AF65-F5344CB8AC3E}">
        <p14:creationId xmlns:p14="http://schemas.microsoft.com/office/powerpoint/2010/main" val="1334694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914400" y="1093788"/>
            <a:ext cx="7319963" cy="5489575"/>
          </a:xfrm>
          <a:ln/>
        </p:spPr>
      </p:sp>
      <p:sp>
        <p:nvSpPr>
          <p:cNvPr id="82946" name="Rectangle 3"/>
          <p:cNvSpPr>
            <a:spLocks noGrp="1" noChangeArrowheads="1"/>
          </p:cNvSpPr>
          <p:nvPr>
            <p:ph type="body" idx="1"/>
          </p:nvPr>
        </p:nvSpPr>
        <p:spPr>
          <a:xfrm>
            <a:off x="1219200" y="6950075"/>
            <a:ext cx="6705600" cy="6586538"/>
          </a:xfrm>
        </p:spPr>
        <p:txBody>
          <a:bodyPr/>
          <a:lstStyle/>
          <a:p>
            <a:endParaRPr lang="en-US" smtClean="0"/>
          </a:p>
        </p:txBody>
      </p:sp>
    </p:spTree>
    <p:extLst>
      <p:ext uri="{BB962C8B-B14F-4D97-AF65-F5344CB8AC3E}">
        <p14:creationId xmlns:p14="http://schemas.microsoft.com/office/powerpoint/2010/main" val="2267718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914400" y="1093788"/>
            <a:ext cx="7319963" cy="5489575"/>
          </a:xfrm>
          <a:ln/>
        </p:spPr>
      </p:sp>
      <p:sp>
        <p:nvSpPr>
          <p:cNvPr id="64514" name="Rectangle 3"/>
          <p:cNvSpPr>
            <a:spLocks noGrp="1" noChangeArrowheads="1"/>
          </p:cNvSpPr>
          <p:nvPr>
            <p:ph type="body" idx="1"/>
          </p:nvPr>
        </p:nvSpPr>
        <p:spPr>
          <a:xfrm>
            <a:off x="1219200" y="6950075"/>
            <a:ext cx="6705600" cy="6586538"/>
          </a:xfrm>
        </p:spPr>
        <p:txBody>
          <a:bodyPr/>
          <a:lstStyle/>
          <a:p>
            <a:endParaRPr lang="en-US" smtClean="0"/>
          </a:p>
        </p:txBody>
      </p:sp>
    </p:spTree>
    <p:extLst>
      <p:ext uri="{BB962C8B-B14F-4D97-AF65-F5344CB8AC3E}">
        <p14:creationId xmlns:p14="http://schemas.microsoft.com/office/powerpoint/2010/main" val="3193861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257300" y="717550"/>
            <a:ext cx="4803775" cy="3602038"/>
          </a:xfrm>
          <a:ln/>
        </p:spPr>
      </p:sp>
      <p:sp>
        <p:nvSpPr>
          <p:cNvPr id="111618" name="Rectangle 3"/>
          <p:cNvSpPr>
            <a:spLocks noGrp="1" noChangeArrowheads="1"/>
          </p:cNvSpPr>
          <p:nvPr>
            <p:ph type="body" idx="1"/>
          </p:nvPr>
        </p:nvSpPr>
        <p:spPr>
          <a:xfrm>
            <a:off x="974725" y="4560888"/>
            <a:ext cx="5365750" cy="4322762"/>
          </a:xfrm>
          <a:noFill/>
          <a:ln/>
        </p:spPr>
        <p:txBody>
          <a:bodyPr/>
          <a:lstStyle/>
          <a:p>
            <a:endParaRPr lang="en-US" smtClean="0"/>
          </a:p>
        </p:txBody>
      </p:sp>
    </p:spTree>
    <p:extLst>
      <p:ext uri="{BB962C8B-B14F-4D97-AF65-F5344CB8AC3E}">
        <p14:creationId xmlns:p14="http://schemas.microsoft.com/office/powerpoint/2010/main" val="4060013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914400" y="1093788"/>
            <a:ext cx="7319963" cy="5489575"/>
          </a:xfrm>
          <a:ln/>
        </p:spPr>
      </p:sp>
      <p:sp>
        <p:nvSpPr>
          <p:cNvPr id="111618" name="Rectangle 3"/>
          <p:cNvSpPr>
            <a:spLocks noGrp="1" noChangeArrowheads="1"/>
          </p:cNvSpPr>
          <p:nvPr>
            <p:ph type="body" idx="1"/>
          </p:nvPr>
        </p:nvSpPr>
        <p:spPr>
          <a:xfrm>
            <a:off x="1219200" y="6950075"/>
            <a:ext cx="6705600" cy="6586538"/>
          </a:xfrm>
        </p:spPr>
        <p:txBody>
          <a:bodyPr/>
          <a:lstStyle/>
          <a:p>
            <a:endParaRPr lang="en-US" smtClean="0"/>
          </a:p>
        </p:txBody>
      </p:sp>
    </p:spTree>
    <p:extLst>
      <p:ext uri="{BB962C8B-B14F-4D97-AF65-F5344CB8AC3E}">
        <p14:creationId xmlns:p14="http://schemas.microsoft.com/office/powerpoint/2010/main" val="891111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Grp="1" noRot="1" noChangeAspect="1" noChangeArrowheads="1" noTextEdit="1"/>
          </p:cNvSpPr>
          <p:nvPr>
            <p:ph type="sldImg"/>
          </p:nvPr>
        </p:nvSpPr>
        <p:spPr>
          <a:xfrm>
            <a:off x="1257300" y="717550"/>
            <a:ext cx="4803775" cy="3602038"/>
          </a:xfrm>
          <a:ln/>
        </p:spPr>
      </p:sp>
      <p:sp>
        <p:nvSpPr>
          <p:cNvPr id="524290" name="Rectangle 3"/>
          <p:cNvSpPr>
            <a:spLocks noGrp="1" noChangeArrowheads="1"/>
          </p:cNvSpPr>
          <p:nvPr>
            <p:ph type="body" idx="1"/>
          </p:nvPr>
        </p:nvSpPr>
        <p:spPr>
          <a:xfrm>
            <a:off x="974725" y="4560888"/>
            <a:ext cx="5365750" cy="4322762"/>
          </a:xfrm>
          <a:noFill/>
          <a:ln/>
        </p:spPr>
        <p:txBody>
          <a:bodyPr/>
          <a:lstStyle/>
          <a:p>
            <a:r>
              <a:rPr lang="en-US" dirty="0" smtClean="0"/>
              <a:t>Super-Slab® is used for total replacement of existing ramps.  Three such projects are shown above. </a:t>
            </a:r>
          </a:p>
        </p:txBody>
      </p:sp>
    </p:spTree>
    <p:extLst>
      <p:ext uri="{BB962C8B-B14F-4D97-AF65-F5344CB8AC3E}">
        <p14:creationId xmlns:p14="http://schemas.microsoft.com/office/powerpoint/2010/main" val="921200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Rot="1" noChangeAspect="1" noChangeArrowheads="1" noTextEdit="1"/>
          </p:cNvSpPr>
          <p:nvPr>
            <p:ph type="sldImg"/>
          </p:nvPr>
        </p:nvSpPr>
        <p:spPr>
          <a:xfrm>
            <a:off x="1258888" y="720725"/>
            <a:ext cx="4797425" cy="3598863"/>
          </a:xfrm>
          <a:ln/>
        </p:spPr>
      </p:sp>
      <p:sp>
        <p:nvSpPr>
          <p:cNvPr id="493570" name="Rectangle 3"/>
          <p:cNvSpPr>
            <a:spLocks noGrp="1" noChangeArrowheads="1"/>
          </p:cNvSpPr>
          <p:nvPr>
            <p:ph type="body" idx="1"/>
          </p:nvPr>
        </p:nvSpPr>
        <p:spPr>
          <a:xfrm>
            <a:off x="731838" y="4560888"/>
            <a:ext cx="5851525" cy="4321175"/>
          </a:xfrm>
          <a:noFill/>
          <a:ln/>
        </p:spPr>
        <p:txBody>
          <a:bodyPr/>
          <a:lstStyle/>
          <a:p>
            <a:r>
              <a:rPr lang="en-US" smtClean="0"/>
              <a:t>This information is based upon bid prices for the Super-Slab® System.  While available cost data is limited there does appear to be a slight trend for installed costs to be coming down in states where precast slabs are more widely used. </a:t>
            </a:r>
          </a:p>
        </p:txBody>
      </p:sp>
    </p:spTree>
    <p:extLst>
      <p:ext uri="{BB962C8B-B14F-4D97-AF65-F5344CB8AC3E}">
        <p14:creationId xmlns:p14="http://schemas.microsoft.com/office/powerpoint/2010/main" val="223259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914400" y="1093788"/>
            <a:ext cx="7319963" cy="5489575"/>
          </a:xfrm>
          <a:ln/>
        </p:spPr>
      </p:sp>
      <p:sp>
        <p:nvSpPr>
          <p:cNvPr id="66562" name="Rectangle 3"/>
          <p:cNvSpPr>
            <a:spLocks noGrp="1" noChangeArrowheads="1"/>
          </p:cNvSpPr>
          <p:nvPr>
            <p:ph type="body" idx="1"/>
          </p:nvPr>
        </p:nvSpPr>
        <p:spPr>
          <a:xfrm>
            <a:off x="1219200" y="6950075"/>
            <a:ext cx="6705600" cy="6586538"/>
          </a:xfrm>
        </p:spPr>
        <p:txBody>
          <a:bodyPr/>
          <a:lstStyle/>
          <a:p>
            <a:endParaRPr lang="en-US" smtClean="0"/>
          </a:p>
        </p:txBody>
      </p:sp>
    </p:spTree>
    <p:extLst>
      <p:ext uri="{BB962C8B-B14F-4D97-AF65-F5344CB8AC3E}">
        <p14:creationId xmlns:p14="http://schemas.microsoft.com/office/powerpoint/2010/main" val="3019959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43000" y="682625"/>
            <a:ext cx="4575175" cy="3430588"/>
          </a:xfrm>
          <a:ln/>
        </p:spPr>
      </p:sp>
      <p:sp>
        <p:nvSpPr>
          <p:cNvPr id="66562" name="Rectangle 3"/>
          <p:cNvSpPr>
            <a:spLocks noGrp="1" noChangeArrowheads="1"/>
          </p:cNvSpPr>
          <p:nvPr>
            <p:ph type="body" idx="1"/>
          </p:nvPr>
        </p:nvSpPr>
        <p:spPr>
          <a:xfrm>
            <a:off x="913806" y="4343703"/>
            <a:ext cx="5030391" cy="4116916"/>
          </a:xfrm>
          <a:noFill/>
          <a:ln/>
        </p:spPr>
        <p:txBody>
          <a:bodyPr/>
          <a:lstStyle/>
          <a:p>
            <a:r>
              <a:rPr lang="en-US" smtClean="0"/>
              <a:t>Super-Slab® is used for total replacement of existing ramps.  Three such projects are shown above. </a:t>
            </a:r>
          </a:p>
        </p:txBody>
      </p:sp>
    </p:spTree>
    <p:extLst>
      <p:ext uri="{BB962C8B-B14F-4D97-AF65-F5344CB8AC3E}">
        <p14:creationId xmlns:p14="http://schemas.microsoft.com/office/powerpoint/2010/main" val="3538376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CFF47D-160B-4828-A1A2-D01428036899}" type="slidenum">
              <a:rPr lang="en-US" smtClean="0"/>
              <a:pPr>
                <a:defRPr/>
              </a:pPr>
              <a:t>47</a:t>
            </a:fld>
            <a:endParaRPr lang="en-US" dirty="0"/>
          </a:p>
        </p:txBody>
      </p:sp>
    </p:spTree>
    <p:extLst>
      <p:ext uri="{BB962C8B-B14F-4D97-AF65-F5344CB8AC3E}">
        <p14:creationId xmlns:p14="http://schemas.microsoft.com/office/powerpoint/2010/main" val="944289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4144963" y="9120188"/>
            <a:ext cx="3168650" cy="479425"/>
          </a:xfrm>
          <a:prstGeom prst="rect">
            <a:avLst/>
          </a:prstGeom>
          <a:noFill/>
          <a:ln w="9525">
            <a:noFill/>
            <a:miter lim="800000"/>
            <a:headEnd/>
            <a:tailEnd/>
          </a:ln>
        </p:spPr>
        <p:txBody>
          <a:bodyPr lIns="96642" tIns="48321" rIns="96642" bIns="48321" anchor="b"/>
          <a:lstStyle/>
          <a:p>
            <a:pPr algn="r" defTabSz="963613"/>
            <a:fld id="{E7ADF987-609C-4513-84C3-26E582AF2C09}" type="slidenum">
              <a:rPr lang="en-US" sz="1200"/>
              <a:pPr algn="r" defTabSz="963613"/>
              <a:t>48</a:t>
            </a:fld>
            <a:endParaRPr lang="en-US" sz="1200"/>
          </a:p>
        </p:txBody>
      </p:sp>
      <p:sp>
        <p:nvSpPr>
          <p:cNvPr id="56322" name="Rectangle 2"/>
          <p:cNvSpPr>
            <a:spLocks noGrp="1" noRot="1" noChangeAspect="1" noChangeArrowheads="1" noTextEdit="1"/>
          </p:cNvSpPr>
          <p:nvPr>
            <p:ph type="sldImg"/>
          </p:nvPr>
        </p:nvSpPr>
        <p:spPr>
          <a:xfrm>
            <a:off x="1257300" y="717550"/>
            <a:ext cx="4803775" cy="3602038"/>
          </a:xfrm>
          <a:ln/>
        </p:spPr>
      </p:sp>
      <p:sp>
        <p:nvSpPr>
          <p:cNvPr id="56323" name="Rectangle 3"/>
          <p:cNvSpPr>
            <a:spLocks noGrp="1" noChangeArrowheads="1"/>
          </p:cNvSpPr>
          <p:nvPr>
            <p:ph type="body" idx="1"/>
          </p:nvPr>
        </p:nvSpPr>
        <p:spPr>
          <a:xfrm>
            <a:off x="974725" y="4560888"/>
            <a:ext cx="5365750" cy="4322762"/>
          </a:xfrm>
          <a:noFill/>
          <a:ln/>
        </p:spPr>
        <p:txBody>
          <a:bodyPr lIns="96642" tIns="48321" rIns="96642" bIns="48321"/>
          <a:lstStyle/>
          <a:p>
            <a:pPr eaLnBrk="1" hangingPunct="1"/>
            <a:r>
              <a:rPr lang="en-US" smtClean="0"/>
              <a:t>Precast pavement slabs are particularly useful for rehabilitation of highly traveled concrete roadways because of the difficulty in re-routing traffic.  Highways with such high traffic volumes frequently require work windows of eight hours or less and even then, only one or two lanes can be taken out of service.  </a:t>
            </a:r>
          </a:p>
          <a:p>
            <a:pPr eaLnBrk="1" hangingPunct="1"/>
            <a:r>
              <a:rPr lang="en-US" smtClean="0"/>
              <a:t>Portions of all of the highways pictured above have been successfully repaired with precast pavement slabs.</a:t>
            </a:r>
          </a:p>
          <a:p>
            <a:pPr eaLnBrk="1" hangingPunct="1"/>
            <a:endParaRPr lang="en-US" smtClean="0"/>
          </a:p>
          <a:p>
            <a:pPr eaLnBrk="1" hangingPunct="1"/>
            <a:r>
              <a:rPr lang="en-US" smtClean="0"/>
              <a:t>The precast pavement repair technique may also be useful for highways of much lower ADT a certain locations such as approaches to bridges where shoulders for accommodating traffic detours are minimal or non-existant.    </a:t>
            </a:r>
          </a:p>
        </p:txBody>
      </p:sp>
    </p:spTree>
    <p:extLst>
      <p:ext uri="{BB962C8B-B14F-4D97-AF65-F5344CB8AC3E}">
        <p14:creationId xmlns:p14="http://schemas.microsoft.com/office/powerpoint/2010/main" val="710676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This is typically how many of our smaller roundabouts have been constructed and jointed. The joints radiating from the center of the roundabout.  </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78C8BB5-ED42-4443-AE17-B81FB68FFBDC}" type="slidenum">
              <a:rPr lang="en-US" altLang="en-US" sz="1000" smtClean="0"/>
              <a:pPr/>
              <a:t>50</a:t>
            </a:fld>
            <a:endParaRPr lang="en-US" altLang="en-US" sz="1000" smtClean="0"/>
          </a:p>
        </p:txBody>
      </p:sp>
    </p:spTree>
    <p:extLst>
      <p:ext uri="{BB962C8B-B14F-4D97-AF65-F5344CB8AC3E}">
        <p14:creationId xmlns:p14="http://schemas.microsoft.com/office/powerpoint/2010/main" val="4090017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Rot="1" noChangeAspect="1" noChangeArrowheads="1" noTextEdit="1"/>
          </p:cNvSpPr>
          <p:nvPr>
            <p:ph type="sldImg"/>
          </p:nvPr>
        </p:nvSpPr>
        <p:spPr>
          <a:xfrm>
            <a:off x="1146175" y="687388"/>
            <a:ext cx="4568825" cy="3427412"/>
          </a:xfrm>
          <a:ln/>
        </p:spPr>
      </p:sp>
      <p:sp>
        <p:nvSpPr>
          <p:cNvPr id="413698" name="Rectangle 3"/>
          <p:cNvSpPr>
            <a:spLocks noGrp="1" noChangeArrowheads="1"/>
          </p:cNvSpPr>
          <p:nvPr>
            <p:ph type="body" idx="1"/>
          </p:nvPr>
        </p:nvSpPr>
        <p:spPr>
          <a:xfrm>
            <a:off x="531318" y="4307418"/>
            <a:ext cx="5485805" cy="4115405"/>
          </a:xfrm>
          <a:noFill/>
          <a:ln/>
        </p:spPr>
        <p:txBody>
          <a:bodyPr/>
          <a:lstStyle/>
          <a:p>
            <a:endParaRPr lang="en-US" smtClean="0"/>
          </a:p>
        </p:txBody>
      </p:sp>
    </p:spTree>
    <p:extLst>
      <p:ext uri="{BB962C8B-B14F-4D97-AF65-F5344CB8AC3E}">
        <p14:creationId xmlns:p14="http://schemas.microsoft.com/office/powerpoint/2010/main" val="1293945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1146175" y="687388"/>
            <a:ext cx="4568825" cy="3427412"/>
          </a:xfrm>
          <a:ln/>
        </p:spPr>
      </p:sp>
      <p:sp>
        <p:nvSpPr>
          <p:cNvPr id="536579" name="Rectangle 3"/>
          <p:cNvSpPr>
            <a:spLocks noGrp="1" noChangeArrowheads="1"/>
          </p:cNvSpPr>
          <p:nvPr>
            <p:ph type="body" idx="1"/>
          </p:nvPr>
        </p:nvSpPr>
        <p:spPr>
          <a:xfrm>
            <a:off x="686099" y="4343703"/>
            <a:ext cx="5485805" cy="4115405"/>
          </a:xfrm>
          <a:noFill/>
          <a:ln/>
        </p:spPr>
        <p:txBody>
          <a:bodyPr/>
          <a:lstStyle/>
          <a:p>
            <a:r>
              <a:rPr lang="en-US" dirty="0" smtClean="0"/>
              <a:t>.  .  </a:t>
            </a:r>
          </a:p>
          <a:p>
            <a:endParaRPr lang="en-US" dirty="0" smtClean="0"/>
          </a:p>
        </p:txBody>
      </p:sp>
    </p:spTree>
    <p:extLst>
      <p:ext uri="{BB962C8B-B14F-4D97-AF65-F5344CB8AC3E}">
        <p14:creationId xmlns:p14="http://schemas.microsoft.com/office/powerpoint/2010/main" val="4094307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Rot="1" noChangeAspect="1" noChangeArrowheads="1" noTextEdit="1"/>
          </p:cNvSpPr>
          <p:nvPr>
            <p:ph type="sldImg"/>
          </p:nvPr>
        </p:nvSpPr>
        <p:spPr>
          <a:xfrm>
            <a:off x="1144588" y="685800"/>
            <a:ext cx="4568825" cy="3427413"/>
          </a:xfrm>
          <a:ln/>
        </p:spPr>
      </p:sp>
      <p:sp>
        <p:nvSpPr>
          <p:cNvPr id="508930" name="Rectangle 3"/>
          <p:cNvSpPr>
            <a:spLocks noGrp="1" noChangeArrowheads="1"/>
          </p:cNvSpPr>
          <p:nvPr>
            <p:ph type="body" idx="1"/>
          </p:nvPr>
        </p:nvSpPr>
        <p:spPr>
          <a:xfrm>
            <a:off x="686098" y="4343703"/>
            <a:ext cx="5485805" cy="4115405"/>
          </a:xfrm>
          <a:noFill/>
          <a:ln/>
        </p:spPr>
        <p:txBody>
          <a:bodyPr/>
          <a:lstStyle/>
          <a:p>
            <a:endParaRPr lang="en-US" smtClean="0"/>
          </a:p>
        </p:txBody>
      </p:sp>
    </p:spTree>
    <p:extLst>
      <p:ext uri="{BB962C8B-B14F-4D97-AF65-F5344CB8AC3E}">
        <p14:creationId xmlns:p14="http://schemas.microsoft.com/office/powerpoint/2010/main" val="3822981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noTextEdit="1"/>
          </p:cNvSpPr>
          <p:nvPr>
            <p:ph type="sldImg"/>
          </p:nvPr>
        </p:nvSpPr>
        <p:spPr>
          <a:xfrm>
            <a:off x="1144588" y="685800"/>
            <a:ext cx="4568825" cy="3427413"/>
          </a:xfrm>
          <a:ln/>
        </p:spPr>
      </p:sp>
      <p:sp>
        <p:nvSpPr>
          <p:cNvPr id="502786" name="Rectangle 3"/>
          <p:cNvSpPr>
            <a:spLocks noGrp="1" noChangeArrowheads="1"/>
          </p:cNvSpPr>
          <p:nvPr>
            <p:ph type="body" idx="1"/>
          </p:nvPr>
        </p:nvSpPr>
        <p:spPr>
          <a:xfrm>
            <a:off x="686099" y="4343703"/>
            <a:ext cx="5485805" cy="4115405"/>
          </a:xfrm>
          <a:noFill/>
          <a:ln/>
        </p:spPr>
        <p:txBody>
          <a:bodyPr/>
          <a:lstStyle/>
          <a:p>
            <a:r>
              <a:rPr lang="en-US" dirty="0" smtClean="0"/>
              <a:t>This information is based upon bid prices for the Super-Slab® System.  While available cost data is limited there does appear to be a slight trend for installed costs to be coming down in states where precast slabs are more widely used. </a:t>
            </a:r>
          </a:p>
        </p:txBody>
      </p:sp>
    </p:spTree>
    <p:extLst>
      <p:ext uri="{BB962C8B-B14F-4D97-AF65-F5344CB8AC3E}">
        <p14:creationId xmlns:p14="http://schemas.microsoft.com/office/powerpoint/2010/main" val="2002313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2"/>
          <p:cNvSpPr>
            <a:spLocks noGrp="1" noRot="1" noChangeAspect="1" noChangeArrowheads="1" noTextEdit="1"/>
          </p:cNvSpPr>
          <p:nvPr>
            <p:ph type="sldImg"/>
          </p:nvPr>
        </p:nvSpPr>
        <p:spPr>
          <a:ln/>
        </p:spPr>
      </p:sp>
      <p:sp>
        <p:nvSpPr>
          <p:cNvPr id="51507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91023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txBox="1">
            <a:spLocks noGrp="1" noChangeArrowheads="1"/>
          </p:cNvSpPr>
          <p:nvPr/>
        </p:nvSpPr>
        <p:spPr bwMode="auto">
          <a:xfrm>
            <a:off x="3885903" y="8685894"/>
            <a:ext cx="2970609" cy="456595"/>
          </a:xfrm>
          <a:prstGeom prst="rect">
            <a:avLst/>
          </a:prstGeom>
          <a:noFill/>
          <a:ln w="9525">
            <a:noFill/>
            <a:miter lim="800000"/>
            <a:headEnd/>
            <a:tailEnd/>
          </a:ln>
        </p:spPr>
        <p:txBody>
          <a:bodyPr lIns="91418" tIns="45710" rIns="91418" bIns="45710" anchor="b"/>
          <a:lstStyle/>
          <a:p>
            <a:pPr algn="r" defTabSz="911482"/>
            <a:fld id="{9FC8F3B5-992E-4A9F-B183-C71E8F569E02}" type="slidenum">
              <a:rPr lang="en-US" sz="1100"/>
              <a:pPr algn="r" defTabSz="911482"/>
              <a:t>56</a:t>
            </a:fld>
            <a:endParaRPr lang="en-US" sz="1100" dirty="0"/>
          </a:p>
        </p:txBody>
      </p:sp>
      <p:sp>
        <p:nvSpPr>
          <p:cNvPr id="520194" name="Rectangle 2"/>
          <p:cNvSpPr>
            <a:spLocks noGrp="1" noRot="1" noChangeAspect="1" noChangeArrowheads="1" noTextEdit="1"/>
          </p:cNvSpPr>
          <p:nvPr>
            <p:ph type="sldImg"/>
          </p:nvPr>
        </p:nvSpPr>
        <p:spPr>
          <a:xfrm>
            <a:off x="1141413" y="682625"/>
            <a:ext cx="4575175" cy="3430588"/>
          </a:xfrm>
          <a:ln/>
        </p:spPr>
      </p:sp>
      <p:sp>
        <p:nvSpPr>
          <p:cNvPr id="520195" name="Rectangle 3"/>
          <p:cNvSpPr>
            <a:spLocks noGrp="1" noChangeArrowheads="1"/>
          </p:cNvSpPr>
          <p:nvPr>
            <p:ph type="body" idx="1"/>
          </p:nvPr>
        </p:nvSpPr>
        <p:spPr>
          <a:xfrm>
            <a:off x="913805" y="4343703"/>
            <a:ext cx="5030391" cy="4116916"/>
          </a:xfrm>
          <a:noFill/>
          <a:ln/>
        </p:spPr>
        <p:txBody>
          <a:bodyPr lIns="91418" tIns="45710" rIns="91418" bIns="45710"/>
          <a:lstStyle/>
          <a:p>
            <a:pPr eaLnBrk="1" hangingPunct="1"/>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10337923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Rot="1" noChangeAspect="1" noChangeArrowheads="1" noTextEdit="1"/>
          </p:cNvSpPr>
          <p:nvPr>
            <p:ph type="sldImg"/>
          </p:nvPr>
        </p:nvSpPr>
        <p:spPr>
          <a:xfrm>
            <a:off x="1143000" y="684213"/>
            <a:ext cx="4575175" cy="3430587"/>
          </a:xfrm>
          <a:ln/>
        </p:spPr>
      </p:sp>
      <p:sp>
        <p:nvSpPr>
          <p:cNvPr id="530435" name="Rectangle 3"/>
          <p:cNvSpPr>
            <a:spLocks noGrp="1" noChangeArrowheads="1"/>
          </p:cNvSpPr>
          <p:nvPr>
            <p:ph type="body" idx="1"/>
          </p:nvPr>
        </p:nvSpPr>
        <p:spPr>
          <a:xfrm>
            <a:off x="913806" y="4343703"/>
            <a:ext cx="5030391" cy="4116916"/>
          </a:xfrm>
          <a:noFill/>
          <a:ln/>
        </p:spPr>
        <p:txBody>
          <a:bodyPr/>
          <a:lstStyle/>
          <a:p>
            <a:endParaRPr lang="en-US" smtClean="0"/>
          </a:p>
        </p:txBody>
      </p:sp>
    </p:spTree>
    <p:extLst>
      <p:ext uri="{BB962C8B-B14F-4D97-AF65-F5344CB8AC3E}">
        <p14:creationId xmlns:p14="http://schemas.microsoft.com/office/powerpoint/2010/main" val="8740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xfrm>
            <a:off x="1143000" y="687388"/>
            <a:ext cx="4572000" cy="3429000"/>
          </a:xfrm>
          <a:ln/>
        </p:spPr>
      </p:sp>
      <p:sp>
        <p:nvSpPr>
          <p:cNvPr id="4628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85526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r>
              <a:rPr lang="en-US" altLang="en-US" smtClean="0"/>
              <a:t>The form table is first leveled using conventional surveying instruments to +/- 1 mm accuracy.  For warped slabs, the shop drawings indicate the </a:t>
            </a:r>
            <a:r>
              <a:rPr lang="el-GR" altLang="en-US" smtClean="0">
                <a:cs typeface="Times New Roman" panose="02020603050405020304" pitchFamily="18" charset="0"/>
              </a:rPr>
              <a:t>δ</a:t>
            </a:r>
            <a:r>
              <a:rPr lang="en-US" altLang="en-US" smtClean="0">
                <a:cs typeface="Times New Roman" panose="02020603050405020304" pitchFamily="18" charset="0"/>
              </a:rPr>
              <a:t> (delta), the amount the D corner is displaced up or down from the plane established by the other three corners of the slab. </a:t>
            </a:r>
          </a:p>
          <a:p>
            <a:r>
              <a:rPr lang="en-US" altLang="en-US" smtClean="0">
                <a:cs typeface="Times New Roman" panose="02020603050405020304" pitchFamily="18" charset="0"/>
              </a:rPr>
              <a:t>Beam “A” supports the formwork under the A-B side; Beam “B” supports the formwork under the C-D side.</a:t>
            </a:r>
          </a:p>
          <a:p>
            <a:r>
              <a:rPr lang="en-US" altLang="en-US" smtClean="0"/>
              <a:t>The </a:t>
            </a:r>
            <a:r>
              <a:rPr lang="el-GR" altLang="en-US" smtClean="0">
                <a:cs typeface="Times New Roman" panose="02020603050405020304" pitchFamily="18" charset="0"/>
              </a:rPr>
              <a:t>δ</a:t>
            </a:r>
            <a:r>
              <a:rPr lang="en-US" altLang="en-US" smtClean="0">
                <a:cs typeface="Times New Roman" panose="02020603050405020304" pitchFamily="18" charset="0"/>
              </a:rPr>
              <a:t> of the D corner is achieved by adjusting the screw jacks under Beam B by the correct amount.  Take note that both ends of Beam B will need to be adjusted to get the D corner in the proper location, and to keep the C corner level with the A and B corners.</a:t>
            </a:r>
            <a:endParaRPr lang="el-GR" altLang="en-US" smtClean="0">
              <a:cs typeface="Times New Roman" panose="02020603050405020304" pitchFamily="18" charset="0"/>
            </a:endParaRPr>
          </a:p>
          <a:p>
            <a:endParaRPr lang="el-GR" altLang="en-US" smtClean="0">
              <a:cs typeface="Times New Roman" panose="02020603050405020304" pitchFamily="18" charset="0"/>
            </a:endParaRPr>
          </a:p>
        </p:txBody>
      </p:sp>
    </p:spTree>
    <p:extLst>
      <p:ext uri="{BB962C8B-B14F-4D97-AF65-F5344CB8AC3E}">
        <p14:creationId xmlns:p14="http://schemas.microsoft.com/office/powerpoint/2010/main" val="2116109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6200" y="8831263"/>
            <a:ext cx="2970213" cy="463550"/>
          </a:xfrm>
          <a:prstGeom prst="rect">
            <a:avLst/>
          </a:prstGeom>
          <a:noFill/>
          <a:ln w="9525">
            <a:noFill/>
            <a:miter lim="800000"/>
            <a:headEnd/>
            <a:tailEnd/>
          </a:ln>
        </p:spPr>
        <p:txBody>
          <a:bodyPr lIns="92300" tIns="46150" rIns="92300" bIns="46150" anchor="b"/>
          <a:lstStyle/>
          <a:p>
            <a:pPr algn="r" defTabSz="920750" fontAlgn="base">
              <a:spcBef>
                <a:spcPct val="0"/>
              </a:spcBef>
              <a:spcAft>
                <a:spcPct val="0"/>
              </a:spcAft>
            </a:pPr>
            <a:fld id="{647824EF-F8CE-4F55-A2B1-547F2CAAE474}" type="slidenum">
              <a:rPr lang="en-US" altLang="en-US" sz="1100">
                <a:solidFill>
                  <a:prstClr val="black"/>
                </a:solidFill>
                <a:latin typeface="Arial" charset="0"/>
                <a:cs typeface="Arial" charset="0"/>
              </a:rPr>
              <a:pPr algn="r" defTabSz="920750" fontAlgn="base">
                <a:spcBef>
                  <a:spcPct val="0"/>
                </a:spcBef>
                <a:spcAft>
                  <a:spcPct val="0"/>
                </a:spcAft>
              </a:pPr>
              <a:t>59</a:t>
            </a:fld>
            <a:endParaRPr lang="en-US" altLang="en-US" sz="1100" dirty="0">
              <a:solidFill>
                <a:prstClr val="black"/>
              </a:solidFill>
              <a:latin typeface="Arial" charset="0"/>
              <a:cs typeface="Arial"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xfrm>
            <a:off x="684213" y="4416425"/>
            <a:ext cx="5489575" cy="4183063"/>
          </a:xfrm>
          <a:noFill/>
        </p:spPr>
        <p:txBody>
          <a:bodyPr wrap="square" lIns="92300" tIns="46150" rIns="92300" bIns="46150"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2854401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5181600" y="13895388"/>
            <a:ext cx="3960813" cy="731837"/>
          </a:xfrm>
          <a:prstGeom prst="rect">
            <a:avLst/>
          </a:prstGeom>
          <a:noFill/>
          <a:ln w="9525">
            <a:noFill/>
            <a:miter lim="800000"/>
            <a:headEnd/>
            <a:tailEnd/>
          </a:ln>
        </p:spPr>
        <p:txBody>
          <a:bodyPr lIns="135818" tIns="67910" rIns="135818" bIns="67910" anchor="b"/>
          <a:lstStyle/>
          <a:p>
            <a:pPr algn="r" defTabSz="1355725"/>
            <a:fld id="{A8EF3477-433F-432E-AA74-67E95EA77B81}" type="slidenum">
              <a:rPr lang="en-US" sz="1800"/>
              <a:pPr algn="r" defTabSz="1355725"/>
              <a:t>61</a:t>
            </a:fld>
            <a:endParaRPr lang="en-US" sz="1800"/>
          </a:p>
        </p:txBody>
      </p:sp>
      <p:sp>
        <p:nvSpPr>
          <p:cNvPr id="142338" name="Rectangle 2"/>
          <p:cNvSpPr>
            <a:spLocks noGrp="1" noRot="1" noChangeAspect="1" noChangeArrowheads="1" noTextEdit="1"/>
          </p:cNvSpPr>
          <p:nvPr>
            <p:ph type="sldImg"/>
          </p:nvPr>
        </p:nvSpPr>
        <p:spPr>
          <a:xfrm>
            <a:off x="917575" y="1093788"/>
            <a:ext cx="7315200" cy="5486400"/>
          </a:xfrm>
          <a:ln/>
        </p:spPr>
      </p:sp>
      <p:sp>
        <p:nvSpPr>
          <p:cNvPr id="142339" name="Rectangle 3"/>
          <p:cNvSpPr>
            <a:spLocks noGrp="1" noChangeArrowheads="1"/>
          </p:cNvSpPr>
          <p:nvPr>
            <p:ph type="body" idx="1"/>
          </p:nvPr>
        </p:nvSpPr>
        <p:spPr>
          <a:xfrm>
            <a:off x="1219200" y="6950075"/>
            <a:ext cx="6707188" cy="6586538"/>
          </a:xfrm>
        </p:spPr>
        <p:txBody>
          <a:bodyPr lIns="135818" tIns="67910" rIns="135818" bIns="67910"/>
          <a:lstStyle/>
          <a:p>
            <a:pPr eaLnBrk="1" hangingPunct="1"/>
            <a:endParaRPr lang="en-US" smtClean="0"/>
          </a:p>
        </p:txBody>
      </p:sp>
    </p:spTree>
    <p:extLst>
      <p:ext uri="{BB962C8B-B14F-4D97-AF65-F5344CB8AC3E}">
        <p14:creationId xmlns:p14="http://schemas.microsoft.com/office/powerpoint/2010/main" val="1443328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Rot="1" noChangeAspect="1" noChangeArrowheads="1" noTextEdit="1"/>
          </p:cNvSpPr>
          <p:nvPr>
            <p:ph type="sldImg"/>
          </p:nvPr>
        </p:nvSpPr>
        <p:spPr>
          <a:xfrm>
            <a:off x="1143000" y="684213"/>
            <a:ext cx="4575175" cy="3430587"/>
          </a:xfrm>
          <a:ln/>
        </p:spPr>
      </p:sp>
      <p:sp>
        <p:nvSpPr>
          <p:cNvPr id="530435" name="Rectangle 3"/>
          <p:cNvSpPr>
            <a:spLocks noGrp="1" noChangeArrowheads="1"/>
          </p:cNvSpPr>
          <p:nvPr>
            <p:ph type="body" idx="1"/>
          </p:nvPr>
        </p:nvSpPr>
        <p:spPr>
          <a:xfrm>
            <a:off x="913806" y="4343703"/>
            <a:ext cx="5030391" cy="4116916"/>
          </a:xfrm>
          <a:noFill/>
          <a:ln/>
        </p:spPr>
        <p:txBody>
          <a:bodyPr/>
          <a:lstStyle/>
          <a:p>
            <a:endParaRPr lang="en-US" smtClean="0"/>
          </a:p>
        </p:txBody>
      </p:sp>
    </p:spTree>
    <p:extLst>
      <p:ext uri="{BB962C8B-B14F-4D97-AF65-F5344CB8AC3E}">
        <p14:creationId xmlns:p14="http://schemas.microsoft.com/office/powerpoint/2010/main" val="1513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43000" y="682625"/>
            <a:ext cx="4575175" cy="3430588"/>
          </a:xfrm>
          <a:ln/>
        </p:spPr>
      </p:sp>
      <p:sp>
        <p:nvSpPr>
          <p:cNvPr id="68610" name="Rectangle 3"/>
          <p:cNvSpPr>
            <a:spLocks noGrp="1" noChangeArrowheads="1"/>
          </p:cNvSpPr>
          <p:nvPr>
            <p:ph type="body" idx="1"/>
          </p:nvPr>
        </p:nvSpPr>
        <p:spPr>
          <a:xfrm>
            <a:off x="913805" y="4343703"/>
            <a:ext cx="5030391" cy="4116916"/>
          </a:xfrm>
          <a:noFill/>
          <a:ln/>
        </p:spPr>
        <p:txBody>
          <a:bodyPr/>
          <a:lstStyle/>
          <a:p>
            <a:endParaRPr lang="en-US" smtClean="0"/>
          </a:p>
        </p:txBody>
      </p:sp>
    </p:spTree>
    <p:extLst>
      <p:ext uri="{BB962C8B-B14F-4D97-AF65-F5344CB8AC3E}">
        <p14:creationId xmlns:p14="http://schemas.microsoft.com/office/powerpoint/2010/main" val="340807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43000" y="682625"/>
            <a:ext cx="4575175" cy="3430588"/>
          </a:xfrm>
          <a:ln/>
        </p:spPr>
      </p:sp>
      <p:sp>
        <p:nvSpPr>
          <p:cNvPr id="68610" name="Rectangle 3"/>
          <p:cNvSpPr>
            <a:spLocks noGrp="1" noChangeArrowheads="1"/>
          </p:cNvSpPr>
          <p:nvPr>
            <p:ph type="body" idx="1"/>
          </p:nvPr>
        </p:nvSpPr>
        <p:spPr>
          <a:xfrm>
            <a:off x="913805" y="4343703"/>
            <a:ext cx="5030391" cy="4116916"/>
          </a:xfrm>
          <a:noFill/>
          <a:ln/>
        </p:spPr>
        <p:txBody>
          <a:bodyPr/>
          <a:lstStyle/>
          <a:p>
            <a:endParaRPr lang="en-US" smtClean="0"/>
          </a:p>
        </p:txBody>
      </p:sp>
    </p:spTree>
    <p:extLst>
      <p:ext uri="{BB962C8B-B14F-4D97-AF65-F5344CB8AC3E}">
        <p14:creationId xmlns:p14="http://schemas.microsoft.com/office/powerpoint/2010/main" val="322316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4144963" y="9120188"/>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2" tIns="48321" rIns="96642" bIns="48321" anchor="b"/>
          <a:lstStyle>
            <a:lvl1pPr defTabSz="963613">
              <a:defRPr sz="4800">
                <a:solidFill>
                  <a:schemeClr val="tx1"/>
                </a:solidFill>
                <a:latin typeface="Arial" panose="020B0604020202020204" pitchFamily="34" charset="0"/>
                <a:cs typeface="Arial" panose="020B0604020202020204" pitchFamily="34" charset="0"/>
              </a:defRPr>
            </a:lvl1pPr>
            <a:lvl2pPr marL="742950" indent="-285750" defTabSz="963613">
              <a:defRPr sz="4800">
                <a:solidFill>
                  <a:schemeClr val="tx1"/>
                </a:solidFill>
                <a:latin typeface="Arial" panose="020B0604020202020204" pitchFamily="34" charset="0"/>
                <a:cs typeface="Arial" panose="020B0604020202020204" pitchFamily="34" charset="0"/>
              </a:defRPr>
            </a:lvl2pPr>
            <a:lvl3pPr marL="1143000" indent="-228600" defTabSz="963613">
              <a:defRPr sz="4800">
                <a:solidFill>
                  <a:schemeClr val="tx1"/>
                </a:solidFill>
                <a:latin typeface="Arial" panose="020B0604020202020204" pitchFamily="34" charset="0"/>
                <a:cs typeface="Arial" panose="020B0604020202020204" pitchFamily="34" charset="0"/>
              </a:defRPr>
            </a:lvl3pPr>
            <a:lvl4pPr marL="1600200" indent="-228600" defTabSz="963613">
              <a:defRPr sz="4800">
                <a:solidFill>
                  <a:schemeClr val="tx1"/>
                </a:solidFill>
                <a:latin typeface="Arial" panose="020B0604020202020204" pitchFamily="34" charset="0"/>
                <a:cs typeface="Arial" panose="020B0604020202020204" pitchFamily="34" charset="0"/>
              </a:defRPr>
            </a:lvl4pPr>
            <a:lvl5pPr marL="2057400" indent="-228600" defTabSz="963613">
              <a:defRPr sz="4800">
                <a:solidFill>
                  <a:schemeClr val="tx1"/>
                </a:solidFill>
                <a:latin typeface="Arial" panose="020B0604020202020204" pitchFamily="34" charset="0"/>
                <a:cs typeface="Arial" panose="020B0604020202020204" pitchFamily="34" charset="0"/>
              </a:defRPr>
            </a:lvl5pPr>
            <a:lvl6pPr marL="2514600" indent="-228600" defTabSz="963613"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defTabSz="963613"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defTabSz="963613"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defTabSz="963613"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algn="r" eaLnBrk="1" hangingPunct="1"/>
            <a:fld id="{8DF2EFC6-017A-43D8-9F2B-BC8E02AFCDA4}" type="slidenum">
              <a:rPr lang="en-US" altLang="en-US" sz="1200"/>
              <a:pPr algn="r" eaLnBrk="1" hangingPunct="1"/>
              <a:t>10</a:t>
            </a:fld>
            <a:endParaRPr lang="en-US" altLang="en-US" sz="1200"/>
          </a:p>
        </p:txBody>
      </p:sp>
      <p:sp>
        <p:nvSpPr>
          <p:cNvPr id="18435" name="Rectangle 2"/>
          <p:cNvSpPr>
            <a:spLocks noGrp="1" noRot="1" noChangeAspect="1" noChangeArrowheads="1" noTextEdit="1"/>
          </p:cNvSpPr>
          <p:nvPr>
            <p:ph type="sldImg"/>
          </p:nvPr>
        </p:nvSpPr>
        <p:spPr>
          <a:xfrm>
            <a:off x="1257300" y="717550"/>
            <a:ext cx="4803775" cy="3602038"/>
          </a:xfrm>
          <a:ln/>
        </p:spPr>
      </p:sp>
      <p:sp>
        <p:nvSpPr>
          <p:cNvPr id="18436" name="Rectangle 3"/>
          <p:cNvSpPr>
            <a:spLocks noGrp="1" noChangeArrowheads="1"/>
          </p:cNvSpPr>
          <p:nvPr>
            <p:ph type="body" idx="1"/>
          </p:nvPr>
        </p:nvSpPr>
        <p:spPr>
          <a:xfrm>
            <a:off x="974725" y="4560888"/>
            <a:ext cx="5365750"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2" tIns="48321" rIns="96642" bIns="48321"/>
          <a:lstStyle/>
          <a:p>
            <a:pPr eaLnBrk="1" hangingPunct="1"/>
            <a:r>
              <a:rPr lang="en-US" altLang="en-US" smtClean="0"/>
              <a:t>These photos give a bird’s eye view of what the slabs look like, stockpiled in our yard and what they look like as they are set in place on the project.  The embedded dowels, tie bars and matching inverted dovetail slots are seen in both photos.  </a:t>
            </a:r>
          </a:p>
          <a:p>
            <a:pPr eaLnBrk="1" hangingPunct="1"/>
            <a:endParaRPr lang="en-US" altLang="en-US" smtClean="0"/>
          </a:p>
        </p:txBody>
      </p:sp>
    </p:spTree>
    <p:extLst>
      <p:ext uri="{BB962C8B-B14F-4D97-AF65-F5344CB8AC3E}">
        <p14:creationId xmlns:p14="http://schemas.microsoft.com/office/powerpoint/2010/main" val="27808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The big advantage of precast pavement slabs is that they are fabricated in controlled conditions optimizing concrete strength and quality.  </a:t>
            </a:r>
          </a:p>
          <a:p>
            <a:pPr eaLnBrk="1" hangingPunct="1">
              <a:spcBef>
                <a:spcPct val="0"/>
              </a:spcBef>
            </a:pPr>
            <a:endParaRPr lang="en-US" altLang="en-US" smtClean="0"/>
          </a:p>
        </p:txBody>
      </p:sp>
    </p:spTree>
    <p:extLst>
      <p:ext uri="{BB962C8B-B14F-4D97-AF65-F5344CB8AC3E}">
        <p14:creationId xmlns:p14="http://schemas.microsoft.com/office/powerpoint/2010/main" val="65144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800350" y="6477000"/>
            <a:ext cx="3543300" cy="461963"/>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2400" dirty="0" smtClean="0">
                <a:solidFill>
                  <a:srgbClr val="FFFFFF"/>
                </a:solidFill>
              </a:rPr>
              <a:t>The Fort Miller Co., Inc.</a:t>
            </a:r>
          </a:p>
        </p:txBody>
      </p:sp>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873375" y="6408738"/>
            <a:ext cx="3397250" cy="461962"/>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2400" dirty="0" smtClean="0">
                <a:solidFill>
                  <a:srgbClr val="FFFFFF"/>
                </a:solidFill>
              </a:rPr>
              <a:t>The Fort Miller Co., Inc.</a:t>
            </a:r>
          </a:p>
        </p:txBody>
      </p:sp>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800350" y="6396038"/>
            <a:ext cx="35433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2400" dirty="0" smtClean="0">
                <a:solidFill>
                  <a:srgbClr val="FFFFFF"/>
                </a:solidFill>
              </a:rPr>
              <a:t>The Fort Miller Co., Inc.</a:t>
            </a:r>
          </a:p>
        </p:txBody>
      </p:sp>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800350" y="6396038"/>
            <a:ext cx="35433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2400" dirty="0" smtClean="0">
                <a:solidFill>
                  <a:srgbClr val="FFFFFF"/>
                </a:solidFill>
              </a:rPr>
              <a:t>The Fort Miller Co., Inc.</a:t>
            </a: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2800350" y="6396038"/>
            <a:ext cx="35433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2400" dirty="0" smtClean="0">
                <a:solidFill>
                  <a:srgbClr val="FFFFFF"/>
                </a:solidFill>
              </a:rPr>
              <a:t>The Fort Miller Co., Inc.</a:t>
            </a:r>
          </a:p>
        </p:txBody>
      </p:sp>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descr="Granite"/>
          <p:cNvSpPr>
            <a:spLocks noChangeArrowheads="1"/>
          </p:cNvSpPr>
          <p:nvPr userDrawn="1"/>
        </p:nvSpPr>
        <p:spPr bwMode="auto">
          <a:xfrm>
            <a:off x="0" y="0"/>
            <a:ext cx="9144000" cy="574675"/>
          </a:xfrm>
          <a:prstGeom prst="rect">
            <a:avLst/>
          </a:prstGeom>
          <a:blipFill dpi="0" rotWithShape="1">
            <a:blip r:embed="rId12" cstate="print"/>
            <a:srcRect/>
            <a:tile tx="0" ty="0" sx="100000" sy="100000" flip="none" algn="tl"/>
          </a:blipFill>
          <a:ln>
            <a:noFill/>
          </a:ln>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dirty="0" smtClean="0">
              <a:solidFill>
                <a:srgbClr val="000000"/>
              </a:solidFill>
            </a:endParaRPr>
          </a:p>
        </p:txBody>
      </p:sp>
      <p:sp>
        <p:nvSpPr>
          <p:cNvPr id="1027" name="Line 9"/>
          <p:cNvSpPr>
            <a:spLocks noChangeShapeType="1"/>
          </p:cNvSpPr>
          <p:nvPr userDrawn="1"/>
        </p:nvSpPr>
        <p:spPr bwMode="auto">
          <a:xfrm>
            <a:off x="0" y="0"/>
            <a:ext cx="9144000" cy="0"/>
          </a:xfrm>
          <a:prstGeom prst="line">
            <a:avLst/>
          </a:prstGeom>
          <a:noFill/>
          <a:ln w="203200">
            <a:solidFill>
              <a:srgbClr val="FF6600"/>
            </a:solidFill>
            <a:round/>
            <a:headEnd/>
            <a:tailEnd/>
          </a:ln>
          <a:effectLst/>
        </p:spPr>
        <p:txBody>
          <a:bodyPr/>
          <a:lstStyle/>
          <a:p>
            <a:pPr eaLnBrk="0" fontAlgn="base" hangingPunct="0">
              <a:spcBef>
                <a:spcPct val="0"/>
              </a:spcBef>
              <a:spcAft>
                <a:spcPct val="0"/>
              </a:spcAft>
              <a:defRPr/>
            </a:pPr>
            <a:endParaRPr lang="en-US" dirty="0">
              <a:solidFill>
                <a:srgbClr val="000000"/>
              </a:solidFill>
            </a:endParaRPr>
          </a:p>
        </p:txBody>
      </p:sp>
      <p:sp>
        <p:nvSpPr>
          <p:cNvPr id="1028" name="Line 10"/>
          <p:cNvSpPr>
            <a:spLocks noChangeShapeType="1"/>
          </p:cNvSpPr>
          <p:nvPr userDrawn="1"/>
        </p:nvSpPr>
        <p:spPr bwMode="auto">
          <a:xfrm>
            <a:off x="7924800" y="152400"/>
            <a:ext cx="1219200" cy="0"/>
          </a:xfrm>
          <a:prstGeom prst="line">
            <a:avLst/>
          </a:prstGeom>
          <a:noFill/>
          <a:ln w="101600">
            <a:solidFill>
              <a:srgbClr val="FF6600"/>
            </a:solidFill>
            <a:round/>
            <a:headEnd/>
            <a:tailEnd/>
          </a:ln>
          <a:effectLst/>
        </p:spPr>
        <p:txBody>
          <a:bodyPr/>
          <a:lstStyle/>
          <a:p>
            <a:pPr eaLnBrk="0" fontAlgn="base" hangingPunct="0">
              <a:spcBef>
                <a:spcPct val="0"/>
              </a:spcBef>
              <a:spcAft>
                <a:spcPct val="0"/>
              </a:spcAft>
              <a:defRPr/>
            </a:pPr>
            <a:endParaRPr lang="en-US" dirty="0">
              <a:solidFill>
                <a:srgbClr val="000000"/>
              </a:solidFill>
            </a:endParaRPr>
          </a:p>
        </p:txBody>
      </p:sp>
      <p:sp>
        <p:nvSpPr>
          <p:cNvPr id="1035" name="Rectangle 11"/>
          <p:cNvSpPr>
            <a:spLocks noChangeArrowheads="1"/>
          </p:cNvSpPr>
          <p:nvPr userDrawn="1"/>
        </p:nvSpPr>
        <p:spPr bwMode="auto">
          <a:xfrm>
            <a:off x="0" y="6477000"/>
            <a:ext cx="9144000" cy="381000"/>
          </a:xfrm>
          <a:prstGeom prst="rect">
            <a:avLst/>
          </a:prstGeom>
          <a:solidFill>
            <a:schemeClr val="accent6">
              <a:lumMod val="75000"/>
            </a:schemeClr>
          </a:solidFill>
          <a:ln>
            <a:noFill/>
          </a:ln>
          <a:effectLst/>
        </p:spPr>
        <p:txBody>
          <a:bodyPr wrap="none" anchor="ctr"/>
          <a:lstStyle/>
          <a:p>
            <a:pPr fontAlgn="base">
              <a:spcBef>
                <a:spcPct val="0"/>
              </a:spcBef>
              <a:spcAft>
                <a:spcPct val="0"/>
              </a:spcAft>
              <a:defRPr/>
            </a:pPr>
            <a:endParaRPr lang="en-US" dirty="0">
              <a:solidFill>
                <a:srgbClr val="000000"/>
              </a:solidFill>
            </a:endParaRPr>
          </a:p>
        </p:txBody>
      </p:sp>
      <p:pic>
        <p:nvPicPr>
          <p:cNvPr id="1030" name="Picture 1"/>
          <p:cNvPicPr>
            <a:picLocks noChangeAspect="1"/>
          </p:cNvPicPr>
          <p:nvPr userDrawn="1"/>
        </p:nvPicPr>
        <p:blipFill>
          <a:blip r:embed="rId13" cstate="print"/>
          <a:srcRect/>
          <a:stretch>
            <a:fillRect/>
          </a:stretch>
        </p:blipFill>
        <p:spPr bwMode="auto">
          <a:xfrm>
            <a:off x="0" y="111125"/>
            <a:ext cx="965200" cy="463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slow"/>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9.xml"/><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precast.org/precast-product/paving-slabs/"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9.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4.jpg"/><Relationship Id="rId5" Type="http://schemas.openxmlformats.org/officeDocument/2006/relationships/image" Target="../media/image93.jpe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7.jpg"/></Relationships>
</file>

<file path=ppt/slides/_rels/slide4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886700" cy="1325563"/>
          </a:xfrm>
        </p:spPr>
        <p:txBody>
          <a:bodyPr/>
          <a:lstStyle/>
          <a:p>
            <a:r>
              <a:rPr lang="en-US" sz="4000" b="1" dirty="0" smtClean="0">
                <a:solidFill>
                  <a:srgbClr val="FF3300"/>
                </a:solidFill>
              </a:rPr>
              <a:t>Precast Roads and Intersections</a:t>
            </a:r>
            <a:endParaRPr lang="en-US" sz="4000" dirty="0">
              <a:solidFill>
                <a:srgbClr val="FF3300"/>
              </a:solidFill>
            </a:endParaRPr>
          </a:p>
        </p:txBody>
      </p:sp>
      <p:sp>
        <p:nvSpPr>
          <p:cNvPr id="3" name="Content Placeholder 2"/>
          <p:cNvSpPr>
            <a:spLocks noGrp="1"/>
          </p:cNvSpPr>
          <p:nvPr>
            <p:ph idx="1"/>
          </p:nvPr>
        </p:nvSpPr>
        <p:spPr>
          <a:xfrm>
            <a:off x="2667000" y="2438400"/>
            <a:ext cx="7886700" cy="4351338"/>
          </a:xfrm>
        </p:spPr>
        <p:txBody>
          <a:bodyPr/>
          <a:lstStyle/>
          <a:p>
            <a:pPr>
              <a:lnSpc>
                <a:spcPct val="25000"/>
              </a:lnSpc>
              <a:spcBef>
                <a:spcPct val="50000"/>
              </a:spcBef>
              <a:buNone/>
            </a:pPr>
            <a:endParaRPr lang="en-US" sz="2400" b="1" dirty="0" smtClean="0">
              <a:solidFill>
                <a:srgbClr val="FF0000"/>
              </a:solidFill>
            </a:endParaRPr>
          </a:p>
          <a:p>
            <a:pPr>
              <a:lnSpc>
                <a:spcPct val="25000"/>
              </a:lnSpc>
              <a:spcBef>
                <a:spcPct val="50000"/>
              </a:spcBef>
              <a:buNone/>
            </a:pPr>
            <a:r>
              <a:rPr lang="en-US" sz="2400" b="1" dirty="0" smtClean="0">
                <a:solidFill>
                  <a:srgbClr val="FF3300"/>
                </a:solidFill>
              </a:rPr>
              <a:t>Alaska Concrete Alliance Meeting</a:t>
            </a:r>
          </a:p>
          <a:p>
            <a:pPr>
              <a:lnSpc>
                <a:spcPct val="25000"/>
              </a:lnSpc>
              <a:spcBef>
                <a:spcPct val="50000"/>
              </a:spcBef>
              <a:buNone/>
            </a:pPr>
            <a:endParaRPr lang="en-US" sz="2400" b="1" dirty="0" smtClean="0">
              <a:solidFill>
                <a:srgbClr val="FF3300"/>
              </a:solidFill>
            </a:endParaRPr>
          </a:p>
          <a:p>
            <a:pPr>
              <a:lnSpc>
                <a:spcPct val="25000"/>
              </a:lnSpc>
              <a:spcBef>
                <a:spcPct val="50000"/>
              </a:spcBef>
              <a:buNone/>
            </a:pPr>
            <a:r>
              <a:rPr lang="en-US" sz="2400" b="1" dirty="0" smtClean="0">
                <a:solidFill>
                  <a:srgbClr val="FF3300"/>
                </a:solidFill>
              </a:rPr>
              <a:t>May 3, 2016</a:t>
            </a:r>
          </a:p>
          <a:p>
            <a:pPr>
              <a:lnSpc>
                <a:spcPct val="25000"/>
              </a:lnSpc>
              <a:spcBef>
                <a:spcPct val="50000"/>
              </a:spcBef>
              <a:buNone/>
            </a:pPr>
            <a:endParaRPr lang="en-US" sz="2400" b="1" dirty="0" smtClean="0">
              <a:solidFill>
                <a:srgbClr val="FF3300"/>
              </a:solidFill>
            </a:endParaRPr>
          </a:p>
          <a:p>
            <a:pPr>
              <a:lnSpc>
                <a:spcPct val="25000"/>
              </a:lnSpc>
              <a:spcBef>
                <a:spcPct val="50000"/>
              </a:spcBef>
              <a:buNone/>
            </a:pPr>
            <a:r>
              <a:rPr lang="en-US" sz="2400" b="1" dirty="0" smtClean="0">
                <a:solidFill>
                  <a:srgbClr val="FF3300"/>
                </a:solidFill>
              </a:rPr>
              <a:t>Peter Smith, P.E.</a:t>
            </a:r>
          </a:p>
          <a:p>
            <a:pPr>
              <a:lnSpc>
                <a:spcPct val="25000"/>
              </a:lnSpc>
              <a:spcBef>
                <a:spcPct val="50000"/>
              </a:spcBef>
              <a:buNone/>
            </a:pPr>
            <a:endParaRPr lang="en-US" sz="1000" b="1" dirty="0" smtClean="0">
              <a:solidFill>
                <a:srgbClr val="FF3300"/>
              </a:solidFill>
            </a:endParaRPr>
          </a:p>
          <a:p>
            <a:pPr>
              <a:lnSpc>
                <a:spcPct val="25000"/>
              </a:lnSpc>
              <a:spcBef>
                <a:spcPct val="50000"/>
              </a:spcBef>
              <a:buNone/>
            </a:pPr>
            <a:r>
              <a:rPr lang="en-US" sz="2400" b="1" dirty="0" smtClean="0">
                <a:solidFill>
                  <a:srgbClr val="FF3300"/>
                </a:solidFill>
              </a:rPr>
              <a:t>The Fort Miller Co., Inc. </a:t>
            </a:r>
          </a:p>
          <a:p>
            <a:pPr>
              <a:lnSpc>
                <a:spcPct val="25000"/>
              </a:lnSpc>
              <a:spcBef>
                <a:spcPct val="50000"/>
              </a:spcBef>
              <a:buNone/>
            </a:pPr>
            <a:endParaRPr lang="en-US" sz="1000" b="1" dirty="0" smtClean="0">
              <a:solidFill>
                <a:srgbClr val="FF3300"/>
              </a:solidFill>
            </a:endParaRPr>
          </a:p>
          <a:p>
            <a:pPr>
              <a:lnSpc>
                <a:spcPct val="25000"/>
              </a:lnSpc>
              <a:spcBef>
                <a:spcPct val="50000"/>
              </a:spcBef>
              <a:buNone/>
            </a:pPr>
            <a:r>
              <a:rPr lang="en-US" sz="2400" b="1" dirty="0" smtClean="0">
                <a:solidFill>
                  <a:srgbClr val="FF3300"/>
                </a:solidFill>
              </a:rPr>
              <a:t>NPCA, PCI, Caltrans PCP Committees</a:t>
            </a:r>
          </a:p>
          <a:p>
            <a:pPr>
              <a:lnSpc>
                <a:spcPct val="25000"/>
              </a:lnSpc>
              <a:spcBef>
                <a:spcPct val="50000"/>
              </a:spcBef>
              <a:buNone/>
            </a:pPr>
            <a:endParaRPr lang="en-US" sz="1000" b="1" dirty="0" smtClean="0">
              <a:solidFill>
                <a:srgbClr val="FF3300"/>
              </a:solidFill>
            </a:endParaRPr>
          </a:p>
          <a:p>
            <a:pPr>
              <a:lnSpc>
                <a:spcPct val="25000"/>
              </a:lnSpc>
              <a:spcBef>
                <a:spcPct val="50000"/>
              </a:spcBef>
              <a:buNone/>
            </a:pPr>
            <a:r>
              <a:rPr lang="en-US" sz="2400" b="1" dirty="0" smtClean="0">
                <a:solidFill>
                  <a:srgbClr val="FF3300"/>
                </a:solidFill>
              </a:rPr>
              <a:t>SHRP2, ETG on Precast Pavement</a:t>
            </a:r>
          </a:p>
          <a:p>
            <a:pPr>
              <a:lnSpc>
                <a:spcPct val="25000"/>
              </a:lnSpc>
              <a:spcBef>
                <a:spcPct val="50000"/>
              </a:spcBef>
            </a:pPr>
            <a:endParaRPr lang="en-US" sz="2400" b="1" dirty="0" smtClean="0">
              <a:solidFill>
                <a:srgbClr val="FF3300"/>
              </a:solidFill>
            </a:endParaRPr>
          </a:p>
          <a:p>
            <a:pPr>
              <a:lnSpc>
                <a:spcPct val="25000"/>
              </a:lnSpc>
              <a:spcBef>
                <a:spcPct val="50000"/>
              </a:spcBef>
              <a:buNone/>
            </a:pPr>
            <a:endParaRPr lang="en-US" sz="2400" dirty="0">
              <a:solidFill>
                <a:srgbClr val="FF3300"/>
              </a:solidFill>
            </a:endParaRPr>
          </a:p>
        </p:txBody>
      </p:sp>
      <p:pic>
        <p:nvPicPr>
          <p:cNvPr id="4" name="Picture 1"/>
          <p:cNvPicPr>
            <a:picLocks noChangeAspect="1"/>
          </p:cNvPicPr>
          <p:nvPr/>
        </p:nvPicPr>
        <p:blipFill>
          <a:blip r:embed="rId2" cstate="print"/>
          <a:srcRect/>
          <a:stretch>
            <a:fillRect/>
          </a:stretch>
        </p:blipFill>
        <p:spPr bwMode="auto">
          <a:xfrm>
            <a:off x="152400" y="2971800"/>
            <a:ext cx="2073275" cy="23352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DSC019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39926"/>
            <a:ext cx="2363788" cy="1560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6" descr="DSC019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6" y="3692527"/>
            <a:ext cx="2352675" cy="155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2" name="Rectangle 5"/>
          <p:cNvSpPr>
            <a:spLocks noChangeArrowheads="1"/>
          </p:cNvSpPr>
          <p:nvPr/>
        </p:nvSpPr>
        <p:spPr bwMode="auto">
          <a:xfrm>
            <a:off x="3352800" y="1874838"/>
            <a:ext cx="579120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bg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eaLnBrk="1" hangingPunct="1">
              <a:lnSpc>
                <a:spcPct val="150000"/>
              </a:lnSpc>
            </a:pPr>
            <a:r>
              <a:rPr lang="en-US" altLang="en-US" sz="2000" dirty="0">
                <a:solidFill>
                  <a:schemeClr val="tx1"/>
                </a:solidFill>
              </a:rPr>
              <a:t>Simple slab-on-grade system</a:t>
            </a:r>
          </a:p>
          <a:p>
            <a:pPr eaLnBrk="1" hangingPunct="1">
              <a:lnSpc>
                <a:spcPct val="150000"/>
              </a:lnSpc>
            </a:pPr>
            <a:r>
              <a:rPr lang="en-US" altLang="en-US" sz="2000" dirty="0">
                <a:solidFill>
                  <a:schemeClr val="tx1"/>
                </a:solidFill>
              </a:rPr>
              <a:t>Standard dowels and tie bars (JRCP)</a:t>
            </a:r>
          </a:p>
          <a:p>
            <a:pPr eaLnBrk="1" hangingPunct="1">
              <a:lnSpc>
                <a:spcPct val="150000"/>
              </a:lnSpc>
            </a:pPr>
            <a:r>
              <a:rPr lang="en-US" altLang="en-US" sz="2000" dirty="0">
                <a:solidFill>
                  <a:schemeClr val="tx1"/>
                </a:solidFill>
              </a:rPr>
              <a:t>Built-in bedding grout distribution</a:t>
            </a:r>
          </a:p>
          <a:p>
            <a:pPr eaLnBrk="1" hangingPunct="1">
              <a:lnSpc>
                <a:spcPct val="150000"/>
              </a:lnSpc>
            </a:pPr>
            <a:r>
              <a:rPr lang="en-US" altLang="en-US" sz="2000" dirty="0">
                <a:solidFill>
                  <a:schemeClr val="tx1"/>
                </a:solidFill>
              </a:rPr>
              <a:t>Precision grading equipment</a:t>
            </a:r>
          </a:p>
          <a:p>
            <a:pPr eaLnBrk="1" hangingPunct="1">
              <a:lnSpc>
                <a:spcPct val="150000"/>
              </a:lnSpc>
            </a:pPr>
            <a:r>
              <a:rPr lang="en-US" altLang="en-US" sz="2000" dirty="0">
                <a:solidFill>
                  <a:schemeClr val="tx1"/>
                </a:solidFill>
              </a:rPr>
              <a:t>Warped and planar surfaces</a:t>
            </a:r>
          </a:p>
          <a:p>
            <a:pPr eaLnBrk="1" hangingPunct="1">
              <a:lnSpc>
                <a:spcPct val="150000"/>
              </a:lnSpc>
            </a:pPr>
            <a:r>
              <a:rPr lang="en-US" altLang="en-US" sz="2000" dirty="0" smtClean="0">
                <a:solidFill>
                  <a:schemeClr val="tx1"/>
                </a:solidFill>
              </a:rPr>
              <a:t>25,000 </a:t>
            </a:r>
            <a:r>
              <a:rPr lang="en-US" altLang="en-US" sz="2000" dirty="0">
                <a:solidFill>
                  <a:schemeClr val="tx1"/>
                </a:solidFill>
              </a:rPr>
              <a:t>+ slabs = </a:t>
            </a:r>
            <a:r>
              <a:rPr lang="en-US" altLang="en-US" sz="2000" dirty="0" smtClean="0">
                <a:solidFill>
                  <a:schemeClr val="tx1"/>
                </a:solidFill>
              </a:rPr>
              <a:t>2,800,000 </a:t>
            </a:r>
            <a:r>
              <a:rPr lang="en-US" altLang="en-US" sz="2000" dirty="0">
                <a:solidFill>
                  <a:schemeClr val="tx1"/>
                </a:solidFill>
              </a:rPr>
              <a:t>SF </a:t>
            </a:r>
            <a:r>
              <a:rPr lang="en-US" altLang="en-US" sz="2000" dirty="0" smtClean="0">
                <a:solidFill>
                  <a:schemeClr val="tx1"/>
                </a:solidFill>
              </a:rPr>
              <a:t>INSTALLED</a:t>
            </a:r>
          </a:p>
          <a:p>
            <a:pPr eaLnBrk="1" hangingPunct="1">
              <a:lnSpc>
                <a:spcPct val="150000"/>
              </a:lnSpc>
            </a:pPr>
            <a:r>
              <a:rPr lang="en-US" altLang="en-US" sz="2000" dirty="0" smtClean="0">
                <a:solidFill>
                  <a:srgbClr val="FF0000"/>
                </a:solidFill>
              </a:rPr>
              <a:t>Fort Miller provides design and field support</a:t>
            </a:r>
            <a:endParaRPr lang="en-US" altLang="en-US" sz="2000" dirty="0">
              <a:solidFill>
                <a:srgbClr val="FF0000"/>
              </a:solidFill>
            </a:endParaRPr>
          </a:p>
        </p:txBody>
      </p:sp>
      <p:sp>
        <p:nvSpPr>
          <p:cNvPr id="485381" name="Rectangle 11"/>
          <p:cNvSpPr>
            <a:spLocks noChangeArrowheads="1"/>
          </p:cNvSpPr>
          <p:nvPr/>
        </p:nvSpPr>
        <p:spPr bwMode="auto">
          <a:xfrm>
            <a:off x="951807" y="716424"/>
            <a:ext cx="7669212" cy="1006475"/>
          </a:xfrm>
          <a:prstGeom prst="rect">
            <a:avLst/>
          </a:prstGeom>
          <a:noFill/>
          <a:ln w="9525">
            <a:noFill/>
            <a:miter lim="800000"/>
            <a:headEnd/>
            <a:tailEnd/>
          </a:ln>
        </p:spPr>
        <p:txBody>
          <a:bodyPr anchor="ctr"/>
          <a:lstStyle/>
          <a:p>
            <a:pPr eaLnBrk="1" hangingPunct="1">
              <a:defRPr/>
            </a:pPr>
            <a:r>
              <a:rPr lang="en-US" sz="3200" dirty="0">
                <a:solidFill>
                  <a:srgbClr val="FF0000"/>
                </a:solidFill>
                <a:effectLst>
                  <a:outerShdw blurRad="38100" dist="38100" dir="2700000" algn="tl">
                    <a:srgbClr val="C0C0C0"/>
                  </a:outerShdw>
                </a:effectLst>
                <a:latin typeface="Arial Rounded MT Bold" pitchFamily="34" charset="0"/>
                <a:cs typeface="+mn-cs"/>
              </a:rPr>
              <a:t>Grade-Supported, Bottom-Slot </a:t>
            </a:r>
          </a:p>
          <a:p>
            <a:pPr eaLnBrk="1" hangingPunct="1">
              <a:defRPr/>
            </a:pPr>
            <a:r>
              <a:rPr lang="en-US" sz="3200" dirty="0" smtClean="0">
                <a:solidFill>
                  <a:srgbClr val="FF0000"/>
                </a:solidFill>
                <a:effectLst>
                  <a:outerShdw blurRad="38100" dist="38100" dir="2700000" algn="tl">
                    <a:srgbClr val="C0C0C0"/>
                  </a:outerShdw>
                </a:effectLst>
                <a:latin typeface="Arial Rounded MT Bold" pitchFamily="34" charset="0"/>
                <a:cs typeface="+mn-cs"/>
              </a:rPr>
              <a:t>Super-Slab</a:t>
            </a:r>
            <a:r>
              <a:rPr lang="en-US" sz="3200" dirty="0">
                <a:solidFill>
                  <a:srgbClr val="FF0000"/>
                </a:solidFill>
                <a:effectLst>
                  <a:outerShdw blurRad="38100" dist="38100" dir="2700000" algn="tl">
                    <a:srgbClr val="C0C0C0"/>
                  </a:outerShdw>
                </a:effectLst>
                <a:latin typeface="Arial Rounded MT Bold" pitchFamily="34" charset="0"/>
              </a:rPr>
              <a:t>® </a:t>
            </a:r>
            <a:r>
              <a:rPr lang="en-US" sz="3200" dirty="0">
                <a:solidFill>
                  <a:srgbClr val="FF0000"/>
                </a:solidFill>
                <a:effectLst>
                  <a:outerShdw blurRad="38100" dist="38100" dir="2700000" algn="tl">
                    <a:srgbClr val="C0C0C0"/>
                  </a:outerShdw>
                </a:effectLst>
                <a:latin typeface="Arial Rounded MT Bold" pitchFamily="34" charset="0"/>
                <a:cs typeface="+mn-cs"/>
              </a:rPr>
              <a:t>System </a:t>
            </a:r>
          </a:p>
        </p:txBody>
      </p:sp>
      <p:sp>
        <p:nvSpPr>
          <p:cNvPr id="483340" name="Rectangle 12"/>
          <p:cNvSpPr>
            <a:spLocks noChangeArrowheads="1"/>
          </p:cNvSpPr>
          <p:nvPr/>
        </p:nvSpPr>
        <p:spPr bwMode="auto">
          <a:xfrm>
            <a:off x="0" y="5665788"/>
            <a:ext cx="9144000" cy="396875"/>
          </a:xfrm>
          <a:prstGeom prst="rect">
            <a:avLst/>
          </a:prstGeom>
          <a:noFill/>
          <a:ln w="9525">
            <a:noFill/>
            <a:miter lim="800000"/>
            <a:headEnd/>
            <a:tailEnd/>
          </a:ln>
          <a:effectLst/>
        </p:spPr>
        <p:txBody>
          <a:bodyPr>
            <a:spAutoFit/>
          </a:bodyPr>
          <a:lstStyle/>
          <a:p>
            <a:pPr algn="ctr">
              <a:defRPr/>
            </a:pPr>
            <a:r>
              <a:rPr lang="en-US" sz="2000" b="1" dirty="0">
                <a:solidFill>
                  <a:schemeClr val="bg1"/>
                </a:solidFill>
                <a:effectLst>
                  <a:outerShdw blurRad="38100" dist="38100" dir="2700000" algn="tl">
                    <a:srgbClr val="C0C0C0"/>
                  </a:outerShdw>
                </a:effectLst>
                <a:latin typeface="Tahoma" pitchFamily="34" charset="0"/>
                <a:cs typeface="+mn-cs"/>
              </a:rPr>
              <a:t>(</a:t>
            </a:r>
            <a:r>
              <a:rPr lang="en-US" sz="2000" b="1" dirty="0">
                <a:effectLst>
                  <a:outerShdw blurRad="38100" dist="38100" dir="2700000" algn="tl">
                    <a:srgbClr val="C0C0C0"/>
                  </a:outerShdw>
                </a:effectLst>
                <a:latin typeface="Tahoma" pitchFamily="34" charset="0"/>
                <a:cs typeface="+mn-cs"/>
              </a:rPr>
              <a:t>100 projects, </a:t>
            </a:r>
            <a:r>
              <a:rPr lang="en-US" sz="2000" b="1" dirty="0" smtClean="0">
                <a:effectLst>
                  <a:outerShdw blurRad="38100" dist="38100" dir="2700000" algn="tl">
                    <a:srgbClr val="C0C0C0"/>
                  </a:outerShdw>
                </a:effectLst>
                <a:latin typeface="Tahoma" pitchFamily="34" charset="0"/>
                <a:cs typeface="+mn-cs"/>
              </a:rPr>
              <a:t>44 </a:t>
            </a:r>
            <a:r>
              <a:rPr lang="en-US" sz="2000" b="1" dirty="0">
                <a:effectLst>
                  <a:outerShdw blurRad="38100" dist="38100" dir="2700000" algn="tl">
                    <a:srgbClr val="C0C0C0"/>
                  </a:outerShdw>
                </a:effectLst>
                <a:latin typeface="Tahoma" pitchFamily="34" charset="0"/>
                <a:cs typeface="+mn-cs"/>
              </a:rPr>
              <a:t>lane-miles completed in </a:t>
            </a:r>
            <a:r>
              <a:rPr lang="en-US" sz="2000" b="1" dirty="0" smtClean="0">
                <a:effectLst>
                  <a:outerShdw blurRad="38100" dist="38100" dir="2700000" algn="tl">
                    <a:srgbClr val="C0C0C0"/>
                  </a:outerShdw>
                </a:effectLst>
                <a:latin typeface="Tahoma" pitchFamily="34" charset="0"/>
                <a:cs typeface="+mn-cs"/>
              </a:rPr>
              <a:t>17 </a:t>
            </a:r>
            <a:r>
              <a:rPr lang="en-US" sz="2000" b="1" dirty="0">
                <a:effectLst>
                  <a:outerShdw blurRad="38100" dist="38100" dir="2700000" algn="tl">
                    <a:srgbClr val="C0C0C0"/>
                  </a:outerShdw>
                </a:effectLst>
                <a:latin typeface="Tahoma" pitchFamily="34" charset="0"/>
                <a:cs typeface="+mn-cs"/>
              </a:rPr>
              <a:t>States + ONT &amp; QUE)</a:t>
            </a:r>
          </a:p>
        </p:txBody>
      </p:sp>
    </p:spTree>
    <p:extLst>
      <p:ext uri="{BB962C8B-B14F-4D97-AF65-F5344CB8AC3E}">
        <p14:creationId xmlns:p14="http://schemas.microsoft.com/office/powerpoint/2010/main" val="3721887238"/>
      </p:ext>
    </p:extLst>
  </p:cSld>
  <p:clrMapOvr>
    <a:masterClrMapping/>
  </p:clrMapOvr>
  <p:transition advTm="10700">
    <p:whee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114424" y="439569"/>
            <a:ext cx="8229600" cy="1004888"/>
          </a:xfrm>
          <a:prstGeom prst="rect">
            <a:avLst/>
          </a:prstGeom>
          <a:noFill/>
          <a:ln w="9525">
            <a:noFill/>
            <a:miter lim="800000"/>
            <a:headEnd/>
            <a:tailEnd/>
          </a:ln>
        </p:spPr>
        <p:txBody>
          <a:bodyPr anchor="ctr"/>
          <a:lstStyle/>
          <a:p>
            <a:r>
              <a:rPr lang="en-US" altLang="en-US" sz="3200" b="1" dirty="0">
                <a:solidFill>
                  <a:srgbClr val="FF3300"/>
                </a:solidFill>
              </a:rPr>
              <a:t>Controlled Fabrication Conditions</a:t>
            </a:r>
          </a:p>
        </p:txBody>
      </p:sp>
      <p:pic>
        <p:nvPicPr>
          <p:cNvPr id="19459" name="Picture 3" descr="DSC00077"/>
          <p:cNvPicPr>
            <a:picLocks noChangeAspect="1" noChangeArrowheads="1"/>
          </p:cNvPicPr>
          <p:nvPr/>
        </p:nvPicPr>
        <p:blipFill>
          <a:blip r:embed="rId4" cstate="print"/>
          <a:srcRect/>
          <a:stretch>
            <a:fillRect/>
          </a:stretch>
        </p:blipFill>
        <p:spPr bwMode="auto">
          <a:xfrm>
            <a:off x="838197" y="1508987"/>
            <a:ext cx="2674939" cy="2005738"/>
          </a:xfrm>
          <a:prstGeom prst="rect">
            <a:avLst/>
          </a:prstGeom>
          <a:noFill/>
          <a:ln w="9525">
            <a:solidFill>
              <a:schemeClr val="tx1"/>
            </a:solidFill>
            <a:miter lim="800000"/>
            <a:headEnd/>
            <a:tailEnd/>
          </a:ln>
        </p:spPr>
      </p:pic>
      <p:sp>
        <p:nvSpPr>
          <p:cNvPr id="19460" name="Text Box 17"/>
          <p:cNvSpPr txBox="1">
            <a:spLocks noChangeArrowheads="1"/>
          </p:cNvSpPr>
          <p:nvPr/>
        </p:nvSpPr>
        <p:spPr bwMode="auto">
          <a:xfrm>
            <a:off x="733422" y="3525212"/>
            <a:ext cx="2884487" cy="338137"/>
          </a:xfrm>
          <a:prstGeom prst="rect">
            <a:avLst/>
          </a:prstGeom>
          <a:noFill/>
          <a:ln w="9525">
            <a:noFill/>
            <a:miter lim="800000"/>
            <a:headEnd/>
            <a:tailEnd/>
          </a:ln>
        </p:spPr>
        <p:txBody>
          <a:bodyPr>
            <a:spAutoFit/>
          </a:bodyPr>
          <a:lstStyle/>
          <a:p>
            <a:pPr algn="ctr">
              <a:spcBef>
                <a:spcPct val="50000"/>
              </a:spcBef>
            </a:pPr>
            <a:r>
              <a:rPr lang="en-US" altLang="en-US" sz="1600" b="1" dirty="0"/>
              <a:t>Accurate Forms</a:t>
            </a:r>
          </a:p>
        </p:txBody>
      </p:sp>
      <p:graphicFrame>
        <p:nvGraphicFramePr>
          <p:cNvPr id="19461" name="Object 5"/>
          <p:cNvGraphicFramePr>
            <a:graphicFrameLocks noGrp="1" noChangeAspect="1"/>
          </p:cNvGraphicFramePr>
          <p:nvPr>
            <p:ph idx="4294967295"/>
            <p:extLst>
              <p:ext uri="{D42A27DB-BD31-4B8C-83A1-F6EECF244321}">
                <p14:modId xmlns:p14="http://schemas.microsoft.com/office/powerpoint/2010/main" val="2553769517"/>
              </p:ext>
            </p:extLst>
          </p:nvPr>
        </p:nvGraphicFramePr>
        <p:xfrm>
          <a:off x="838198" y="3930216"/>
          <a:ext cx="2714628" cy="1756893"/>
        </p:xfrm>
        <a:graphic>
          <a:graphicData uri="http://schemas.openxmlformats.org/presentationml/2006/ole">
            <mc:AlternateContent xmlns:mc="http://schemas.openxmlformats.org/markup-compatibility/2006">
              <mc:Choice xmlns:v="urn:schemas-microsoft-com:vml" Requires="v">
                <p:oleObj spid="_x0000_s3102" name="Acrobat Document" r:id="rId5" imgW="12048480" imgH="7796160" progId="AcroExch.Document.11">
                  <p:embed/>
                </p:oleObj>
              </mc:Choice>
              <mc:Fallback>
                <p:oleObj name="Acrobat Document" r:id="rId5" imgW="12048480" imgH="7796160" progId="AcroExch.Document.11">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8" y="3930216"/>
                        <a:ext cx="2714628" cy="1756893"/>
                      </a:xfrm>
                      <a:prstGeom prst="rect">
                        <a:avLst/>
                      </a:prstGeom>
                      <a:noFill/>
                      <a:ln>
                        <a:solidFill>
                          <a:schemeClr val="accent1"/>
                        </a:solidFill>
                      </a:ln>
                      <a:extLst/>
                    </p:spPr>
                  </p:pic>
                </p:oleObj>
              </mc:Fallback>
            </mc:AlternateContent>
          </a:graphicData>
        </a:graphic>
      </p:graphicFrame>
      <p:sp>
        <p:nvSpPr>
          <p:cNvPr id="19462" name="Text Box 17"/>
          <p:cNvSpPr txBox="1">
            <a:spLocks noChangeArrowheads="1"/>
          </p:cNvSpPr>
          <p:nvPr/>
        </p:nvSpPr>
        <p:spPr bwMode="auto">
          <a:xfrm>
            <a:off x="733421" y="5836915"/>
            <a:ext cx="2884488" cy="338138"/>
          </a:xfrm>
          <a:prstGeom prst="rect">
            <a:avLst/>
          </a:prstGeom>
          <a:noFill/>
          <a:ln w="9525">
            <a:noFill/>
            <a:miter lim="800000"/>
            <a:headEnd/>
            <a:tailEnd/>
          </a:ln>
        </p:spPr>
        <p:txBody>
          <a:bodyPr>
            <a:spAutoFit/>
          </a:bodyPr>
          <a:lstStyle/>
          <a:p>
            <a:pPr algn="ctr">
              <a:spcBef>
                <a:spcPct val="50000"/>
              </a:spcBef>
            </a:pPr>
            <a:r>
              <a:rPr lang="en-US" altLang="en-US" sz="1600" b="1" dirty="0"/>
              <a:t>Accurate Piece Drawings </a:t>
            </a:r>
          </a:p>
        </p:txBody>
      </p:sp>
      <p:pic>
        <p:nvPicPr>
          <p:cNvPr id="19463" name="Picture 7" descr="DSC00685"/>
          <p:cNvPicPr>
            <a:picLocks noChangeAspect="1" noChangeArrowheads="1"/>
          </p:cNvPicPr>
          <p:nvPr/>
        </p:nvPicPr>
        <p:blipFill>
          <a:blip r:embed="rId7" cstate="print"/>
          <a:srcRect/>
          <a:stretch>
            <a:fillRect/>
          </a:stretch>
        </p:blipFill>
        <p:spPr bwMode="auto">
          <a:xfrm>
            <a:off x="5055584" y="1508987"/>
            <a:ext cx="3009566" cy="2005738"/>
          </a:xfrm>
          <a:prstGeom prst="rect">
            <a:avLst/>
          </a:prstGeom>
          <a:noFill/>
          <a:ln w="9525">
            <a:solidFill>
              <a:schemeClr val="tx1"/>
            </a:solidFill>
            <a:miter lim="800000"/>
            <a:headEnd/>
            <a:tailEnd/>
          </a:ln>
        </p:spPr>
      </p:pic>
      <p:sp>
        <p:nvSpPr>
          <p:cNvPr id="19464" name="Text Box 17"/>
          <p:cNvSpPr txBox="1">
            <a:spLocks noChangeArrowheads="1"/>
          </p:cNvSpPr>
          <p:nvPr/>
        </p:nvSpPr>
        <p:spPr bwMode="auto">
          <a:xfrm>
            <a:off x="4212431" y="3592078"/>
            <a:ext cx="4629150" cy="338138"/>
          </a:xfrm>
          <a:prstGeom prst="rect">
            <a:avLst/>
          </a:prstGeom>
          <a:noFill/>
          <a:ln w="9525">
            <a:noFill/>
            <a:miter lim="800000"/>
            <a:headEnd/>
            <a:tailEnd/>
          </a:ln>
        </p:spPr>
        <p:txBody>
          <a:bodyPr>
            <a:spAutoFit/>
          </a:bodyPr>
          <a:lstStyle/>
          <a:p>
            <a:pPr algn="ctr">
              <a:spcBef>
                <a:spcPct val="50000"/>
              </a:spcBef>
            </a:pPr>
            <a:r>
              <a:rPr lang="en-US" altLang="en-US" sz="1600" b="1" dirty="0"/>
              <a:t>Roller Screed - Accurate Top Surface </a:t>
            </a:r>
          </a:p>
        </p:txBody>
      </p:sp>
      <p:pic>
        <p:nvPicPr>
          <p:cNvPr id="19465" name="Picture 9" descr="DSC00067"/>
          <p:cNvPicPr>
            <a:picLocks noChangeAspect="1" noChangeArrowheads="1"/>
          </p:cNvPicPr>
          <p:nvPr/>
        </p:nvPicPr>
        <p:blipFill>
          <a:blip r:embed="rId8" cstate="print"/>
          <a:srcRect b="10019"/>
          <a:stretch>
            <a:fillRect/>
          </a:stretch>
        </p:blipFill>
        <p:spPr bwMode="auto">
          <a:xfrm>
            <a:off x="5055584" y="3930216"/>
            <a:ext cx="3009566" cy="2031976"/>
          </a:xfrm>
          <a:prstGeom prst="rect">
            <a:avLst/>
          </a:prstGeom>
          <a:noFill/>
          <a:ln w="9525">
            <a:solidFill>
              <a:schemeClr val="tx1"/>
            </a:solidFill>
            <a:miter lim="800000"/>
            <a:headEnd/>
            <a:tailEnd/>
          </a:ln>
        </p:spPr>
      </p:pic>
      <p:sp>
        <p:nvSpPr>
          <p:cNvPr id="19466" name="Text Box 17"/>
          <p:cNvSpPr txBox="1">
            <a:spLocks noChangeArrowheads="1"/>
          </p:cNvSpPr>
          <p:nvPr/>
        </p:nvSpPr>
        <p:spPr bwMode="auto">
          <a:xfrm>
            <a:off x="4648200" y="6005984"/>
            <a:ext cx="4193381" cy="338554"/>
          </a:xfrm>
          <a:prstGeom prst="rect">
            <a:avLst/>
          </a:prstGeom>
          <a:noFill/>
          <a:ln w="9525">
            <a:noFill/>
            <a:miter lim="800000"/>
            <a:headEnd/>
            <a:tailEnd/>
          </a:ln>
        </p:spPr>
        <p:txBody>
          <a:bodyPr wrap="square">
            <a:spAutoFit/>
          </a:bodyPr>
          <a:lstStyle/>
          <a:p>
            <a:pPr algn="ctr">
              <a:spcBef>
                <a:spcPct val="50000"/>
              </a:spcBef>
            </a:pPr>
            <a:r>
              <a:rPr lang="en-US" altLang="en-US" sz="1600" b="1" dirty="0"/>
              <a:t>Ideal Finishing (and curing) Conditions </a:t>
            </a:r>
          </a:p>
        </p:txBody>
      </p:sp>
      <p:sp>
        <p:nvSpPr>
          <p:cNvPr id="19467" name="Text Box 11"/>
          <p:cNvSpPr txBox="1">
            <a:spLocks noChangeArrowheads="1"/>
          </p:cNvSpPr>
          <p:nvPr/>
        </p:nvSpPr>
        <p:spPr bwMode="auto">
          <a:xfrm>
            <a:off x="157163" y="568325"/>
            <a:ext cx="2568575" cy="307975"/>
          </a:xfrm>
          <a:prstGeom prst="rect">
            <a:avLst/>
          </a:prstGeom>
          <a:noFill/>
          <a:ln w="9525" algn="ctr">
            <a:noFill/>
            <a:miter lim="800000"/>
            <a:headEnd/>
            <a:tailEnd/>
          </a:ln>
        </p:spPr>
        <p:txBody>
          <a:bodyPr>
            <a:spAutoFit/>
          </a:bodyPr>
          <a:lstStyle/>
          <a:p>
            <a:pPr eaLnBrk="1" hangingPunct="1">
              <a:spcBef>
                <a:spcPct val="50000"/>
              </a:spcBef>
            </a:pPr>
            <a:r>
              <a:rPr lang="en-US" altLang="en-US" sz="1400">
                <a:solidFill>
                  <a:schemeClr val="bg1"/>
                </a:solidFill>
                <a:latin typeface="Impact" pitchFamily="34" charset="0"/>
              </a:rPr>
              <a:t>The Fort Miller Co., Inc.</a:t>
            </a:r>
            <a:r>
              <a:rPr lang="en-US" altLang="en-US" sz="1400">
                <a:latin typeface="Impact" pitchFamily="34" charset="0"/>
              </a:rPr>
              <a:t> </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914400" y="533400"/>
            <a:ext cx="8229600" cy="1143000"/>
          </a:xfrm>
          <a:prstGeom prst="rect">
            <a:avLst/>
          </a:prstGeom>
          <a:noFill/>
          <a:ln w="9525">
            <a:noFill/>
            <a:miter lim="800000"/>
            <a:headEnd/>
            <a:tailEnd/>
          </a:ln>
        </p:spPr>
        <p:txBody>
          <a:bodyPr anchor="ctr"/>
          <a:lstStyle/>
          <a:p>
            <a:r>
              <a:rPr lang="en-US" sz="3200" b="1" dirty="0">
                <a:solidFill>
                  <a:srgbClr val="FF3300"/>
                </a:solidFill>
                <a:latin typeface="+mj-lt"/>
              </a:rPr>
              <a:t>Achieving Full and Complete Bedding</a:t>
            </a:r>
          </a:p>
          <a:p>
            <a:r>
              <a:rPr lang="en-US" sz="3200" b="1" dirty="0">
                <a:solidFill>
                  <a:srgbClr val="FF3300"/>
                </a:solidFill>
                <a:latin typeface="+mj-lt"/>
              </a:rPr>
              <a:t>A Two - Step Process </a:t>
            </a:r>
          </a:p>
        </p:txBody>
      </p:sp>
      <p:pic>
        <p:nvPicPr>
          <p:cNvPr id="26627" name="Picture 3" descr="DSC01847"/>
          <p:cNvPicPr>
            <a:picLocks noChangeAspect="1" noChangeArrowheads="1"/>
          </p:cNvPicPr>
          <p:nvPr/>
        </p:nvPicPr>
        <p:blipFill>
          <a:blip r:embed="rId3" cstate="print"/>
          <a:srcRect b="11986"/>
          <a:stretch>
            <a:fillRect/>
          </a:stretch>
        </p:blipFill>
        <p:spPr bwMode="auto">
          <a:xfrm>
            <a:off x="706438" y="2592388"/>
            <a:ext cx="2825750" cy="2119312"/>
          </a:xfrm>
          <a:prstGeom prst="rect">
            <a:avLst/>
          </a:prstGeom>
          <a:noFill/>
          <a:ln w="9525">
            <a:solidFill>
              <a:schemeClr val="bg1"/>
            </a:solidFill>
            <a:miter lim="800000"/>
            <a:headEnd/>
            <a:tailEnd/>
          </a:ln>
        </p:spPr>
      </p:pic>
      <p:sp>
        <p:nvSpPr>
          <p:cNvPr id="320516" name="Rectangle 4"/>
          <p:cNvSpPr>
            <a:spLocks noChangeArrowheads="1"/>
          </p:cNvSpPr>
          <p:nvPr/>
        </p:nvSpPr>
        <p:spPr bwMode="auto">
          <a:xfrm>
            <a:off x="4724400" y="6096000"/>
            <a:ext cx="4178300" cy="338138"/>
          </a:xfrm>
          <a:prstGeom prst="rect">
            <a:avLst/>
          </a:prstGeom>
          <a:noFill/>
          <a:ln w="9525">
            <a:noFill/>
            <a:miter lim="800000"/>
            <a:headEnd/>
            <a:tailEnd/>
          </a:ln>
          <a:effectLst/>
        </p:spPr>
        <p:txBody>
          <a:bodyPr>
            <a:spAutoFit/>
          </a:bodyPr>
          <a:lstStyle/>
          <a:p>
            <a:pPr algn="ctr">
              <a:defRPr/>
            </a:pPr>
            <a:r>
              <a:rPr lang="en-US" sz="1600" b="1" dirty="0">
                <a:solidFill>
                  <a:schemeClr val="bg1"/>
                </a:solidFill>
                <a:effectLst>
                  <a:outerShdw blurRad="38100" dist="38100" dir="2700000" algn="tl">
                    <a:srgbClr val="C0C0C0"/>
                  </a:outerShdw>
                </a:effectLst>
                <a:latin typeface="+mj-lt"/>
              </a:rPr>
              <a:t> </a:t>
            </a:r>
            <a:r>
              <a:rPr lang="en-US" sz="1600" b="1" dirty="0">
                <a:latin typeface="+mj-lt"/>
              </a:rPr>
              <a:t>Bedding Grout Fills Any Voids</a:t>
            </a:r>
          </a:p>
        </p:txBody>
      </p:sp>
      <p:sp>
        <p:nvSpPr>
          <p:cNvPr id="320517" name="Rectangle 5"/>
          <p:cNvSpPr>
            <a:spLocks noChangeArrowheads="1"/>
          </p:cNvSpPr>
          <p:nvPr/>
        </p:nvSpPr>
        <p:spPr bwMode="auto">
          <a:xfrm>
            <a:off x="463550" y="4943475"/>
            <a:ext cx="3195638" cy="831850"/>
          </a:xfrm>
          <a:prstGeom prst="rect">
            <a:avLst/>
          </a:prstGeom>
          <a:noFill/>
          <a:ln w="9525">
            <a:noFill/>
            <a:miter lim="800000"/>
            <a:headEnd/>
            <a:tailEnd/>
          </a:ln>
          <a:effectLst/>
        </p:spPr>
        <p:txBody>
          <a:bodyPr>
            <a:spAutoFit/>
          </a:bodyPr>
          <a:lstStyle/>
          <a:p>
            <a:pPr algn="ctr">
              <a:defRPr/>
            </a:pPr>
            <a:r>
              <a:rPr lang="en-US" sz="1600" b="1" dirty="0"/>
              <a:t>Precisely-Graded (to </a:t>
            </a:r>
            <a:r>
              <a:rPr lang="en-US" sz="1600" b="1" u="sng" dirty="0"/>
              <a:t>+</a:t>
            </a:r>
            <a:r>
              <a:rPr lang="en-US" sz="1600" b="1" dirty="0"/>
              <a:t> 1/8”) and Compacted Fine Aggregate Material</a:t>
            </a:r>
            <a:endParaRPr lang="en-US" sz="1600" b="1" dirty="0">
              <a:effectLst>
                <a:outerShdw blurRad="38100" dist="38100" dir="2700000" algn="tl">
                  <a:srgbClr val="C0C0C0"/>
                </a:outerShdw>
              </a:effectLst>
            </a:endParaRPr>
          </a:p>
        </p:txBody>
      </p:sp>
      <p:pic>
        <p:nvPicPr>
          <p:cNvPr id="26630" name="Picture 5" descr="DSC01979"/>
          <p:cNvPicPr>
            <a:picLocks noChangeAspect="1" noChangeArrowheads="1"/>
          </p:cNvPicPr>
          <p:nvPr/>
        </p:nvPicPr>
        <p:blipFill>
          <a:blip r:embed="rId4" cstate="print"/>
          <a:srcRect/>
          <a:stretch>
            <a:fillRect/>
          </a:stretch>
        </p:blipFill>
        <p:spPr bwMode="auto">
          <a:xfrm>
            <a:off x="6019800" y="4572000"/>
            <a:ext cx="2386013" cy="1390650"/>
          </a:xfrm>
          <a:prstGeom prst="rect">
            <a:avLst/>
          </a:prstGeom>
          <a:noFill/>
          <a:ln w="12700">
            <a:solidFill>
              <a:schemeClr val="tx1"/>
            </a:solidFill>
            <a:miter lim="800000"/>
            <a:headEnd/>
            <a:tailEnd/>
          </a:ln>
        </p:spPr>
      </p:pic>
      <p:sp>
        <p:nvSpPr>
          <p:cNvPr id="26631" name="Line 10"/>
          <p:cNvSpPr>
            <a:spLocks noChangeShapeType="1"/>
          </p:cNvSpPr>
          <p:nvPr/>
        </p:nvSpPr>
        <p:spPr bwMode="auto">
          <a:xfrm>
            <a:off x="7162800" y="5900738"/>
            <a:ext cx="241300" cy="0"/>
          </a:xfrm>
          <a:prstGeom prst="line">
            <a:avLst/>
          </a:prstGeom>
          <a:noFill/>
          <a:ln w="15875">
            <a:noFill/>
            <a:round/>
            <a:headEnd/>
            <a:tailEnd type="triangle" w="med" len="med"/>
          </a:ln>
        </p:spPr>
        <p:txBody>
          <a:bodyPr/>
          <a:lstStyle/>
          <a:p>
            <a:endParaRPr lang="en-US" dirty="0"/>
          </a:p>
        </p:txBody>
      </p:sp>
      <p:sp>
        <p:nvSpPr>
          <p:cNvPr id="26632" name="Text Box 11"/>
          <p:cNvSpPr txBox="1">
            <a:spLocks noChangeArrowheads="1"/>
          </p:cNvSpPr>
          <p:nvPr/>
        </p:nvSpPr>
        <p:spPr bwMode="auto">
          <a:xfrm>
            <a:off x="6412030" y="5344425"/>
            <a:ext cx="866775" cy="338138"/>
          </a:xfrm>
          <a:prstGeom prst="rect">
            <a:avLst/>
          </a:prstGeom>
          <a:noFill/>
          <a:ln w="9525">
            <a:noFill/>
            <a:miter lim="800000"/>
            <a:headEnd/>
            <a:tailEnd/>
          </a:ln>
        </p:spPr>
        <p:txBody>
          <a:bodyPr>
            <a:spAutoFit/>
          </a:bodyPr>
          <a:lstStyle/>
          <a:p>
            <a:pPr>
              <a:spcBef>
                <a:spcPct val="50000"/>
              </a:spcBef>
            </a:pPr>
            <a:r>
              <a:rPr lang="en-US" sz="1600" b="1" dirty="0">
                <a:latin typeface="+mj-lt"/>
              </a:rPr>
              <a:t>Proof</a:t>
            </a:r>
          </a:p>
        </p:txBody>
      </p:sp>
      <p:sp>
        <p:nvSpPr>
          <p:cNvPr id="320522" name="Rectangle 10"/>
          <p:cNvSpPr>
            <a:spLocks noChangeArrowheads="1"/>
          </p:cNvSpPr>
          <p:nvPr/>
        </p:nvSpPr>
        <p:spPr bwMode="auto">
          <a:xfrm>
            <a:off x="5653088" y="1789113"/>
            <a:ext cx="2927350" cy="338137"/>
          </a:xfrm>
          <a:prstGeom prst="rect">
            <a:avLst/>
          </a:prstGeom>
          <a:noFill/>
          <a:ln w="9525">
            <a:noFill/>
            <a:miter lim="800000"/>
            <a:headEnd/>
            <a:tailEnd/>
          </a:ln>
          <a:effectLst/>
        </p:spPr>
        <p:txBody>
          <a:bodyPr>
            <a:spAutoFit/>
          </a:bodyPr>
          <a:lstStyle/>
          <a:p>
            <a:pPr algn="ctr">
              <a:defRPr/>
            </a:pPr>
            <a:r>
              <a:rPr lang="en-US" sz="1600" b="1" dirty="0">
                <a:solidFill>
                  <a:schemeClr val="bg1"/>
                </a:solidFill>
                <a:latin typeface="Tahoma" pitchFamily="34" charset="0"/>
              </a:rPr>
              <a:t>Secondary Bedding</a:t>
            </a:r>
            <a:endParaRPr lang="en-US" sz="1600" b="1" dirty="0">
              <a:solidFill>
                <a:schemeClr val="bg1"/>
              </a:solidFill>
              <a:effectLst>
                <a:outerShdw blurRad="38100" dist="38100" dir="2700000" algn="tl">
                  <a:srgbClr val="C0C0C0"/>
                </a:outerShdw>
              </a:effectLst>
            </a:endParaRPr>
          </a:p>
        </p:txBody>
      </p:sp>
      <p:sp>
        <p:nvSpPr>
          <p:cNvPr id="320523" name="Rectangle 11"/>
          <p:cNvSpPr>
            <a:spLocks noChangeArrowheads="1"/>
          </p:cNvSpPr>
          <p:nvPr/>
        </p:nvSpPr>
        <p:spPr bwMode="auto">
          <a:xfrm>
            <a:off x="3570288" y="3500438"/>
            <a:ext cx="1509712" cy="739775"/>
          </a:xfrm>
          <a:prstGeom prst="rect">
            <a:avLst/>
          </a:prstGeom>
          <a:noFill/>
          <a:ln w="9525">
            <a:noFill/>
            <a:miter lim="800000"/>
            <a:headEnd/>
            <a:tailEnd/>
          </a:ln>
          <a:effectLst/>
        </p:spPr>
        <p:txBody>
          <a:bodyPr>
            <a:spAutoFit/>
          </a:bodyPr>
          <a:lstStyle/>
          <a:p>
            <a:pPr algn="ctr">
              <a:defRPr/>
            </a:pPr>
            <a:r>
              <a:rPr lang="en-US" sz="1400" b="1" dirty="0">
                <a:latin typeface="+mj-lt"/>
              </a:rPr>
              <a:t>Grade control rails placed to survey marks</a:t>
            </a:r>
            <a:endParaRPr lang="en-US" sz="1600" b="1" dirty="0">
              <a:effectLst>
                <a:outerShdw blurRad="38100" dist="38100" dir="2700000" algn="tl">
                  <a:srgbClr val="C0C0C0"/>
                </a:outerShdw>
              </a:effectLst>
              <a:latin typeface="+mj-lt"/>
            </a:endParaRPr>
          </a:p>
        </p:txBody>
      </p:sp>
      <p:sp>
        <p:nvSpPr>
          <p:cNvPr id="26635" name="Line 12"/>
          <p:cNvSpPr>
            <a:spLocks noChangeShapeType="1"/>
          </p:cNvSpPr>
          <p:nvPr/>
        </p:nvSpPr>
        <p:spPr bwMode="auto">
          <a:xfrm flipH="1" flipV="1">
            <a:off x="2847975" y="3665538"/>
            <a:ext cx="782638" cy="17462"/>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dirty="0"/>
          </a:p>
        </p:txBody>
      </p:sp>
      <p:pic>
        <p:nvPicPr>
          <p:cNvPr id="26636" name="Picture 14" descr="DSC01933"/>
          <p:cNvPicPr>
            <a:picLocks noChangeAspect="1" noChangeArrowheads="1"/>
          </p:cNvPicPr>
          <p:nvPr/>
        </p:nvPicPr>
        <p:blipFill>
          <a:blip r:embed="rId5" cstate="print"/>
          <a:srcRect/>
          <a:stretch>
            <a:fillRect/>
          </a:stretch>
        </p:blipFill>
        <p:spPr bwMode="auto">
          <a:xfrm>
            <a:off x="5638800" y="1676400"/>
            <a:ext cx="3006725" cy="2286000"/>
          </a:xfrm>
          <a:prstGeom prst="rect">
            <a:avLst/>
          </a:prstGeom>
          <a:noFill/>
          <a:ln w="12700">
            <a:solidFill>
              <a:schemeClr val="bg1"/>
            </a:solidFill>
            <a:miter lim="800000"/>
            <a:headEnd/>
            <a:tailEnd/>
          </a:ln>
        </p:spPr>
      </p:pic>
      <p:sp>
        <p:nvSpPr>
          <p:cNvPr id="26637" name="Text Box 9"/>
          <p:cNvSpPr txBox="1">
            <a:spLocks noChangeArrowheads="1"/>
          </p:cNvSpPr>
          <p:nvPr/>
        </p:nvSpPr>
        <p:spPr bwMode="auto">
          <a:xfrm>
            <a:off x="5867400" y="3429000"/>
            <a:ext cx="1577975" cy="307975"/>
          </a:xfrm>
          <a:prstGeom prst="rect">
            <a:avLst/>
          </a:prstGeom>
          <a:noFill/>
          <a:ln w="9525">
            <a:noFill/>
            <a:miter lim="800000"/>
            <a:headEnd/>
            <a:tailEnd/>
          </a:ln>
        </p:spPr>
        <p:txBody>
          <a:bodyPr>
            <a:spAutoFit/>
          </a:bodyPr>
          <a:lstStyle/>
          <a:p>
            <a:pPr>
              <a:spcBef>
                <a:spcPct val="50000"/>
              </a:spcBef>
            </a:pPr>
            <a:r>
              <a:rPr lang="en-US" sz="1400" b="1" dirty="0">
                <a:latin typeface="+mj-lt"/>
              </a:rPr>
              <a:t>Foam Gaskets</a:t>
            </a:r>
          </a:p>
        </p:txBody>
      </p:sp>
      <p:sp>
        <p:nvSpPr>
          <p:cNvPr id="26638" name="Line 8"/>
          <p:cNvSpPr>
            <a:spLocks noChangeShapeType="1"/>
          </p:cNvSpPr>
          <p:nvPr/>
        </p:nvSpPr>
        <p:spPr bwMode="auto">
          <a:xfrm>
            <a:off x="7315200" y="3582986"/>
            <a:ext cx="228600"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dirty="0"/>
          </a:p>
        </p:txBody>
      </p:sp>
      <p:sp>
        <p:nvSpPr>
          <p:cNvPr id="26639" name="Text Box 7"/>
          <p:cNvSpPr txBox="1">
            <a:spLocks noChangeArrowheads="1"/>
          </p:cNvSpPr>
          <p:nvPr/>
        </p:nvSpPr>
        <p:spPr bwMode="auto">
          <a:xfrm>
            <a:off x="5181600" y="2895600"/>
            <a:ext cx="2319338" cy="584200"/>
          </a:xfrm>
          <a:prstGeom prst="rect">
            <a:avLst/>
          </a:prstGeom>
          <a:noFill/>
          <a:ln w="9525">
            <a:solidFill>
              <a:schemeClr val="tx1"/>
            </a:solidFill>
            <a:miter lim="800000"/>
            <a:headEnd/>
            <a:tailEnd/>
          </a:ln>
        </p:spPr>
        <p:txBody>
          <a:bodyPr>
            <a:spAutoFit/>
          </a:bodyPr>
          <a:lstStyle/>
          <a:p>
            <a:pPr algn="ctr">
              <a:spcBef>
                <a:spcPct val="50000"/>
              </a:spcBef>
            </a:pPr>
            <a:r>
              <a:rPr lang="en-US" sz="1600" b="1" dirty="0">
                <a:solidFill>
                  <a:schemeClr val="bg1"/>
                </a:solidFill>
                <a:latin typeface="Arial Rounded MT Bold" pitchFamily="34" charset="0"/>
              </a:rPr>
              <a:t>*</a:t>
            </a:r>
            <a:r>
              <a:rPr lang="en-US" sz="1600" b="1" dirty="0">
                <a:latin typeface="+mj-lt"/>
              </a:rPr>
              <a:t>Grout Distribution</a:t>
            </a:r>
            <a:br>
              <a:rPr lang="en-US" sz="1600" b="1" dirty="0">
                <a:latin typeface="+mj-lt"/>
              </a:rPr>
            </a:br>
            <a:r>
              <a:rPr lang="en-US" sz="1600" b="1" dirty="0">
                <a:latin typeface="+mj-lt"/>
              </a:rPr>
              <a:t>Channel</a:t>
            </a:r>
          </a:p>
        </p:txBody>
      </p:sp>
      <p:sp>
        <p:nvSpPr>
          <p:cNvPr id="26640" name="Line 6"/>
          <p:cNvSpPr>
            <a:spLocks noChangeShapeType="1"/>
          </p:cNvSpPr>
          <p:nvPr/>
        </p:nvSpPr>
        <p:spPr bwMode="auto">
          <a:xfrm>
            <a:off x="6934200" y="3352800"/>
            <a:ext cx="609600"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dirty="0"/>
          </a:p>
        </p:txBody>
      </p:sp>
      <p:sp>
        <p:nvSpPr>
          <p:cNvPr id="320532" name="Rectangle 20"/>
          <p:cNvSpPr>
            <a:spLocks noChangeArrowheads="1"/>
          </p:cNvSpPr>
          <p:nvPr/>
        </p:nvSpPr>
        <p:spPr bwMode="auto">
          <a:xfrm>
            <a:off x="647700" y="2114550"/>
            <a:ext cx="3011488" cy="338138"/>
          </a:xfrm>
          <a:prstGeom prst="rect">
            <a:avLst/>
          </a:prstGeom>
          <a:noFill/>
          <a:ln w="9525">
            <a:noFill/>
            <a:miter lim="800000"/>
            <a:headEnd/>
            <a:tailEnd/>
          </a:ln>
          <a:effectLst/>
        </p:spPr>
        <p:txBody>
          <a:bodyPr>
            <a:spAutoFit/>
          </a:bodyPr>
          <a:lstStyle/>
          <a:p>
            <a:pPr algn="ctr">
              <a:defRPr/>
            </a:pPr>
            <a:r>
              <a:rPr lang="en-US" sz="1600" b="1" dirty="0">
                <a:solidFill>
                  <a:schemeClr val="bg1"/>
                </a:solidFill>
                <a:latin typeface="Tahoma" pitchFamily="34" charset="0"/>
              </a:rPr>
              <a:t>Primary Bedding  </a:t>
            </a:r>
            <a:endParaRPr lang="en-US" sz="1600" b="1" dirty="0">
              <a:solidFill>
                <a:schemeClr val="bg1"/>
              </a:solidFill>
              <a:effectLst>
                <a:outerShdw blurRad="38100" dist="38100" dir="2700000" algn="tl">
                  <a:srgbClr val="C0C0C0"/>
                </a:outerShdw>
              </a:effectLst>
            </a:endParaRPr>
          </a:p>
        </p:txBody>
      </p:sp>
      <p:sp>
        <p:nvSpPr>
          <p:cNvPr id="26643" name="Line 20"/>
          <p:cNvSpPr>
            <a:spLocks noChangeShapeType="1"/>
          </p:cNvSpPr>
          <p:nvPr/>
        </p:nvSpPr>
        <p:spPr bwMode="auto">
          <a:xfrm flipV="1">
            <a:off x="1106488" y="3814763"/>
            <a:ext cx="1768475" cy="95250"/>
          </a:xfrm>
          <a:prstGeom prst="line">
            <a:avLst/>
          </a:prstGeom>
          <a:noFill/>
          <a:ln w="9525">
            <a:solidFill>
              <a:schemeClr val="tx1"/>
            </a:solidFill>
            <a:round/>
            <a:headEnd/>
            <a:tailEnd/>
          </a:ln>
        </p:spPr>
        <p:txBody>
          <a:bodyPr/>
          <a:lstStyle/>
          <a:p>
            <a:endParaRPr lang="en-US" dirty="0"/>
          </a:p>
        </p:txBody>
      </p:sp>
      <p:sp>
        <p:nvSpPr>
          <p:cNvPr id="26644" name="Line 21"/>
          <p:cNvSpPr>
            <a:spLocks noChangeShapeType="1"/>
          </p:cNvSpPr>
          <p:nvPr/>
        </p:nvSpPr>
        <p:spPr bwMode="auto">
          <a:xfrm flipV="1">
            <a:off x="985838" y="4156075"/>
            <a:ext cx="2406650" cy="190500"/>
          </a:xfrm>
          <a:prstGeom prst="line">
            <a:avLst/>
          </a:prstGeom>
          <a:noFill/>
          <a:ln w="9525">
            <a:solidFill>
              <a:schemeClr val="tx1"/>
            </a:solidFill>
            <a:round/>
            <a:headEnd/>
            <a:tailEnd/>
          </a:ln>
        </p:spPr>
        <p:txBody>
          <a:bodyPr/>
          <a:lstStyle/>
          <a:p>
            <a:endParaRPr lang="en-US" dirty="0"/>
          </a:p>
        </p:txBody>
      </p:sp>
      <p:sp>
        <p:nvSpPr>
          <p:cNvPr id="26645" name="Line 22"/>
          <p:cNvSpPr>
            <a:spLocks noChangeShapeType="1"/>
          </p:cNvSpPr>
          <p:nvPr/>
        </p:nvSpPr>
        <p:spPr bwMode="auto">
          <a:xfrm flipH="1">
            <a:off x="1022350" y="3881438"/>
            <a:ext cx="120650" cy="479425"/>
          </a:xfrm>
          <a:prstGeom prst="line">
            <a:avLst/>
          </a:prstGeom>
          <a:noFill/>
          <a:ln w="9525">
            <a:solidFill>
              <a:schemeClr val="tx1"/>
            </a:solidFill>
            <a:round/>
            <a:headEnd/>
            <a:tailEnd/>
          </a:ln>
        </p:spPr>
        <p:txBody>
          <a:bodyPr/>
          <a:lstStyle/>
          <a:p>
            <a:endParaRPr lang="en-US" dirty="0"/>
          </a:p>
        </p:txBody>
      </p:sp>
      <p:sp>
        <p:nvSpPr>
          <p:cNvPr id="2" name="Rectangle 11"/>
          <p:cNvSpPr>
            <a:spLocks noChangeArrowheads="1"/>
          </p:cNvSpPr>
          <p:nvPr/>
        </p:nvSpPr>
        <p:spPr bwMode="auto">
          <a:xfrm>
            <a:off x="3822700" y="4621213"/>
            <a:ext cx="1509713" cy="523875"/>
          </a:xfrm>
          <a:prstGeom prst="rect">
            <a:avLst/>
          </a:prstGeom>
          <a:noFill/>
          <a:ln w="9525">
            <a:noFill/>
            <a:miter lim="800000"/>
            <a:headEnd/>
            <a:tailEnd/>
          </a:ln>
          <a:effectLst/>
        </p:spPr>
        <p:txBody>
          <a:bodyPr>
            <a:spAutoFit/>
          </a:bodyPr>
          <a:lstStyle/>
          <a:p>
            <a:pPr algn="ctr">
              <a:defRPr/>
            </a:pPr>
            <a:r>
              <a:rPr lang="en-US" sz="1400" b="1" dirty="0"/>
              <a:t>Chorded Slab Surface</a:t>
            </a:r>
          </a:p>
        </p:txBody>
      </p:sp>
      <p:sp>
        <p:nvSpPr>
          <p:cNvPr id="26647" name="Line 24"/>
          <p:cNvSpPr>
            <a:spLocks noChangeShapeType="1"/>
          </p:cNvSpPr>
          <p:nvPr/>
        </p:nvSpPr>
        <p:spPr bwMode="auto">
          <a:xfrm flipH="1" flipV="1">
            <a:off x="2598738" y="3949700"/>
            <a:ext cx="1300162" cy="83502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dirty="0"/>
          </a:p>
        </p:txBody>
      </p:sp>
      <p:cxnSp>
        <p:nvCxnSpPr>
          <p:cNvPr id="26" name="Straight Arrow Connector 25"/>
          <p:cNvCxnSpPr/>
          <p:nvPr/>
        </p:nvCxnSpPr>
        <p:spPr>
          <a:xfrm>
            <a:off x="7086600" y="5534525"/>
            <a:ext cx="228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10" name="Rectangle 2"/>
          <p:cNvSpPr>
            <a:spLocks noGrp="1" noChangeArrowheads="1"/>
          </p:cNvSpPr>
          <p:nvPr>
            <p:ph type="ctrTitle"/>
          </p:nvPr>
        </p:nvSpPr>
        <p:spPr>
          <a:xfrm>
            <a:off x="-2590800" y="6628920"/>
            <a:ext cx="4038600" cy="1143601"/>
          </a:xfrm>
        </p:spPr>
        <p:txBody>
          <a:bodyPr/>
          <a:lstStyle/>
          <a:p>
            <a:pPr eaLnBrk="1" hangingPunct="1">
              <a:defRPr/>
            </a:pPr>
            <a:r>
              <a:rPr lang="en-US" sz="2400" b="0" smtClean="0">
                <a:solidFill>
                  <a:srgbClr val="FF0000"/>
                </a:solidFill>
                <a:effectLst>
                  <a:outerShdw blurRad="38100" dist="38100" dir="2700000" algn="tl">
                    <a:srgbClr val="C0C0C0"/>
                  </a:outerShdw>
                </a:effectLst>
              </a:rPr>
              <a:t> </a:t>
            </a:r>
          </a:p>
        </p:txBody>
      </p:sp>
      <p:sp>
        <p:nvSpPr>
          <p:cNvPr id="1732611" name="Rectangle 3"/>
          <p:cNvSpPr>
            <a:spLocks noGrp="1" noChangeArrowheads="1"/>
          </p:cNvSpPr>
          <p:nvPr>
            <p:ph type="subTitle" idx="1"/>
          </p:nvPr>
        </p:nvSpPr>
        <p:spPr>
          <a:xfrm>
            <a:off x="0" y="380600"/>
            <a:ext cx="3962400" cy="914520"/>
          </a:xfrm>
        </p:spPr>
        <p:txBody>
          <a:bodyPr/>
          <a:lstStyle/>
          <a:p>
            <a:pPr eaLnBrk="1" hangingPunct="1">
              <a:defRPr/>
            </a:pPr>
            <a:r>
              <a:rPr lang="en-US" b="1" i="1" smtClean="0">
                <a:solidFill>
                  <a:srgbClr val="FFFF00"/>
                </a:solidFill>
                <a:effectLst>
                  <a:outerShdw blurRad="38100" dist="38100" dir="2700000" algn="tl">
                    <a:srgbClr val="C0C0C0"/>
                  </a:outerShdw>
                </a:effectLst>
              </a:rPr>
              <a:t> </a:t>
            </a:r>
            <a:endParaRPr lang="en-US" sz="3600" b="1" i="1" smtClean="0">
              <a:solidFill>
                <a:srgbClr val="FFFF00"/>
              </a:solidFill>
              <a:effectLst>
                <a:outerShdw blurRad="38100" dist="38100" dir="2700000" algn="tl">
                  <a:srgbClr val="C0C0C0"/>
                </a:outerShdw>
              </a:effectLst>
            </a:endParaRPr>
          </a:p>
        </p:txBody>
      </p:sp>
      <p:sp>
        <p:nvSpPr>
          <p:cNvPr id="1732612" name="Rectangle 4"/>
          <p:cNvSpPr>
            <a:spLocks noChangeArrowheads="1"/>
          </p:cNvSpPr>
          <p:nvPr/>
        </p:nvSpPr>
        <p:spPr bwMode="auto">
          <a:xfrm>
            <a:off x="-1676400" y="2133881"/>
            <a:ext cx="4038600" cy="91452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endParaRPr lang="en-US" sz="1600" b="1">
              <a:effectLst>
                <a:outerShdw blurRad="38100" dist="38100" dir="2700000" algn="tl">
                  <a:srgbClr val="000000"/>
                </a:outerShdw>
              </a:effectLst>
              <a:latin typeface="Tahoma" charset="0"/>
            </a:endParaRPr>
          </a:p>
        </p:txBody>
      </p:sp>
      <p:sp>
        <p:nvSpPr>
          <p:cNvPr id="1732616" name="Text Box 8"/>
          <p:cNvSpPr txBox="1">
            <a:spLocks noChangeArrowheads="1"/>
          </p:cNvSpPr>
          <p:nvPr/>
        </p:nvSpPr>
        <p:spPr bwMode="auto">
          <a:xfrm>
            <a:off x="0" y="569893"/>
            <a:ext cx="9144000" cy="954107"/>
          </a:xfrm>
          <a:prstGeom prst="rect">
            <a:avLst/>
          </a:prstGeom>
          <a:noFill/>
          <a:ln w="9525">
            <a:noFill/>
            <a:miter lim="800000"/>
            <a:headEnd/>
            <a:tailEnd/>
          </a:ln>
          <a:effectLst/>
        </p:spPr>
        <p:txBody>
          <a:bodyPr wrap="square">
            <a:spAutoFit/>
          </a:bodyPr>
          <a:lstStyle/>
          <a:p>
            <a:pPr algn="ctr" eaLnBrk="0" hangingPunct="0">
              <a:spcBef>
                <a:spcPct val="50000"/>
              </a:spcBef>
            </a:pPr>
            <a:r>
              <a:rPr lang="en-US" sz="2800" b="1" dirty="0">
                <a:solidFill>
                  <a:srgbClr val="FF3300"/>
                </a:solidFill>
              </a:rPr>
              <a:t>Small Scale </a:t>
            </a:r>
            <a:r>
              <a:rPr lang="en-US" sz="2800" b="1" dirty="0" smtClean="0">
                <a:solidFill>
                  <a:srgbClr val="FF3300"/>
                </a:solidFill>
              </a:rPr>
              <a:t>Grading Rail </a:t>
            </a:r>
            <a:r>
              <a:rPr lang="en-US" sz="2800" b="1" dirty="0">
                <a:solidFill>
                  <a:srgbClr val="FF3300"/>
                </a:solidFill>
              </a:rPr>
              <a:t>Supported and Hand </a:t>
            </a:r>
            <a:r>
              <a:rPr lang="en-US" sz="2800" b="1" dirty="0" smtClean="0">
                <a:solidFill>
                  <a:srgbClr val="FF3300"/>
                </a:solidFill>
              </a:rPr>
              <a:t>Operated – Accurate to 1/8” +/-</a:t>
            </a:r>
            <a:endParaRPr lang="en-US" sz="2800" dirty="0">
              <a:solidFill>
                <a:srgbClr val="FF3300"/>
              </a:solidFill>
            </a:endParaRPr>
          </a:p>
        </p:txBody>
      </p:sp>
      <p:pic>
        <p:nvPicPr>
          <p:cNvPr id="16390" name="Picture 10" descr="DSC02330"/>
          <p:cNvPicPr>
            <a:picLocks noChangeAspect="1" noChangeArrowheads="1"/>
          </p:cNvPicPr>
          <p:nvPr/>
        </p:nvPicPr>
        <p:blipFill rotWithShape="1">
          <a:blip r:embed="rId3" cstate="print"/>
          <a:srcRect t="8804"/>
          <a:stretch/>
        </p:blipFill>
        <p:spPr bwMode="auto">
          <a:xfrm>
            <a:off x="5410200" y="1676400"/>
            <a:ext cx="2438400" cy="1807436"/>
          </a:xfrm>
          <a:prstGeom prst="rect">
            <a:avLst/>
          </a:prstGeom>
          <a:noFill/>
          <a:ln w="9525">
            <a:solidFill>
              <a:schemeClr val="tx1"/>
            </a:solidFill>
            <a:miter lim="800000"/>
            <a:headEnd/>
            <a:tailEnd/>
          </a:ln>
        </p:spPr>
      </p:pic>
      <p:pic>
        <p:nvPicPr>
          <p:cNvPr id="16393" name="Picture 9" descr="DSC01237"/>
          <p:cNvPicPr>
            <a:picLocks noChangeAspect="1" noChangeArrowheads="1"/>
          </p:cNvPicPr>
          <p:nvPr/>
        </p:nvPicPr>
        <p:blipFill>
          <a:blip r:embed="rId4" cstate="print"/>
          <a:srcRect/>
          <a:stretch>
            <a:fillRect/>
          </a:stretch>
        </p:blipFill>
        <p:spPr bwMode="auto">
          <a:xfrm>
            <a:off x="1143000" y="1675038"/>
            <a:ext cx="2711607" cy="1808798"/>
          </a:xfrm>
          <a:prstGeom prst="rect">
            <a:avLst/>
          </a:prstGeom>
          <a:noFill/>
          <a:ln>
            <a:solidFill>
              <a:schemeClr val="tx1"/>
            </a:solidFill>
          </a:ln>
        </p:spPr>
      </p:pic>
      <p:pic>
        <p:nvPicPr>
          <p:cNvPr id="16394" name="Picture 10" descr="Crisdel Route 21 NJ 2008 049"/>
          <p:cNvPicPr>
            <a:picLocks noChangeAspect="1" noChangeArrowheads="1"/>
          </p:cNvPicPr>
          <p:nvPr/>
        </p:nvPicPr>
        <p:blipFill>
          <a:blip r:embed="rId5" cstate="print"/>
          <a:srcRect/>
          <a:stretch>
            <a:fillRect/>
          </a:stretch>
        </p:blipFill>
        <p:spPr bwMode="auto">
          <a:xfrm>
            <a:off x="1143000" y="4046703"/>
            <a:ext cx="2667000" cy="2000401"/>
          </a:xfrm>
          <a:prstGeom prst="rect">
            <a:avLst/>
          </a:prstGeom>
          <a:noFill/>
          <a:ln>
            <a:solidFill>
              <a:schemeClr val="tx1"/>
            </a:solidFill>
          </a:ln>
        </p:spPr>
      </p:pic>
      <p:pic>
        <p:nvPicPr>
          <p:cNvPr id="16395" name="Picture 11" descr="Crisdel Route 21 NJ 2008 017"/>
          <p:cNvPicPr>
            <a:picLocks noChangeAspect="1" noChangeArrowheads="1"/>
          </p:cNvPicPr>
          <p:nvPr/>
        </p:nvPicPr>
        <p:blipFill>
          <a:blip r:embed="rId6" cstate="print"/>
          <a:srcRect/>
          <a:stretch>
            <a:fillRect/>
          </a:stretch>
        </p:blipFill>
        <p:spPr bwMode="auto">
          <a:xfrm>
            <a:off x="5334000" y="4046703"/>
            <a:ext cx="2674938" cy="2006026"/>
          </a:xfrm>
          <a:prstGeom prst="rect">
            <a:avLst/>
          </a:prstGeom>
          <a:noFill/>
          <a:ln>
            <a:solidFill>
              <a:schemeClr val="tx1"/>
            </a:solidFill>
          </a:ln>
        </p:spPr>
      </p:pic>
      <p:sp>
        <p:nvSpPr>
          <p:cNvPr id="16397" name="Rectangle 13"/>
          <p:cNvSpPr>
            <a:spLocks noChangeArrowheads="1"/>
          </p:cNvSpPr>
          <p:nvPr/>
        </p:nvSpPr>
        <p:spPr bwMode="auto">
          <a:xfrm>
            <a:off x="4572000" y="3565214"/>
            <a:ext cx="4191000" cy="400110"/>
          </a:xfrm>
          <a:prstGeom prst="rect">
            <a:avLst/>
          </a:prstGeom>
          <a:noFill/>
          <a:ln w="9525">
            <a:noFill/>
            <a:miter lim="800000"/>
            <a:headEnd/>
            <a:tailEnd/>
          </a:ln>
          <a:effectLst/>
        </p:spPr>
        <p:txBody>
          <a:bodyPr>
            <a:spAutoFit/>
          </a:bodyPr>
          <a:lstStyle/>
          <a:p>
            <a:pPr algn="ctr" eaLnBrk="0" hangingPunct="0">
              <a:spcBef>
                <a:spcPct val="50000"/>
              </a:spcBef>
            </a:pPr>
            <a:r>
              <a:rPr lang="en-US" sz="2000" b="1" dirty="0">
                <a:latin typeface="+mj-lt"/>
              </a:rPr>
              <a:t>Hand Operated Grader (H.O.G.</a:t>
            </a:r>
            <a:r>
              <a:rPr lang="en-US" sz="2000" b="1" dirty="0">
                <a:effectLst>
                  <a:outerShdw blurRad="38100" dist="38100" dir="2700000" algn="tl">
                    <a:srgbClr val="C0C0C0"/>
                  </a:outerShdw>
                </a:effectLst>
                <a:latin typeface="+mj-lt"/>
              </a:rPr>
              <a:t>)</a:t>
            </a:r>
          </a:p>
        </p:txBody>
      </p:sp>
      <p:sp>
        <p:nvSpPr>
          <p:cNvPr id="16399" name="Rectangle 15"/>
          <p:cNvSpPr>
            <a:spLocks noChangeArrowheads="1"/>
          </p:cNvSpPr>
          <p:nvPr/>
        </p:nvSpPr>
        <p:spPr bwMode="auto">
          <a:xfrm>
            <a:off x="1295400" y="3555740"/>
            <a:ext cx="2362200" cy="400110"/>
          </a:xfrm>
          <a:prstGeom prst="rect">
            <a:avLst/>
          </a:prstGeom>
          <a:noFill/>
          <a:ln w="9525">
            <a:noFill/>
            <a:miter lim="800000"/>
            <a:headEnd/>
            <a:tailEnd/>
          </a:ln>
          <a:effectLst/>
        </p:spPr>
        <p:txBody>
          <a:bodyPr>
            <a:spAutoFit/>
          </a:bodyPr>
          <a:lstStyle/>
          <a:p>
            <a:pPr algn="ctr" eaLnBrk="0" hangingPunct="0">
              <a:spcBef>
                <a:spcPct val="50000"/>
              </a:spcBef>
            </a:pPr>
            <a:r>
              <a:rPr lang="en-US" sz="2000" b="1" dirty="0">
                <a:latin typeface="+mj-lt"/>
              </a:rPr>
              <a:t>Auger H.O.G. </a:t>
            </a:r>
          </a:p>
        </p:txBody>
      </p:sp>
      <p:sp>
        <p:nvSpPr>
          <p:cNvPr id="16401" name="Rectangle 17"/>
          <p:cNvSpPr>
            <a:spLocks noChangeArrowheads="1"/>
          </p:cNvSpPr>
          <p:nvPr/>
        </p:nvSpPr>
        <p:spPr bwMode="auto">
          <a:xfrm>
            <a:off x="1295400" y="6047104"/>
            <a:ext cx="2362200" cy="400110"/>
          </a:xfrm>
          <a:prstGeom prst="rect">
            <a:avLst/>
          </a:prstGeom>
          <a:noFill/>
          <a:ln w="9525">
            <a:noFill/>
            <a:miter lim="800000"/>
            <a:headEnd/>
            <a:tailEnd/>
          </a:ln>
          <a:effectLst/>
        </p:spPr>
        <p:txBody>
          <a:bodyPr>
            <a:spAutoFit/>
          </a:bodyPr>
          <a:lstStyle/>
          <a:p>
            <a:pPr algn="ctr" eaLnBrk="0" hangingPunct="0">
              <a:spcBef>
                <a:spcPct val="50000"/>
              </a:spcBef>
            </a:pPr>
            <a:r>
              <a:rPr lang="en-US" sz="2000" b="1" dirty="0">
                <a:latin typeface="+mj-lt"/>
              </a:rPr>
              <a:t>Mini-H.O.G</a:t>
            </a:r>
            <a:r>
              <a:rPr lang="en-US" sz="2000" b="1" dirty="0">
                <a:solidFill>
                  <a:schemeClr val="bg1"/>
                </a:solidFill>
                <a:latin typeface="Arial Rounded MT Bold" pitchFamily="34" charset="0"/>
              </a:rPr>
              <a:t>.</a:t>
            </a:r>
          </a:p>
        </p:txBody>
      </p:sp>
      <p:sp>
        <p:nvSpPr>
          <p:cNvPr id="16402" name="Rectangle 18"/>
          <p:cNvSpPr>
            <a:spLocks noChangeArrowheads="1"/>
          </p:cNvSpPr>
          <p:nvPr/>
        </p:nvSpPr>
        <p:spPr bwMode="auto">
          <a:xfrm>
            <a:off x="5609039" y="6030292"/>
            <a:ext cx="2362200" cy="400110"/>
          </a:xfrm>
          <a:prstGeom prst="rect">
            <a:avLst/>
          </a:prstGeom>
          <a:noFill/>
          <a:ln w="9525">
            <a:noFill/>
            <a:miter lim="800000"/>
            <a:headEnd/>
            <a:tailEnd/>
          </a:ln>
          <a:effectLst/>
        </p:spPr>
        <p:txBody>
          <a:bodyPr>
            <a:spAutoFit/>
          </a:bodyPr>
          <a:lstStyle/>
          <a:p>
            <a:pPr algn="ctr" eaLnBrk="0" hangingPunct="0">
              <a:spcBef>
                <a:spcPct val="50000"/>
              </a:spcBef>
            </a:pPr>
            <a:r>
              <a:rPr lang="en-US" sz="2000" b="1" dirty="0">
                <a:latin typeface="+mj-lt"/>
              </a:rPr>
              <a:t>Shutter Scree</a:t>
            </a:r>
            <a:r>
              <a:rPr lang="en-US" sz="2000" b="1" dirty="0">
                <a:effectLst>
                  <a:outerShdw blurRad="38100" dist="38100" dir="2700000" algn="tl">
                    <a:srgbClr val="C0C0C0"/>
                  </a:outerShdw>
                </a:effectLst>
                <a:latin typeface="+mj-lt"/>
              </a:rPr>
              <a:t>d</a:t>
            </a:r>
            <a:r>
              <a:rPr lang="en-US" sz="2000" b="1" dirty="0">
                <a:latin typeface="+mj-lt"/>
              </a:rPr>
              <a:t> </a:t>
            </a:r>
          </a:p>
        </p:txBody>
      </p:sp>
    </p:spTree>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766" y="694864"/>
            <a:ext cx="7886700" cy="685800"/>
          </a:xfrm>
        </p:spPr>
        <p:txBody>
          <a:bodyPr/>
          <a:lstStyle/>
          <a:p>
            <a:r>
              <a:rPr lang="en-US" sz="3200" dirty="0" smtClean="0">
                <a:solidFill>
                  <a:srgbClr val="FF3300"/>
                </a:solidFill>
                <a:latin typeface="Arial Rounded MT Bold" panose="020F0704030504030204" pitchFamily="34" charset="0"/>
              </a:rPr>
              <a:t>Large-Scale Grading Equipment </a:t>
            </a:r>
            <a:r>
              <a:rPr lang="en-US" sz="3200" b="1" dirty="0">
                <a:solidFill>
                  <a:srgbClr val="FF3300"/>
                </a:solidFill>
              </a:rPr>
              <a:t>Accurate to 1/8” +/-</a:t>
            </a:r>
            <a:r>
              <a:rPr lang="en-US" sz="3200" dirty="0">
                <a:solidFill>
                  <a:srgbClr val="FF3300"/>
                </a:solidFill>
              </a:rPr>
              <a:t/>
            </a:r>
            <a:br>
              <a:rPr lang="en-US" sz="3200" dirty="0">
                <a:solidFill>
                  <a:srgbClr val="FF3300"/>
                </a:solidFill>
              </a:rPr>
            </a:br>
            <a:endParaRPr lang="en-US" sz="3200" dirty="0">
              <a:solidFill>
                <a:srgbClr val="FF3300"/>
              </a:solidFill>
              <a:latin typeface="Arial Rounded MT Bold" panose="020F0704030504030204" pitchFamily="34" charset="0"/>
            </a:endParaRPr>
          </a:p>
        </p:txBody>
      </p:sp>
      <p:pic>
        <p:nvPicPr>
          <p:cNvPr id="4" name="Picture 2" descr="\\fmg8\photos\Moellman\2014 Photos\NJTA  14C\Install  2\DSCF0459.JPG"/>
          <p:cNvPicPr>
            <a:picLocks noChangeAspect="1" noChangeArrowheads="1"/>
          </p:cNvPicPr>
          <p:nvPr/>
        </p:nvPicPr>
        <p:blipFill>
          <a:blip r:embed="rId2" cstate="print"/>
          <a:srcRect/>
          <a:stretch>
            <a:fillRect/>
          </a:stretch>
        </p:blipFill>
        <p:spPr bwMode="auto">
          <a:xfrm>
            <a:off x="381000" y="1828800"/>
            <a:ext cx="3922582" cy="3342757"/>
          </a:xfrm>
          <a:prstGeom prst="rect">
            <a:avLst/>
          </a:prstGeom>
          <a:noFill/>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933" y="107286"/>
            <a:ext cx="1483067" cy="454845"/>
          </a:xfrm>
          <a:prstGeom prst="rect">
            <a:avLst/>
          </a:prstGeom>
        </p:spPr>
      </p:pic>
      <p:pic>
        <p:nvPicPr>
          <p:cNvPr id="6" name="Picture 2" descr="\\fmg8\photos\Quaid photos\Mike Quaid 2013\2013 photos\Dunteman Ramp A\100DICAM\DSCI3022.JPG"/>
          <p:cNvPicPr>
            <a:picLocks noChangeAspect="1" noChangeArrowheads="1"/>
          </p:cNvPicPr>
          <p:nvPr/>
        </p:nvPicPr>
        <p:blipFill>
          <a:blip r:embed="rId4" cstate="print"/>
          <a:srcRect/>
          <a:stretch>
            <a:fillRect/>
          </a:stretch>
        </p:blipFill>
        <p:spPr bwMode="auto">
          <a:xfrm>
            <a:off x="4636597" y="1828799"/>
            <a:ext cx="3922581" cy="3342757"/>
          </a:xfrm>
          <a:prstGeom prst="rect">
            <a:avLst/>
          </a:prstGeom>
          <a:noFill/>
          <a:ln>
            <a:solidFill>
              <a:schemeClr val="tx1"/>
            </a:solidFill>
          </a:ln>
        </p:spPr>
      </p:pic>
      <p:sp>
        <p:nvSpPr>
          <p:cNvPr id="7" name="Rectangle 15"/>
          <p:cNvSpPr>
            <a:spLocks noChangeArrowheads="1"/>
          </p:cNvSpPr>
          <p:nvPr/>
        </p:nvSpPr>
        <p:spPr bwMode="auto">
          <a:xfrm>
            <a:off x="515766" y="5339371"/>
            <a:ext cx="3522834" cy="707886"/>
          </a:xfrm>
          <a:prstGeom prst="rect">
            <a:avLst/>
          </a:prstGeom>
          <a:noFill/>
          <a:ln w="9525">
            <a:noFill/>
            <a:miter lim="800000"/>
            <a:headEnd/>
            <a:tailEnd/>
          </a:ln>
          <a:effectLst/>
        </p:spPr>
        <p:txBody>
          <a:bodyPr wrap="square">
            <a:spAutoFit/>
          </a:bodyPr>
          <a:lstStyle/>
          <a:p>
            <a:pPr algn="ctr" eaLnBrk="0" hangingPunct="0">
              <a:spcBef>
                <a:spcPct val="50000"/>
              </a:spcBef>
            </a:pPr>
            <a:r>
              <a:rPr lang="en-US" sz="2000" b="1" dirty="0" smtClean="0">
                <a:latin typeface="+mj-lt"/>
              </a:rPr>
              <a:t>Laser-Controlled </a:t>
            </a:r>
            <a:r>
              <a:rPr lang="en-US" sz="2000" b="1" dirty="0" err="1" smtClean="0">
                <a:latin typeface="+mj-lt"/>
              </a:rPr>
              <a:t>Somero</a:t>
            </a:r>
            <a:r>
              <a:rPr lang="en-US" sz="2000" b="1" dirty="0" smtClean="0">
                <a:latin typeface="+mj-lt"/>
              </a:rPr>
              <a:t> Concrete Finisher</a:t>
            </a:r>
            <a:endParaRPr lang="en-US" sz="2000" b="1" dirty="0">
              <a:latin typeface="+mj-lt"/>
            </a:endParaRPr>
          </a:p>
        </p:txBody>
      </p:sp>
      <p:sp>
        <p:nvSpPr>
          <p:cNvPr id="8" name="Rectangle 15"/>
          <p:cNvSpPr>
            <a:spLocks noChangeArrowheads="1"/>
          </p:cNvSpPr>
          <p:nvPr/>
        </p:nvSpPr>
        <p:spPr bwMode="auto">
          <a:xfrm>
            <a:off x="5022613" y="5304289"/>
            <a:ext cx="3054587" cy="707886"/>
          </a:xfrm>
          <a:prstGeom prst="rect">
            <a:avLst/>
          </a:prstGeom>
          <a:noFill/>
          <a:ln w="9525">
            <a:noFill/>
            <a:miter lim="800000"/>
            <a:headEnd/>
            <a:tailEnd/>
          </a:ln>
          <a:effectLst/>
        </p:spPr>
        <p:txBody>
          <a:bodyPr wrap="square">
            <a:spAutoFit/>
          </a:bodyPr>
          <a:lstStyle/>
          <a:p>
            <a:pPr algn="ctr" eaLnBrk="0" hangingPunct="0">
              <a:spcBef>
                <a:spcPct val="50000"/>
              </a:spcBef>
            </a:pPr>
            <a:r>
              <a:rPr lang="en-US" sz="2000" b="1" dirty="0" smtClean="0">
                <a:latin typeface="+mj-lt"/>
              </a:rPr>
              <a:t>Lase-Controlled Skid-Steer-Mounted Grader</a:t>
            </a:r>
            <a:endParaRPr lang="en-US" sz="2000" b="1" dirty="0">
              <a:latin typeface="+mj-lt"/>
            </a:endParaRPr>
          </a:p>
        </p:txBody>
      </p:sp>
      <p:sp>
        <p:nvSpPr>
          <p:cNvPr id="9" name="Rectangle 9"/>
          <p:cNvSpPr>
            <a:spLocks noChangeArrowheads="1"/>
          </p:cNvSpPr>
          <p:nvPr/>
        </p:nvSpPr>
        <p:spPr bwMode="auto">
          <a:xfrm>
            <a:off x="381000" y="6012175"/>
            <a:ext cx="8219089" cy="469900"/>
          </a:xfrm>
          <a:prstGeom prst="rect">
            <a:avLst/>
          </a:prstGeom>
          <a:noFill/>
          <a:ln w="9525">
            <a:noFill/>
            <a:miter lim="800000"/>
            <a:headEnd/>
            <a:tailEnd/>
          </a:ln>
        </p:spPr>
        <p:txBody>
          <a:bodyPr/>
          <a:lstStyle/>
          <a:p>
            <a:pPr marL="342900" indent="-342900" algn="ctr">
              <a:lnSpc>
                <a:spcPct val="90000"/>
              </a:lnSpc>
              <a:spcBef>
                <a:spcPct val="20000"/>
              </a:spcBef>
            </a:pPr>
            <a:r>
              <a:rPr lang="en-US" sz="2000" b="1" dirty="0" smtClean="0">
                <a:solidFill>
                  <a:srgbClr val="FF0000"/>
                </a:solidFill>
                <a:latin typeface="Arial Rounded MT Bold" pitchFamily="34" charset="0"/>
              </a:rPr>
              <a:t>Utilize digital surface model for grade reference</a:t>
            </a:r>
            <a:endParaRPr lang="en-US" sz="2000" b="1" dirty="0">
              <a:solidFill>
                <a:srgbClr val="FF0000"/>
              </a:solidFill>
              <a:latin typeface="Arial Rounded MT Bold" pitchFamily="34" charset="0"/>
            </a:endParaRPr>
          </a:p>
        </p:txBody>
      </p:sp>
    </p:spTree>
    <p:extLst>
      <p:ext uri="{BB962C8B-B14F-4D97-AF65-F5344CB8AC3E}">
        <p14:creationId xmlns:p14="http://schemas.microsoft.com/office/powerpoint/2010/main" val="97893736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914400" y="474397"/>
            <a:ext cx="8229600" cy="1141797"/>
          </a:xfrm>
          <a:prstGeom prst="rect">
            <a:avLst/>
          </a:prstGeom>
          <a:noFill/>
          <a:ln w="9525">
            <a:noFill/>
            <a:miter lim="800000"/>
            <a:headEnd/>
            <a:tailEnd/>
          </a:ln>
        </p:spPr>
        <p:txBody>
          <a:bodyPr anchor="ctr"/>
          <a:lstStyle/>
          <a:p>
            <a:pPr eaLnBrk="0" hangingPunct="0"/>
            <a:r>
              <a:rPr lang="en-US" sz="3200" b="1" dirty="0">
                <a:solidFill>
                  <a:srgbClr val="FF3300"/>
                </a:solidFill>
                <a:latin typeface="+mj-lt"/>
              </a:rPr>
              <a:t>Super-Slab® </a:t>
            </a:r>
            <a:br>
              <a:rPr lang="en-US" sz="3200" b="1" dirty="0">
                <a:solidFill>
                  <a:srgbClr val="FF3300"/>
                </a:solidFill>
                <a:latin typeface="+mj-lt"/>
              </a:rPr>
            </a:br>
            <a:r>
              <a:rPr lang="en-US" sz="3200" b="1" dirty="0">
                <a:solidFill>
                  <a:srgbClr val="FF3300"/>
                </a:solidFill>
                <a:latin typeface="+mj-lt"/>
              </a:rPr>
              <a:t> Load Transfer Dowel System</a:t>
            </a:r>
          </a:p>
        </p:txBody>
      </p:sp>
      <p:sp>
        <p:nvSpPr>
          <p:cNvPr id="463874" name="Rectangle 4"/>
          <p:cNvSpPr>
            <a:spLocks noChangeArrowheads="1"/>
          </p:cNvSpPr>
          <p:nvPr/>
        </p:nvSpPr>
        <p:spPr bwMode="auto">
          <a:xfrm>
            <a:off x="233364" y="2554163"/>
            <a:ext cx="5794375" cy="3598557"/>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dirty="0"/>
              <a:t>Dowels engage slots in adjacent slab</a:t>
            </a:r>
          </a:p>
          <a:p>
            <a:pPr marL="342900" indent="-342900" eaLnBrk="0" hangingPunct="0">
              <a:spcBef>
                <a:spcPct val="20000"/>
              </a:spcBef>
              <a:buFontTx/>
              <a:buChar char="•"/>
            </a:pPr>
            <a:r>
              <a:rPr lang="en-US" sz="2400" dirty="0"/>
              <a:t>Pump dowel </a:t>
            </a:r>
            <a:r>
              <a:rPr lang="en-US" sz="2400" dirty="0" smtClean="0"/>
              <a:t>grout </a:t>
            </a:r>
            <a:r>
              <a:rPr lang="en-US" sz="2400" dirty="0"/>
              <a:t>into ports </a:t>
            </a:r>
            <a:r>
              <a:rPr lang="en-US" sz="2000" dirty="0"/>
              <a:t> </a:t>
            </a:r>
          </a:p>
          <a:p>
            <a:pPr marL="742950" lvl="1" indent="-285750" eaLnBrk="0" hangingPunct="0">
              <a:spcBef>
                <a:spcPct val="20000"/>
              </a:spcBef>
              <a:buFont typeface="Wingdings" pitchFamily="2" charset="2"/>
              <a:buChar char="§"/>
            </a:pPr>
            <a:r>
              <a:rPr lang="en-US" sz="2000" dirty="0"/>
              <a:t>Grout reaches </a:t>
            </a:r>
            <a:r>
              <a:rPr lang="en-US" sz="2000" b="1" dirty="0">
                <a:solidFill>
                  <a:srgbClr val="FF3300"/>
                </a:solidFill>
              </a:rPr>
              <a:t>2500 psi </a:t>
            </a:r>
            <a:endParaRPr lang="en-US" sz="2000" b="1" dirty="0" smtClean="0">
              <a:solidFill>
                <a:srgbClr val="FF3300"/>
              </a:solidFill>
            </a:endParaRPr>
          </a:p>
          <a:p>
            <a:pPr marL="742950" lvl="1" indent="-285750" eaLnBrk="0" hangingPunct="0">
              <a:spcBef>
                <a:spcPct val="20000"/>
              </a:spcBef>
            </a:pPr>
            <a:r>
              <a:rPr lang="en-US" sz="2000" b="1" dirty="0" smtClean="0">
                <a:solidFill>
                  <a:srgbClr val="FF3300"/>
                </a:solidFill>
              </a:rPr>
              <a:t>      in </a:t>
            </a:r>
            <a:r>
              <a:rPr lang="en-US" sz="2000" b="1" dirty="0">
                <a:solidFill>
                  <a:srgbClr val="FF3300"/>
                </a:solidFill>
              </a:rPr>
              <a:t>about 2 hours </a:t>
            </a:r>
          </a:p>
          <a:p>
            <a:pPr marL="342900" indent="-342900" eaLnBrk="0" hangingPunct="0">
              <a:spcBef>
                <a:spcPct val="20000"/>
              </a:spcBef>
              <a:buFontTx/>
              <a:buChar char="•"/>
            </a:pPr>
            <a:r>
              <a:rPr lang="en-US" sz="2400" dirty="0"/>
              <a:t>Fill slots and joint between slabs</a:t>
            </a:r>
          </a:p>
          <a:p>
            <a:pPr marL="342900" indent="-342900" eaLnBrk="0" hangingPunct="0">
              <a:spcBef>
                <a:spcPct val="20000"/>
              </a:spcBef>
              <a:buFontTx/>
              <a:buChar char="•"/>
            </a:pPr>
            <a:r>
              <a:rPr lang="en-US" sz="2400" dirty="0"/>
              <a:t>Dove-tail slot resists bar pop out</a:t>
            </a:r>
          </a:p>
        </p:txBody>
      </p:sp>
      <p:pic>
        <p:nvPicPr>
          <p:cNvPr id="463875" name="Picture 6" descr="DSC00128"/>
          <p:cNvPicPr>
            <a:picLocks noChangeAspect="1" noChangeArrowheads="1"/>
          </p:cNvPicPr>
          <p:nvPr/>
        </p:nvPicPr>
        <p:blipFill>
          <a:blip r:embed="rId3" cstate="print"/>
          <a:srcRect/>
          <a:stretch>
            <a:fillRect/>
          </a:stretch>
        </p:blipFill>
        <p:spPr bwMode="auto">
          <a:xfrm>
            <a:off x="6172200" y="4038600"/>
            <a:ext cx="1362075" cy="2063533"/>
          </a:xfrm>
          <a:prstGeom prst="rect">
            <a:avLst/>
          </a:prstGeom>
          <a:noFill/>
          <a:ln w="9525">
            <a:solidFill>
              <a:schemeClr val="tx1"/>
            </a:solidFill>
            <a:miter lim="800000"/>
            <a:headEnd/>
            <a:tailEnd/>
          </a:ln>
        </p:spPr>
      </p:pic>
      <p:pic>
        <p:nvPicPr>
          <p:cNvPr id="463876" name="Picture 3" descr="1061"/>
          <p:cNvPicPr>
            <a:picLocks noChangeAspect="1" noChangeArrowheads="1"/>
          </p:cNvPicPr>
          <p:nvPr/>
        </p:nvPicPr>
        <p:blipFill>
          <a:blip r:embed="rId4" cstate="print"/>
          <a:srcRect/>
          <a:stretch>
            <a:fillRect/>
          </a:stretch>
        </p:blipFill>
        <p:spPr bwMode="auto">
          <a:xfrm>
            <a:off x="6172200" y="1676400"/>
            <a:ext cx="2703512" cy="1998597"/>
          </a:xfrm>
          <a:prstGeom prst="rect">
            <a:avLst/>
          </a:prstGeom>
          <a:noFill/>
          <a:ln w="9525">
            <a:solidFill>
              <a:schemeClr val="tx1"/>
            </a:solidFill>
            <a:miter lim="800000"/>
            <a:headEnd/>
            <a:tailEnd/>
          </a:ln>
        </p:spPr>
      </p:pic>
      <p:pic>
        <p:nvPicPr>
          <p:cNvPr id="463877" name="Picture 16" descr="Slab Interlocked"/>
          <p:cNvPicPr>
            <a:picLocks noChangeAspect="1" noChangeArrowheads="1"/>
          </p:cNvPicPr>
          <p:nvPr/>
        </p:nvPicPr>
        <p:blipFill>
          <a:blip r:embed="rId5" cstate="print"/>
          <a:srcRect/>
          <a:stretch>
            <a:fillRect/>
          </a:stretch>
        </p:blipFill>
        <p:spPr bwMode="auto">
          <a:xfrm>
            <a:off x="7620000" y="4191000"/>
            <a:ext cx="1338262" cy="1439422"/>
          </a:xfrm>
          <a:prstGeom prst="rect">
            <a:avLst/>
          </a:prstGeom>
          <a:noFill/>
          <a:ln w="9525">
            <a:solidFill>
              <a:schemeClr val="tx1"/>
            </a:solidFill>
            <a:miter lim="800000"/>
            <a:headEnd/>
            <a:tailEnd/>
          </a:ln>
        </p:spPr>
      </p:pic>
      <p:sp>
        <p:nvSpPr>
          <p:cNvPr id="318473" name="Rectangle 9"/>
          <p:cNvSpPr>
            <a:spLocks noChangeArrowheads="1"/>
          </p:cNvSpPr>
          <p:nvPr/>
        </p:nvSpPr>
        <p:spPr bwMode="auto">
          <a:xfrm>
            <a:off x="4876800" y="6096000"/>
            <a:ext cx="3843338" cy="338554"/>
          </a:xfrm>
          <a:prstGeom prst="rect">
            <a:avLst/>
          </a:prstGeom>
          <a:noFill/>
          <a:ln w="9525">
            <a:noFill/>
            <a:miter lim="800000"/>
            <a:headEnd/>
            <a:tailEnd/>
          </a:ln>
          <a:effectLst/>
        </p:spPr>
        <p:txBody>
          <a:bodyPr>
            <a:spAutoFit/>
          </a:bodyPr>
          <a:lstStyle/>
          <a:p>
            <a:pPr algn="ctr" eaLnBrk="0" hangingPunct="0">
              <a:defRPr/>
            </a:pPr>
            <a:r>
              <a:rPr lang="en-US" sz="1600" b="1" dirty="0">
                <a:latin typeface="Tahoma" pitchFamily="34" charset="0"/>
              </a:rPr>
              <a:t>Dove-tail-shaped slot</a:t>
            </a:r>
          </a:p>
        </p:txBody>
      </p:sp>
      <p:sp>
        <p:nvSpPr>
          <p:cNvPr id="463879" name="Line 11"/>
          <p:cNvSpPr>
            <a:spLocks noChangeShapeType="1"/>
          </p:cNvSpPr>
          <p:nvPr/>
        </p:nvSpPr>
        <p:spPr bwMode="auto">
          <a:xfrm flipV="1">
            <a:off x="8229600" y="5181600"/>
            <a:ext cx="187325" cy="1037177"/>
          </a:xfrm>
          <a:prstGeom prst="line">
            <a:avLst/>
          </a:prstGeom>
          <a:noFill/>
          <a:ln w="28575">
            <a:solidFill>
              <a:schemeClr val="tx1"/>
            </a:solidFill>
            <a:round/>
            <a:headEnd/>
            <a:tailEnd type="triangle" w="med" len="med"/>
          </a:ln>
        </p:spPr>
        <p:txBody>
          <a:bodyPr/>
          <a:lstStyle/>
          <a:p>
            <a:endParaRPr lang="en-US" dirty="0"/>
          </a:p>
        </p:txBody>
      </p:sp>
      <p:sp>
        <p:nvSpPr>
          <p:cNvPr id="463880" name="Line 12"/>
          <p:cNvSpPr>
            <a:spLocks noChangeShapeType="1"/>
          </p:cNvSpPr>
          <p:nvPr/>
        </p:nvSpPr>
        <p:spPr bwMode="auto">
          <a:xfrm flipH="1">
            <a:off x="7924800" y="6248400"/>
            <a:ext cx="290512" cy="16234"/>
          </a:xfrm>
          <a:prstGeom prst="line">
            <a:avLst/>
          </a:prstGeom>
          <a:noFill/>
          <a:ln w="28575">
            <a:solidFill>
              <a:schemeClr val="tx1"/>
            </a:solidFill>
            <a:round/>
            <a:headEnd/>
            <a:tailEnd/>
          </a:ln>
        </p:spPr>
        <p:txBody>
          <a:bodyPr/>
          <a:lstStyle/>
          <a:p>
            <a:endParaRPr lang="en-US"/>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Picture5.jpg"/>
          <p:cNvPicPr>
            <a:picLocks noChangeAspect="1"/>
          </p:cNvPicPr>
          <p:nvPr/>
        </p:nvPicPr>
        <p:blipFill>
          <a:blip r:embed="rId3" cstate="print"/>
          <a:srcRect/>
          <a:stretch>
            <a:fillRect/>
          </a:stretch>
        </p:blipFill>
        <p:spPr bwMode="auto">
          <a:xfrm>
            <a:off x="287337" y="2488380"/>
            <a:ext cx="4016153" cy="2196334"/>
          </a:xfrm>
          <a:prstGeom prst="rect">
            <a:avLst/>
          </a:prstGeom>
          <a:noFill/>
          <a:ln w="9525">
            <a:solidFill>
              <a:schemeClr val="tx1"/>
            </a:solidFill>
            <a:miter lim="800000"/>
            <a:headEnd/>
            <a:tailEnd/>
          </a:ln>
        </p:spPr>
      </p:pic>
      <p:pic>
        <p:nvPicPr>
          <p:cNvPr id="15363" name="Picture 10" descr="Picture6.jpg"/>
          <p:cNvPicPr>
            <a:picLocks noChangeAspect="1"/>
          </p:cNvPicPr>
          <p:nvPr/>
        </p:nvPicPr>
        <p:blipFill>
          <a:blip r:embed="rId4" cstate="print"/>
          <a:srcRect/>
          <a:stretch>
            <a:fillRect/>
          </a:stretch>
        </p:blipFill>
        <p:spPr bwMode="auto">
          <a:xfrm>
            <a:off x="5029200" y="2259013"/>
            <a:ext cx="3756522" cy="2684462"/>
          </a:xfrm>
          <a:prstGeom prst="rect">
            <a:avLst/>
          </a:prstGeom>
          <a:noFill/>
          <a:ln w="9525">
            <a:solidFill>
              <a:schemeClr val="tx1"/>
            </a:solidFill>
            <a:miter lim="800000"/>
            <a:headEnd/>
            <a:tailEnd/>
          </a:ln>
        </p:spPr>
      </p:pic>
      <p:sp>
        <p:nvSpPr>
          <p:cNvPr id="15364" name="Text Box 2"/>
          <p:cNvSpPr txBox="1">
            <a:spLocks noChangeArrowheads="1"/>
          </p:cNvSpPr>
          <p:nvPr/>
        </p:nvSpPr>
        <p:spPr bwMode="auto">
          <a:xfrm>
            <a:off x="468313" y="5335588"/>
            <a:ext cx="3465512" cy="784225"/>
          </a:xfrm>
          <a:prstGeom prst="rect">
            <a:avLst/>
          </a:prstGeom>
          <a:noFill/>
          <a:ln w="9525" algn="ctr">
            <a:noFill/>
            <a:miter lim="800000"/>
            <a:headEnd/>
            <a:tailEnd/>
          </a:ln>
        </p:spPr>
        <p:txBody>
          <a:bodyPr>
            <a:spAutoFit/>
          </a:bodyPr>
          <a:lstStyle/>
          <a:p>
            <a:pPr algn="ctr">
              <a:spcBef>
                <a:spcPct val="50000"/>
              </a:spcBef>
            </a:pPr>
            <a:r>
              <a:rPr lang="en-US" altLang="en-US" b="1"/>
              <a:t>Falling Weight Deflectometer</a:t>
            </a:r>
          </a:p>
          <a:p>
            <a:pPr algn="ctr">
              <a:spcBef>
                <a:spcPct val="50000"/>
              </a:spcBef>
            </a:pPr>
            <a:endParaRPr lang="en-US" altLang="en-US" b="1"/>
          </a:p>
        </p:txBody>
      </p:sp>
      <p:sp>
        <p:nvSpPr>
          <p:cNvPr id="15365" name="Text Box 6"/>
          <p:cNvSpPr txBox="1">
            <a:spLocks noChangeArrowheads="1"/>
          </p:cNvSpPr>
          <p:nvPr/>
        </p:nvSpPr>
        <p:spPr bwMode="auto">
          <a:xfrm>
            <a:off x="5267325" y="4562475"/>
            <a:ext cx="3468688" cy="2216150"/>
          </a:xfrm>
          <a:prstGeom prst="rect">
            <a:avLst/>
          </a:prstGeom>
          <a:noFill/>
          <a:ln w="9525" algn="ctr">
            <a:noFill/>
            <a:miter lim="800000"/>
            <a:headEnd/>
            <a:tailEnd/>
          </a:ln>
        </p:spPr>
        <p:txBody>
          <a:bodyPr>
            <a:spAutoFit/>
          </a:bodyPr>
          <a:lstStyle/>
          <a:p>
            <a:pPr algn="ctr"/>
            <a:endParaRPr lang="en-US" altLang="en-US" b="1"/>
          </a:p>
          <a:p>
            <a:pPr algn="ctr"/>
            <a:endParaRPr lang="en-US" altLang="en-US" b="1"/>
          </a:p>
          <a:p>
            <a:pPr algn="ctr"/>
            <a:r>
              <a:rPr lang="en-US" altLang="en-US" b="1"/>
              <a:t>Heavy vehicle simulator</a:t>
            </a:r>
          </a:p>
          <a:p>
            <a:pPr algn="ctr"/>
            <a:endParaRPr lang="en-US" altLang="en-US" sz="1100" b="1"/>
          </a:p>
          <a:p>
            <a:pPr algn="ctr"/>
            <a:r>
              <a:rPr lang="en-US" altLang="en-US" sz="1400" b="1"/>
              <a:t>143 Million ESALs (100 KN Load)</a:t>
            </a:r>
          </a:p>
          <a:p>
            <a:pPr algn="ctr"/>
            <a:endParaRPr lang="en-US" altLang="en-US" sz="900" b="1"/>
          </a:p>
          <a:p>
            <a:pPr algn="ctr"/>
            <a:r>
              <a:rPr lang="en-US" altLang="en-US" sz="1400" b="1"/>
              <a:t>4.3 Million Cycles</a:t>
            </a:r>
          </a:p>
          <a:p>
            <a:pPr algn="ctr"/>
            <a:endParaRPr lang="en-US" altLang="en-US" b="1"/>
          </a:p>
          <a:p>
            <a:pPr algn="ctr"/>
            <a:r>
              <a:rPr lang="en-US" altLang="en-US" b="1"/>
              <a:t>                             </a:t>
            </a:r>
          </a:p>
        </p:txBody>
      </p:sp>
      <p:sp>
        <p:nvSpPr>
          <p:cNvPr id="15366" name="Rectangle 2"/>
          <p:cNvSpPr>
            <a:spLocks noGrp="1" noChangeArrowheads="1"/>
          </p:cNvSpPr>
          <p:nvPr>
            <p:ph type="ctrTitle"/>
          </p:nvPr>
        </p:nvSpPr>
        <p:spPr bwMode="auto">
          <a:xfrm>
            <a:off x="217488" y="746125"/>
            <a:ext cx="9144000" cy="1004888"/>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n-US" altLang="en-US" sz="3200" b="1" dirty="0" smtClean="0">
                <a:solidFill>
                  <a:srgbClr val="FF3300"/>
                </a:solidFill>
              </a:rPr>
              <a:t>Indicators for Long Life - </a:t>
            </a:r>
            <a:r>
              <a:rPr lang="en-US" altLang="en-US" sz="3200" b="1" i="1" dirty="0" smtClean="0">
                <a:solidFill>
                  <a:srgbClr val="FF3300"/>
                </a:solidFill>
              </a:rPr>
              <a:t/>
            </a:r>
            <a:br>
              <a:rPr lang="en-US" altLang="en-US" sz="3200" b="1" i="1" dirty="0" smtClean="0">
                <a:solidFill>
                  <a:srgbClr val="FF3300"/>
                </a:solidFill>
              </a:rPr>
            </a:br>
            <a:r>
              <a:rPr lang="en-US" altLang="en-US" sz="3200" b="1" dirty="0" smtClean="0">
                <a:solidFill>
                  <a:srgbClr val="FF3300"/>
                </a:solidFill>
              </a:rPr>
              <a:t>Full-Scale </a:t>
            </a:r>
            <a:r>
              <a:rPr lang="en-US" altLang="en-US" sz="3200" b="1" dirty="0">
                <a:solidFill>
                  <a:srgbClr val="FF3300"/>
                </a:solidFill>
              </a:rPr>
              <a:t>F</a:t>
            </a:r>
            <a:r>
              <a:rPr lang="en-US" altLang="en-US" sz="3200" b="1" dirty="0" smtClean="0">
                <a:solidFill>
                  <a:srgbClr val="FF3300"/>
                </a:solidFill>
              </a:rPr>
              <a:t>atigue </a:t>
            </a:r>
            <a:r>
              <a:rPr lang="en-US" altLang="en-US" sz="3200" b="1" dirty="0">
                <a:solidFill>
                  <a:srgbClr val="FF3300"/>
                </a:solidFill>
              </a:rPr>
              <a:t>T</a:t>
            </a:r>
            <a:r>
              <a:rPr lang="en-US" altLang="en-US" sz="3200" b="1" dirty="0" smtClean="0">
                <a:solidFill>
                  <a:srgbClr val="FF3300"/>
                </a:solidFill>
              </a:rPr>
              <a:t>esting in California</a:t>
            </a:r>
          </a:p>
        </p:txBody>
      </p:sp>
      <p:sp>
        <p:nvSpPr>
          <p:cNvPr id="13" name="Left-Right Arrow Callout 12"/>
          <p:cNvSpPr/>
          <p:nvPr/>
        </p:nvSpPr>
        <p:spPr bwMode="auto">
          <a:xfrm>
            <a:off x="3105843" y="3890141"/>
            <a:ext cx="2937565" cy="1391478"/>
          </a:xfrm>
          <a:prstGeom prst="leftRightArrowCallou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w="12700" cap="flat" cmpd="sng" algn="ctr">
            <a:noFill/>
            <a:prstDash val="solid"/>
            <a:round/>
            <a:headEnd type="none" w="med" len="med"/>
            <a:tailEnd type="none" w="med" len="med"/>
          </a:ln>
          <a:effectLst>
            <a:glow rad="101600">
              <a:schemeClr val="accent4">
                <a:satMod val="175000"/>
                <a:alpha val="40000"/>
              </a:schemeClr>
            </a:glow>
          </a:effectLst>
        </p:spPr>
        <p:txBody>
          <a:bodyPr lIns="90488" tIns="44450" rIns="90488" bIns="44450"/>
          <a:lstStyle/>
          <a:p>
            <a:pPr>
              <a:lnSpc>
                <a:spcPct val="80000"/>
              </a:lnSpc>
              <a:spcBef>
                <a:spcPct val="20000"/>
              </a:spcBef>
              <a:spcAft>
                <a:spcPct val="5000"/>
              </a:spcAft>
              <a:buClr>
                <a:schemeClr val="bg1"/>
              </a:buClr>
              <a:buSzPct val="100000"/>
              <a:buFont typeface="Wingdings" pitchFamily="2" charset="2"/>
              <a:buChar char="•"/>
              <a:defRPr/>
            </a:pPr>
            <a:endParaRPr lang="en-US" sz="2400">
              <a:effectLst>
                <a:outerShdw blurRad="38100" dist="38100" dir="2700000" algn="tl">
                  <a:srgbClr val="000000">
                    <a:alpha val="43137"/>
                  </a:srgbClr>
                </a:outerShdw>
              </a:effectLst>
              <a:cs typeface="+mn-cs"/>
            </a:endParaRPr>
          </a:p>
        </p:txBody>
      </p:sp>
      <p:sp>
        <p:nvSpPr>
          <p:cNvPr id="15370" name="Text Box 2"/>
          <p:cNvSpPr txBox="1">
            <a:spLocks noChangeArrowheads="1"/>
          </p:cNvSpPr>
          <p:nvPr/>
        </p:nvSpPr>
        <p:spPr bwMode="auto">
          <a:xfrm>
            <a:off x="3792538" y="4054475"/>
            <a:ext cx="1560512" cy="1322388"/>
          </a:xfrm>
          <a:prstGeom prst="rect">
            <a:avLst/>
          </a:prstGeom>
          <a:noFill/>
          <a:ln w="9525" algn="ctr">
            <a:noFill/>
            <a:miter lim="800000"/>
            <a:headEnd/>
            <a:tailEnd/>
          </a:ln>
        </p:spPr>
        <p:txBody>
          <a:bodyPr>
            <a:spAutoFit/>
          </a:bodyPr>
          <a:lstStyle/>
          <a:p>
            <a:pPr algn="ctr"/>
            <a:r>
              <a:rPr lang="en-US" altLang="en-US" sz="1600" b="1">
                <a:solidFill>
                  <a:schemeClr val="bg1"/>
                </a:solidFill>
              </a:rPr>
              <a:t>Test results</a:t>
            </a:r>
          </a:p>
          <a:p>
            <a:pPr algn="ctr"/>
            <a:r>
              <a:rPr lang="en-US" altLang="en-US" sz="1600" b="1">
                <a:solidFill>
                  <a:schemeClr val="bg1"/>
                </a:solidFill>
              </a:rPr>
              <a:t>show</a:t>
            </a:r>
          </a:p>
          <a:p>
            <a:pPr algn="ctr"/>
            <a:r>
              <a:rPr lang="en-US" altLang="en-US" sz="1600" b="1">
                <a:solidFill>
                  <a:schemeClr val="bg1"/>
                </a:solidFill>
              </a:rPr>
              <a:t>no cracks or</a:t>
            </a:r>
          </a:p>
          <a:p>
            <a:pPr algn="ctr"/>
            <a:r>
              <a:rPr lang="en-US" altLang="en-US" sz="1600" b="1">
                <a:solidFill>
                  <a:schemeClr val="bg1"/>
                </a:solidFill>
              </a:rPr>
              <a:t>distress</a:t>
            </a:r>
          </a:p>
          <a:p>
            <a:pPr algn="ctr"/>
            <a:endParaRPr lang="en-US" altLang="en-US" sz="1600" b="1">
              <a:solidFill>
                <a:schemeClr val="bg1"/>
              </a:solidFill>
            </a:endParaRPr>
          </a:p>
        </p:txBody>
      </p:sp>
      <p:sp>
        <p:nvSpPr>
          <p:cNvPr id="15371" name="Text Box 13"/>
          <p:cNvSpPr txBox="1">
            <a:spLocks noChangeArrowheads="1"/>
          </p:cNvSpPr>
          <p:nvPr/>
        </p:nvSpPr>
        <p:spPr bwMode="auto">
          <a:xfrm>
            <a:off x="195263" y="568325"/>
            <a:ext cx="2568575" cy="307975"/>
          </a:xfrm>
          <a:prstGeom prst="rect">
            <a:avLst/>
          </a:prstGeom>
          <a:noFill/>
          <a:ln w="9525" algn="ctr">
            <a:noFill/>
            <a:miter lim="800000"/>
            <a:headEnd/>
            <a:tailEnd/>
          </a:ln>
        </p:spPr>
        <p:txBody>
          <a:bodyPr>
            <a:spAutoFit/>
          </a:bodyPr>
          <a:lstStyle/>
          <a:p>
            <a:pPr eaLnBrk="1" hangingPunct="1">
              <a:spcBef>
                <a:spcPct val="50000"/>
              </a:spcBef>
            </a:pPr>
            <a:r>
              <a:rPr lang="en-US" altLang="en-US" sz="1400">
                <a:solidFill>
                  <a:schemeClr val="bg1"/>
                </a:solidFill>
                <a:latin typeface="Impact" pitchFamily="34" charset="0"/>
              </a:rPr>
              <a:t>The Fort Miller Co., Inc.</a:t>
            </a:r>
            <a:r>
              <a:rPr lang="en-US" altLang="en-US" sz="1400">
                <a:latin typeface="Impact" pitchFamily="34" charset="0"/>
              </a:rPr>
              <a:t> </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idx="4294967295"/>
          </p:nvPr>
        </p:nvSpPr>
        <p:spPr bwMode="auto">
          <a:xfrm>
            <a:off x="354013" y="1012825"/>
            <a:ext cx="8435975" cy="669925"/>
          </a:xfrm>
          <a:prstGeom prst="rect">
            <a:avLst/>
          </a:prstGeom>
          <a:noFill/>
          <a:ln>
            <a:miter lim="800000"/>
            <a:headEnd/>
            <a:tailEnd/>
          </a:ln>
        </p:spPr>
        <p:txBody>
          <a:bodyPr/>
          <a:lstStyle/>
          <a:p>
            <a:pPr eaLnBrk="1" hangingPunct="1"/>
            <a:r>
              <a:rPr lang="en-US" altLang="en-US" sz="3200" b="1" dirty="0" smtClean="0">
                <a:solidFill>
                  <a:srgbClr val="FF3300"/>
                </a:solidFill>
              </a:rPr>
              <a:t>Surface Types</a:t>
            </a:r>
          </a:p>
        </p:txBody>
      </p:sp>
      <p:sp>
        <p:nvSpPr>
          <p:cNvPr id="17411" name="Rectangle 5"/>
          <p:cNvSpPr>
            <a:spLocks noChangeArrowheads="1"/>
          </p:cNvSpPr>
          <p:nvPr/>
        </p:nvSpPr>
        <p:spPr bwMode="auto">
          <a:xfrm>
            <a:off x="5230813" y="3379788"/>
            <a:ext cx="4572000" cy="830262"/>
          </a:xfrm>
          <a:prstGeom prst="rect">
            <a:avLst/>
          </a:prstGeom>
          <a:noFill/>
          <a:ln w="9525" algn="ctr">
            <a:noFill/>
            <a:miter lim="800000"/>
            <a:headEnd/>
            <a:tailEnd/>
          </a:ln>
        </p:spPr>
        <p:txBody>
          <a:bodyPr>
            <a:spAutoFit/>
          </a:bodyPr>
          <a:lstStyle/>
          <a:p>
            <a:endParaRPr lang="en-US" altLang="en-US" sz="2400">
              <a:latin typeface="Arial Rounded MT Bold" pitchFamily="34" charset="0"/>
            </a:endParaRPr>
          </a:p>
          <a:p>
            <a:pPr algn="ctr"/>
            <a:endParaRPr lang="en-US" altLang="en-US" sz="2400">
              <a:latin typeface="Arial Rounded MT Bold" pitchFamily="34" charset="0"/>
            </a:endParaRPr>
          </a:p>
        </p:txBody>
      </p:sp>
      <p:sp>
        <p:nvSpPr>
          <p:cNvPr id="17412" name="Rectangle 7"/>
          <p:cNvSpPr>
            <a:spLocks noChangeArrowheads="1"/>
          </p:cNvSpPr>
          <p:nvPr/>
        </p:nvSpPr>
        <p:spPr bwMode="auto">
          <a:xfrm>
            <a:off x="5694363" y="4314825"/>
            <a:ext cx="2316162" cy="457200"/>
          </a:xfrm>
          <a:prstGeom prst="rect">
            <a:avLst/>
          </a:prstGeom>
          <a:noFill/>
          <a:ln w="9525">
            <a:noFill/>
            <a:miter lim="800000"/>
            <a:headEnd/>
            <a:tailEnd/>
          </a:ln>
        </p:spPr>
        <p:txBody>
          <a:bodyPr wrap="none">
            <a:spAutoFit/>
          </a:bodyPr>
          <a:lstStyle/>
          <a:p>
            <a:pPr eaLnBrk="1" hangingPunct="1">
              <a:spcBef>
                <a:spcPct val="20000"/>
              </a:spcBef>
              <a:buClr>
                <a:schemeClr val="hlink"/>
              </a:buClr>
              <a:buSzPct val="65000"/>
              <a:buFont typeface="Wingdings" pitchFamily="2" charset="2"/>
              <a:buNone/>
            </a:pPr>
            <a:r>
              <a:rPr lang="en-US" altLang="en-US" sz="2400" b="1">
                <a:latin typeface="Tahoma" pitchFamily="34" charset="0"/>
              </a:rPr>
              <a:t>Warped Plane</a:t>
            </a:r>
          </a:p>
        </p:txBody>
      </p:sp>
      <p:pic>
        <p:nvPicPr>
          <p:cNvPr id="17413" name="Picture 5" descr="SINGLESLAB (UNTITLED)"/>
          <p:cNvPicPr>
            <a:picLocks noChangeAspect="1" noChangeArrowheads="1"/>
          </p:cNvPicPr>
          <p:nvPr/>
        </p:nvPicPr>
        <p:blipFill>
          <a:blip r:embed="rId3" cstate="print"/>
          <a:srcRect t="23331" b="16652"/>
          <a:stretch>
            <a:fillRect/>
          </a:stretch>
        </p:blipFill>
        <p:spPr bwMode="auto">
          <a:xfrm>
            <a:off x="327025" y="2363788"/>
            <a:ext cx="4037013" cy="1665287"/>
          </a:xfrm>
          <a:prstGeom prst="rect">
            <a:avLst/>
          </a:prstGeom>
          <a:noFill/>
          <a:ln w="9525">
            <a:noFill/>
            <a:miter lim="800000"/>
            <a:headEnd/>
            <a:tailEnd/>
          </a:ln>
        </p:spPr>
      </p:pic>
      <p:pic>
        <p:nvPicPr>
          <p:cNvPr id="17414" name="Picture 6" descr="WARPED-SLAB (UNTITLED)"/>
          <p:cNvPicPr>
            <a:picLocks noChangeAspect="1" noChangeArrowheads="1"/>
          </p:cNvPicPr>
          <p:nvPr/>
        </p:nvPicPr>
        <p:blipFill>
          <a:blip r:embed="rId4" cstate="print"/>
          <a:srcRect t="22729" b="17059"/>
          <a:stretch>
            <a:fillRect/>
          </a:stretch>
        </p:blipFill>
        <p:spPr bwMode="auto">
          <a:xfrm>
            <a:off x="4727575" y="2373313"/>
            <a:ext cx="3990975" cy="1652587"/>
          </a:xfrm>
          <a:prstGeom prst="rect">
            <a:avLst/>
          </a:prstGeom>
          <a:noFill/>
          <a:ln w="9525">
            <a:noFill/>
            <a:miter lim="800000"/>
            <a:headEnd/>
            <a:tailEnd/>
          </a:ln>
        </p:spPr>
      </p:pic>
      <p:sp>
        <p:nvSpPr>
          <p:cNvPr id="17415" name="Rectangle 3"/>
          <p:cNvSpPr>
            <a:spLocks noChangeArrowheads="1"/>
          </p:cNvSpPr>
          <p:nvPr/>
        </p:nvSpPr>
        <p:spPr bwMode="auto">
          <a:xfrm>
            <a:off x="1035050" y="4306888"/>
            <a:ext cx="2644775" cy="620712"/>
          </a:xfrm>
          <a:prstGeom prst="rect">
            <a:avLst/>
          </a:prstGeom>
          <a:noFill/>
          <a:ln w="9525">
            <a:noFill/>
            <a:miter lim="800000"/>
            <a:headEnd/>
            <a:tailEnd/>
          </a:ln>
        </p:spPr>
        <p:txBody>
          <a:bodyPr/>
          <a:lstStyle/>
          <a:p>
            <a:pPr algn="r" eaLnBrk="1" hangingPunct="1">
              <a:spcBef>
                <a:spcPct val="20000"/>
              </a:spcBef>
            </a:pPr>
            <a:r>
              <a:rPr lang="en-US" altLang="en-US" sz="2800" b="1"/>
              <a:t>Single Plane </a:t>
            </a:r>
          </a:p>
        </p:txBody>
      </p:sp>
      <p:sp>
        <p:nvSpPr>
          <p:cNvPr id="17416" name="Rectangle 8"/>
          <p:cNvSpPr>
            <a:spLocks noChangeArrowheads="1"/>
          </p:cNvSpPr>
          <p:nvPr/>
        </p:nvSpPr>
        <p:spPr bwMode="auto">
          <a:xfrm>
            <a:off x="652463" y="5062538"/>
            <a:ext cx="3624262" cy="812800"/>
          </a:xfrm>
          <a:prstGeom prst="rect">
            <a:avLst/>
          </a:prstGeom>
          <a:noFill/>
          <a:ln w="9525">
            <a:noFill/>
            <a:miter lim="800000"/>
            <a:headEnd/>
            <a:tailEnd/>
          </a:ln>
        </p:spPr>
        <p:txBody>
          <a:bodyPr/>
          <a:lstStyle/>
          <a:p>
            <a:pPr marL="342900" indent="-342900">
              <a:spcBef>
                <a:spcPct val="20000"/>
              </a:spcBef>
              <a:buFontTx/>
              <a:buChar char="•"/>
            </a:pPr>
            <a:r>
              <a:rPr lang="en-US" altLang="en-US">
                <a:latin typeface="Arial Rounded MT Bold" pitchFamily="34" charset="0"/>
              </a:rPr>
              <a:t>Slopes of opposite sides are equal </a:t>
            </a:r>
          </a:p>
        </p:txBody>
      </p:sp>
      <p:sp>
        <p:nvSpPr>
          <p:cNvPr id="17417" name="Rectangle 9"/>
          <p:cNvSpPr>
            <a:spLocks noChangeArrowheads="1"/>
          </p:cNvSpPr>
          <p:nvPr/>
        </p:nvSpPr>
        <p:spPr bwMode="auto">
          <a:xfrm>
            <a:off x="5065713" y="5051425"/>
            <a:ext cx="3624262" cy="812800"/>
          </a:xfrm>
          <a:prstGeom prst="rect">
            <a:avLst/>
          </a:prstGeom>
          <a:noFill/>
          <a:ln w="9525">
            <a:noFill/>
            <a:miter lim="800000"/>
            <a:headEnd/>
            <a:tailEnd/>
          </a:ln>
        </p:spPr>
        <p:txBody>
          <a:bodyPr/>
          <a:lstStyle/>
          <a:p>
            <a:pPr marL="342900" indent="-342900">
              <a:spcBef>
                <a:spcPct val="20000"/>
              </a:spcBef>
              <a:buFontTx/>
              <a:buChar char="•"/>
            </a:pPr>
            <a:r>
              <a:rPr lang="en-US" altLang="en-US" dirty="0">
                <a:latin typeface="Arial Rounded MT Bold" pitchFamily="34" charset="0"/>
              </a:rPr>
              <a:t>Slopes of opposite sides are </a:t>
            </a:r>
            <a:r>
              <a:rPr lang="en-US" altLang="en-US" dirty="0" smtClean="0">
                <a:latin typeface="Arial Rounded MT Bold" pitchFamily="34" charset="0"/>
              </a:rPr>
              <a:t>not equal </a:t>
            </a:r>
            <a:endParaRPr lang="en-US" altLang="en-US" dirty="0">
              <a:latin typeface="Arial Rounded MT Bold" pitchFamily="34" charset="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1422133" y="457200"/>
            <a:ext cx="8229600" cy="1141797"/>
          </a:xfrm>
          <a:prstGeom prst="rect">
            <a:avLst/>
          </a:prstGeom>
          <a:noFill/>
          <a:ln w="9525">
            <a:noFill/>
            <a:miter lim="800000"/>
            <a:headEnd/>
            <a:tailEnd/>
          </a:ln>
        </p:spPr>
        <p:txBody>
          <a:bodyPr anchor="ctr"/>
          <a:lstStyle/>
          <a:p>
            <a:pPr eaLnBrk="0" hangingPunct="0"/>
            <a:r>
              <a:rPr lang="en-US" sz="3200" b="1" dirty="0" smtClean="0">
                <a:solidFill>
                  <a:srgbClr val="FF3300"/>
                </a:solidFill>
                <a:latin typeface="+mj-lt"/>
              </a:rPr>
              <a:t>Types of Projects</a:t>
            </a:r>
            <a:endParaRPr lang="en-US" sz="3200" b="1" dirty="0">
              <a:solidFill>
                <a:srgbClr val="FF3300"/>
              </a:solidFill>
              <a:latin typeface="+mj-lt"/>
            </a:endParaRPr>
          </a:p>
        </p:txBody>
      </p:sp>
      <p:sp>
        <p:nvSpPr>
          <p:cNvPr id="463874" name="Rectangle 4"/>
          <p:cNvSpPr>
            <a:spLocks noChangeArrowheads="1"/>
          </p:cNvSpPr>
          <p:nvPr/>
        </p:nvSpPr>
        <p:spPr bwMode="auto">
          <a:xfrm>
            <a:off x="1447800" y="1676400"/>
            <a:ext cx="5794375" cy="3598557"/>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b="1" dirty="0" smtClean="0"/>
              <a:t>Intermittent repair (patching) – most common</a:t>
            </a:r>
            <a:endParaRPr lang="en-US" sz="2400" b="1" dirty="0"/>
          </a:p>
          <a:p>
            <a:pPr marL="342900" indent="-342900" eaLnBrk="0" hangingPunct="0">
              <a:spcBef>
                <a:spcPct val="20000"/>
              </a:spcBef>
              <a:buFontTx/>
              <a:buChar char="•"/>
            </a:pPr>
            <a:r>
              <a:rPr lang="en-US" sz="2400" b="1" dirty="0" smtClean="0"/>
              <a:t>Area placement </a:t>
            </a:r>
            <a:r>
              <a:rPr lang="en-US" sz="2000" b="1" dirty="0" smtClean="0"/>
              <a:t> </a:t>
            </a:r>
            <a:endParaRPr lang="en-US" sz="2000" b="1" dirty="0"/>
          </a:p>
          <a:p>
            <a:pPr marL="742950" lvl="1" indent="-285750" eaLnBrk="0" hangingPunct="0">
              <a:spcBef>
                <a:spcPct val="20000"/>
              </a:spcBef>
              <a:buFont typeface="Wingdings" pitchFamily="2" charset="2"/>
              <a:buChar char="§"/>
            </a:pPr>
            <a:r>
              <a:rPr lang="en-US" sz="2000" b="1" dirty="0" smtClean="0"/>
              <a:t>Toll plaza &amp; mainline </a:t>
            </a:r>
            <a:endParaRPr lang="en-US" sz="2000" b="1" dirty="0"/>
          </a:p>
          <a:p>
            <a:pPr marL="342900" indent="-342900" eaLnBrk="0" hangingPunct="0">
              <a:spcBef>
                <a:spcPct val="20000"/>
              </a:spcBef>
              <a:buFontTx/>
              <a:buChar char="•"/>
            </a:pPr>
            <a:r>
              <a:rPr lang="en-US" sz="2400" b="1" dirty="0" smtClean="0"/>
              <a:t>Ramps</a:t>
            </a:r>
          </a:p>
          <a:p>
            <a:pPr marL="342900" indent="-342900" eaLnBrk="0" hangingPunct="0">
              <a:spcBef>
                <a:spcPct val="20000"/>
              </a:spcBef>
              <a:buFontTx/>
              <a:buChar char="•"/>
            </a:pPr>
            <a:r>
              <a:rPr lang="en-US" sz="2400" b="1" dirty="0" smtClean="0"/>
              <a:t>Intersections</a:t>
            </a:r>
          </a:p>
          <a:p>
            <a:pPr marL="342900" indent="-342900" eaLnBrk="0" hangingPunct="0">
              <a:spcBef>
                <a:spcPct val="20000"/>
              </a:spcBef>
              <a:buFontTx/>
              <a:buChar char="•"/>
            </a:pPr>
            <a:r>
              <a:rPr lang="en-US" sz="2400" b="1" dirty="0" smtClean="0"/>
              <a:t>Bus pads</a:t>
            </a:r>
          </a:p>
          <a:p>
            <a:pPr marL="342900" indent="-342900" eaLnBrk="0" hangingPunct="0">
              <a:spcBef>
                <a:spcPct val="20000"/>
              </a:spcBef>
              <a:buFontTx/>
              <a:buChar char="•"/>
            </a:pPr>
            <a:r>
              <a:rPr lang="en-US" sz="2400" b="1" dirty="0" smtClean="0"/>
              <a:t>City streets</a:t>
            </a:r>
            <a:endParaRPr lang="en-US" sz="2400" dirty="0"/>
          </a:p>
          <a:p>
            <a:pPr marL="342900" indent="-342900" eaLnBrk="0" hangingPunct="0">
              <a:spcBef>
                <a:spcPct val="20000"/>
              </a:spcBef>
              <a:buFontTx/>
              <a:buChar char="•"/>
            </a:pPr>
            <a:r>
              <a:rPr lang="en-US" sz="2400" b="1" dirty="0" smtClean="0"/>
              <a:t>Miscellaneous </a:t>
            </a:r>
          </a:p>
        </p:txBody>
      </p:sp>
    </p:spTree>
    <p:extLst>
      <p:ext uri="{BB962C8B-B14F-4D97-AF65-F5344CB8AC3E}">
        <p14:creationId xmlns:p14="http://schemas.microsoft.com/office/powerpoint/2010/main" val="24670619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rotWithShape="1">
          <a:blip r:embed="rId2" cstate="print"/>
          <a:srcRect b="12592"/>
          <a:stretch/>
        </p:blipFill>
        <p:spPr bwMode="auto">
          <a:xfrm>
            <a:off x="-16844" y="1295400"/>
            <a:ext cx="9144000" cy="4495800"/>
          </a:xfrm>
          <a:prstGeom prst="rect">
            <a:avLst/>
          </a:prstGeom>
          <a:noFill/>
          <a:ln w="9525">
            <a:noFill/>
            <a:miter lim="800000"/>
            <a:headEnd/>
            <a:tailEnd/>
          </a:ln>
        </p:spPr>
      </p:pic>
      <p:sp>
        <p:nvSpPr>
          <p:cNvPr id="2" name="Rectangle 1"/>
          <p:cNvSpPr/>
          <p:nvPr/>
        </p:nvSpPr>
        <p:spPr>
          <a:xfrm>
            <a:off x="304800" y="6019800"/>
            <a:ext cx="8610600" cy="400110"/>
          </a:xfrm>
          <a:prstGeom prst="rect">
            <a:avLst/>
          </a:prstGeom>
        </p:spPr>
        <p:txBody>
          <a:bodyPr wrap="square">
            <a:spAutoFit/>
          </a:bodyPr>
          <a:lstStyle/>
          <a:p>
            <a:r>
              <a:rPr lang="en-US" sz="2000" b="1" dirty="0">
                <a:latin typeface="Arial Rounded MT Bold" panose="020F0704030504030204" pitchFamily="34" charset="0"/>
                <a:hlinkClick r:id="rId3"/>
              </a:rPr>
              <a:t>http://precast.org/precast-product/paving-slabs</a:t>
            </a:r>
            <a:r>
              <a:rPr lang="en-US" sz="2000" b="1" dirty="0" smtClean="0">
                <a:latin typeface="Arial Rounded MT Bold" panose="020F0704030504030204" pitchFamily="34" charset="0"/>
                <a:hlinkClick r:id="rId3"/>
              </a:rPr>
              <a:t>/</a:t>
            </a:r>
            <a:r>
              <a:rPr lang="en-US" sz="2000" b="1" dirty="0" smtClean="0">
                <a:latin typeface="Arial Rounded MT Bold" panose="020F0704030504030204" pitchFamily="34" charset="0"/>
              </a:rPr>
              <a:t> (NPCA Web Site)</a:t>
            </a:r>
            <a:endParaRPr lang="en-US" sz="2000" b="1" dirty="0">
              <a:latin typeface="Arial Rounded MT Bold" panose="020F0704030504030204" pitchFamily="34" charset="0"/>
            </a:endParaRPr>
          </a:p>
        </p:txBody>
      </p:sp>
      <p:sp>
        <p:nvSpPr>
          <p:cNvPr id="4" name="Rectangle 2"/>
          <p:cNvSpPr>
            <a:spLocks noGrp="1" noChangeArrowheads="1"/>
          </p:cNvSpPr>
          <p:nvPr>
            <p:ph type="title" idx="4294967295"/>
          </p:nvPr>
        </p:nvSpPr>
        <p:spPr>
          <a:xfrm>
            <a:off x="402256" y="665088"/>
            <a:ext cx="8305800" cy="651167"/>
          </a:xfrm>
          <a:prstGeom prst="rect">
            <a:avLst/>
          </a:prstGeom>
        </p:spPr>
        <p:txBody>
          <a:bodyPr/>
          <a:lstStyle/>
          <a:p>
            <a:r>
              <a:rPr lang="en-US" sz="3200" b="1" dirty="0" smtClean="0">
                <a:solidFill>
                  <a:srgbClr val="FF3300"/>
                </a:solidFill>
              </a:rPr>
              <a:t>80+ Lane Miles – Where are they? </a:t>
            </a:r>
          </a:p>
        </p:txBody>
      </p:sp>
    </p:spTree>
    <p:extLst>
      <p:ext uri="{BB962C8B-B14F-4D97-AF65-F5344CB8AC3E}">
        <p14:creationId xmlns:p14="http://schemas.microsoft.com/office/powerpoint/2010/main" val="425451190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a:xfrm>
            <a:off x="1004888" y="715964"/>
            <a:ext cx="7415212" cy="1006475"/>
          </a:xfrm>
          <a:prstGeom prst="rect">
            <a:avLst/>
          </a:prstGeom>
        </p:spPr>
        <p:txBody>
          <a:bodyPr/>
          <a:lstStyle/>
          <a:p>
            <a:r>
              <a:rPr lang="en-US" sz="3200" b="1" dirty="0">
                <a:solidFill>
                  <a:srgbClr val="FF3300"/>
                </a:solidFill>
                <a:latin typeface="Arial Rounded MT Bold" pitchFamily="34" charset="0"/>
              </a:rPr>
              <a:t>The Fort Miller Co., Inc.</a:t>
            </a:r>
          </a:p>
        </p:txBody>
      </p:sp>
      <p:sp>
        <p:nvSpPr>
          <p:cNvPr id="55298" name="Rectangle 3"/>
          <p:cNvSpPr>
            <a:spLocks noGrp="1" noChangeArrowheads="1"/>
          </p:cNvSpPr>
          <p:nvPr>
            <p:ph type="body" idx="4294967295"/>
          </p:nvPr>
        </p:nvSpPr>
        <p:spPr>
          <a:xfrm>
            <a:off x="685800" y="2015558"/>
            <a:ext cx="8229600" cy="4090988"/>
          </a:xfrm>
          <a:prstGeom prst="rect">
            <a:avLst/>
          </a:prstGeom>
        </p:spPr>
        <p:txBody>
          <a:bodyPr/>
          <a:lstStyle/>
          <a:p>
            <a:pPr>
              <a:lnSpc>
                <a:spcPct val="90000"/>
              </a:lnSpc>
            </a:pPr>
            <a:r>
              <a:rPr lang="en-US" sz="2400" dirty="0"/>
              <a:t>Located in </a:t>
            </a:r>
            <a:r>
              <a:rPr lang="en-US" sz="2400" b="1" i="1" dirty="0">
                <a:solidFill>
                  <a:srgbClr val="FF0000"/>
                </a:solidFill>
              </a:rPr>
              <a:t>upstate</a:t>
            </a:r>
            <a:r>
              <a:rPr lang="en-US" sz="2400" dirty="0"/>
              <a:t> New York</a:t>
            </a:r>
          </a:p>
          <a:p>
            <a:pPr>
              <a:lnSpc>
                <a:spcPct val="90000"/>
              </a:lnSpc>
            </a:pPr>
            <a:r>
              <a:rPr lang="en-US" sz="2400" dirty="0"/>
              <a:t>Transportation products</a:t>
            </a:r>
          </a:p>
          <a:p>
            <a:pPr lvl="1">
              <a:lnSpc>
                <a:spcPct val="90000"/>
              </a:lnSpc>
            </a:pPr>
            <a:r>
              <a:rPr lang="en-US" sz="2000" dirty="0"/>
              <a:t>Highway barrier</a:t>
            </a:r>
          </a:p>
          <a:p>
            <a:pPr lvl="1">
              <a:lnSpc>
                <a:spcPct val="90000"/>
              </a:lnSpc>
            </a:pPr>
            <a:r>
              <a:rPr lang="en-US" sz="2000" dirty="0"/>
              <a:t>Precast retaining walls</a:t>
            </a:r>
          </a:p>
          <a:p>
            <a:pPr lvl="1">
              <a:lnSpc>
                <a:spcPct val="90000"/>
              </a:lnSpc>
            </a:pPr>
            <a:r>
              <a:rPr lang="en-US" sz="2000" dirty="0"/>
              <a:t>Bridges</a:t>
            </a:r>
          </a:p>
          <a:p>
            <a:pPr lvl="1">
              <a:lnSpc>
                <a:spcPct val="90000"/>
              </a:lnSpc>
            </a:pPr>
            <a:r>
              <a:rPr lang="en-US" sz="2000" dirty="0"/>
              <a:t>Precast pavement slabs </a:t>
            </a:r>
          </a:p>
          <a:p>
            <a:pPr>
              <a:lnSpc>
                <a:spcPct val="90000"/>
              </a:lnSpc>
            </a:pPr>
            <a:r>
              <a:rPr lang="en-US" sz="2400" b="1" dirty="0"/>
              <a:t>Specializing in accelerated bridge (and other</a:t>
            </a:r>
            <a:r>
              <a:rPr lang="en-US" sz="2400" b="1" dirty="0">
                <a:solidFill>
                  <a:srgbClr val="FF0000"/>
                </a:solidFill>
              </a:rPr>
              <a:t> </a:t>
            </a:r>
            <a:r>
              <a:rPr lang="en-US" sz="2400" b="1" dirty="0"/>
              <a:t>structures) construction</a:t>
            </a:r>
          </a:p>
          <a:p>
            <a:pPr>
              <a:lnSpc>
                <a:spcPct val="90000"/>
              </a:lnSpc>
            </a:pPr>
            <a:r>
              <a:rPr lang="en-US" sz="2400" b="1" dirty="0">
                <a:solidFill>
                  <a:srgbClr val="FF0000"/>
                </a:solidFill>
              </a:rPr>
              <a:t>Developer and promulgator of the Super-Slab</a:t>
            </a:r>
            <a:r>
              <a:rPr lang="en-US" sz="2400" b="1" dirty="0">
                <a:solidFill>
                  <a:srgbClr val="FF0000"/>
                </a:solidFill>
                <a:cs typeface="Arial" charset="0"/>
              </a:rPr>
              <a:t>® Precast Pavement System</a:t>
            </a:r>
            <a:endParaRPr lang="en-US" sz="2400" b="1" dirty="0">
              <a:solidFill>
                <a:srgbClr val="FF0000"/>
              </a:solidFill>
            </a:endParaRPr>
          </a:p>
          <a:p>
            <a:pPr>
              <a:lnSpc>
                <a:spcPct val="90000"/>
              </a:lnSpc>
            </a:pPr>
            <a:endParaRPr lang="en-US" sz="2400" b="1" dirty="0">
              <a:solidFill>
                <a:srgbClr val="FF0000"/>
              </a:solidFill>
            </a:endParaRPr>
          </a:p>
        </p:txBody>
      </p:sp>
      <p:pic>
        <p:nvPicPr>
          <p:cNvPr id="55299" name="Picture 4" descr="new-york-physical-map"/>
          <p:cNvPicPr>
            <a:picLocks noChangeAspect="1" noChangeArrowheads="1"/>
          </p:cNvPicPr>
          <p:nvPr/>
        </p:nvPicPr>
        <p:blipFill>
          <a:blip r:embed="rId2"/>
          <a:srcRect/>
          <a:stretch>
            <a:fillRect/>
          </a:stretch>
        </p:blipFill>
        <p:spPr bwMode="auto">
          <a:xfrm>
            <a:off x="5410200" y="1763939"/>
            <a:ext cx="3351213" cy="2297113"/>
          </a:xfrm>
          <a:prstGeom prst="rect">
            <a:avLst/>
          </a:prstGeom>
          <a:noFill/>
          <a:ln w="9525">
            <a:noFill/>
            <a:miter lim="800000"/>
            <a:headEnd/>
            <a:tailEnd/>
          </a:ln>
        </p:spPr>
      </p:pic>
      <p:sp>
        <p:nvSpPr>
          <p:cNvPr id="55300" name="Line 5"/>
          <p:cNvSpPr>
            <a:spLocks noChangeShapeType="1"/>
          </p:cNvSpPr>
          <p:nvPr/>
        </p:nvSpPr>
        <p:spPr bwMode="auto">
          <a:xfrm flipV="1">
            <a:off x="7391400" y="2987676"/>
            <a:ext cx="684213" cy="212724"/>
          </a:xfrm>
          <a:prstGeom prst="line">
            <a:avLst/>
          </a:prstGeom>
          <a:noFill/>
          <a:ln w="38100">
            <a:solidFill>
              <a:srgbClr val="FFFF00"/>
            </a:solidFill>
            <a:round/>
            <a:headEnd/>
            <a:tailEnd type="triangle" w="med" len="med"/>
          </a:ln>
        </p:spPr>
        <p:txBody>
          <a:bodyPr/>
          <a:lstStyle/>
          <a:p>
            <a:endParaRPr lang="en-US"/>
          </a:p>
        </p:txBody>
      </p:sp>
      <p:sp>
        <p:nvSpPr>
          <p:cNvPr id="55301" name="Text Box 6"/>
          <p:cNvSpPr txBox="1">
            <a:spLocks noChangeArrowheads="1"/>
          </p:cNvSpPr>
          <p:nvPr/>
        </p:nvSpPr>
        <p:spPr bwMode="auto">
          <a:xfrm>
            <a:off x="5718176" y="3014888"/>
            <a:ext cx="1800225" cy="304800"/>
          </a:xfrm>
          <a:prstGeom prst="rect">
            <a:avLst/>
          </a:prstGeom>
          <a:noFill/>
          <a:ln w="9525">
            <a:noFill/>
            <a:miter lim="800000"/>
            <a:headEnd/>
            <a:tailEnd/>
          </a:ln>
        </p:spPr>
        <p:txBody>
          <a:bodyPr>
            <a:spAutoFit/>
          </a:bodyPr>
          <a:lstStyle/>
          <a:p>
            <a:pPr>
              <a:spcBef>
                <a:spcPct val="50000"/>
              </a:spcBef>
            </a:pPr>
            <a:r>
              <a:rPr lang="en-US" sz="1400" b="1" dirty="0">
                <a:solidFill>
                  <a:srgbClr val="FFFF00"/>
                </a:solidFill>
                <a:latin typeface="Arial Rounded MT Bold" pitchFamily="34" charset="0"/>
              </a:rPr>
              <a:t>Schuylerville, NY</a:t>
            </a:r>
          </a:p>
        </p:txBody>
      </p:sp>
    </p:spTree>
    <p:extLst>
      <p:ext uri="{BB962C8B-B14F-4D97-AF65-F5344CB8AC3E}">
        <p14:creationId xmlns:p14="http://schemas.microsoft.com/office/powerpoint/2010/main" val="1402377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586413" y="2570163"/>
            <a:ext cx="3200400" cy="400050"/>
          </a:xfrm>
          <a:prstGeom prst="rect">
            <a:avLst/>
          </a:prstGeom>
          <a:noFill/>
          <a:ln w="9525">
            <a:noFill/>
            <a:miter lim="800000"/>
            <a:headEnd/>
            <a:tailEnd/>
          </a:ln>
        </p:spPr>
        <p:txBody>
          <a:bodyPr>
            <a:spAutoFit/>
          </a:bodyPr>
          <a:lstStyle/>
          <a:p>
            <a:pPr algn="ctr">
              <a:spcBef>
                <a:spcPct val="50000"/>
              </a:spcBef>
            </a:pPr>
            <a:endParaRPr lang="en-US" altLang="en-US" sz="2000" b="1">
              <a:latin typeface="Arial Rounded MT Bold" pitchFamily="34" charset="0"/>
            </a:endParaRPr>
          </a:p>
        </p:txBody>
      </p:sp>
      <p:sp>
        <p:nvSpPr>
          <p:cNvPr id="21507" name="Rectangle 3"/>
          <p:cNvSpPr>
            <a:spLocks noChangeArrowheads="1"/>
          </p:cNvSpPr>
          <p:nvPr/>
        </p:nvSpPr>
        <p:spPr bwMode="auto">
          <a:xfrm>
            <a:off x="4572000" y="5843588"/>
            <a:ext cx="4273550" cy="461962"/>
          </a:xfrm>
          <a:prstGeom prst="rect">
            <a:avLst/>
          </a:prstGeom>
          <a:noFill/>
          <a:ln w="9525">
            <a:noFill/>
            <a:miter lim="800000"/>
            <a:headEnd/>
            <a:tailEnd/>
          </a:ln>
        </p:spPr>
        <p:txBody>
          <a:bodyPr>
            <a:spAutoFit/>
          </a:bodyPr>
          <a:lstStyle/>
          <a:p>
            <a:pPr algn="ctr"/>
            <a:r>
              <a:rPr lang="en-US" altLang="en-US" sz="2400" b="1">
                <a:latin typeface="Arial Rounded MT Bold" pitchFamily="34" charset="0"/>
              </a:rPr>
              <a:t> </a:t>
            </a:r>
          </a:p>
        </p:txBody>
      </p:sp>
      <p:sp>
        <p:nvSpPr>
          <p:cNvPr id="21508" name="Rectangle 4"/>
          <p:cNvSpPr>
            <a:spLocks noChangeArrowheads="1"/>
          </p:cNvSpPr>
          <p:nvPr/>
        </p:nvSpPr>
        <p:spPr bwMode="auto">
          <a:xfrm>
            <a:off x="9372600" y="411163"/>
            <a:ext cx="3810000" cy="923925"/>
          </a:xfrm>
          <a:prstGeom prst="rect">
            <a:avLst/>
          </a:prstGeom>
          <a:noFill/>
          <a:ln w="9525">
            <a:noFill/>
            <a:miter lim="800000"/>
            <a:headEnd/>
            <a:tailEnd/>
          </a:ln>
        </p:spPr>
        <p:txBody>
          <a:bodyPr>
            <a:spAutoFit/>
          </a:bodyPr>
          <a:lstStyle/>
          <a:p>
            <a:pPr algn="ctr">
              <a:spcBef>
                <a:spcPct val="50000"/>
              </a:spcBef>
            </a:pPr>
            <a:endParaRPr lang="en-US" altLang="en-US" sz="2400" b="1">
              <a:latin typeface="Arial Rounded MT Bold" pitchFamily="34" charset="0"/>
            </a:endParaRPr>
          </a:p>
          <a:p>
            <a:pPr algn="ctr">
              <a:spcBef>
                <a:spcPct val="50000"/>
              </a:spcBef>
            </a:pPr>
            <a:r>
              <a:rPr lang="en-US" altLang="en-US" sz="2000" b="1">
                <a:solidFill>
                  <a:schemeClr val="bg1"/>
                </a:solidFill>
                <a:latin typeface="Arial Rounded MT Bold" pitchFamily="34" charset="0"/>
              </a:rPr>
              <a:t>                                                                                                                                                                                                                                                                                                                                                                                                                                                           </a:t>
            </a:r>
          </a:p>
        </p:txBody>
      </p:sp>
      <p:sp>
        <p:nvSpPr>
          <p:cNvPr id="21509" name="Text Box 12"/>
          <p:cNvSpPr txBox="1">
            <a:spLocks noChangeArrowheads="1"/>
          </p:cNvSpPr>
          <p:nvPr/>
        </p:nvSpPr>
        <p:spPr bwMode="auto">
          <a:xfrm>
            <a:off x="1006475" y="1068388"/>
            <a:ext cx="7673975" cy="584200"/>
          </a:xfrm>
          <a:prstGeom prst="rect">
            <a:avLst/>
          </a:prstGeom>
          <a:noFill/>
          <a:ln w="9525" algn="ctr">
            <a:noFill/>
            <a:miter lim="800000"/>
            <a:headEnd/>
            <a:tailEnd/>
          </a:ln>
        </p:spPr>
        <p:txBody>
          <a:bodyPr>
            <a:spAutoFit/>
          </a:bodyPr>
          <a:lstStyle/>
          <a:p>
            <a:r>
              <a:rPr lang="en-US" altLang="en-US" sz="3200" b="1" dirty="0">
                <a:solidFill>
                  <a:srgbClr val="FF3300"/>
                </a:solidFill>
                <a:latin typeface="+mj-lt"/>
              </a:rPr>
              <a:t>Intermittent Repairs (CPR)</a:t>
            </a:r>
          </a:p>
        </p:txBody>
      </p:sp>
      <p:pic>
        <p:nvPicPr>
          <p:cNvPr id="21510" name="Picture 6" descr="DSC01044"/>
          <p:cNvPicPr>
            <a:picLocks noChangeAspect="1" noChangeArrowheads="1"/>
          </p:cNvPicPr>
          <p:nvPr/>
        </p:nvPicPr>
        <p:blipFill>
          <a:blip r:embed="rId3" cstate="print"/>
          <a:srcRect b="30444"/>
          <a:stretch>
            <a:fillRect/>
          </a:stretch>
        </p:blipFill>
        <p:spPr bwMode="auto">
          <a:xfrm>
            <a:off x="4954588" y="2032000"/>
            <a:ext cx="3919537" cy="3198813"/>
          </a:xfrm>
          <a:prstGeom prst="rect">
            <a:avLst/>
          </a:prstGeom>
          <a:noFill/>
          <a:ln w="9525">
            <a:solidFill>
              <a:schemeClr val="tx1"/>
            </a:solidFill>
            <a:miter lim="800000"/>
            <a:headEnd/>
            <a:tailEnd/>
          </a:ln>
        </p:spPr>
      </p:pic>
      <p:sp>
        <p:nvSpPr>
          <p:cNvPr id="21511" name="Rectangle 7"/>
          <p:cNvSpPr>
            <a:spLocks noChangeArrowheads="1"/>
          </p:cNvSpPr>
          <p:nvPr/>
        </p:nvSpPr>
        <p:spPr bwMode="auto">
          <a:xfrm>
            <a:off x="2873375" y="2098675"/>
            <a:ext cx="2362200" cy="708025"/>
          </a:xfrm>
          <a:prstGeom prst="rect">
            <a:avLst/>
          </a:prstGeom>
          <a:noFill/>
          <a:ln w="9525">
            <a:noFill/>
            <a:miter lim="800000"/>
            <a:headEnd/>
            <a:tailEnd/>
          </a:ln>
        </p:spPr>
        <p:txBody>
          <a:bodyPr>
            <a:spAutoFit/>
          </a:bodyPr>
          <a:lstStyle/>
          <a:p>
            <a:pPr algn="ctr">
              <a:spcBef>
                <a:spcPct val="50000"/>
              </a:spcBef>
            </a:pPr>
            <a:r>
              <a:rPr lang="en-US" altLang="en-US" sz="1600" b="1" dirty="0">
                <a:latin typeface="+mj-lt"/>
              </a:rPr>
              <a:t>I- 90 </a:t>
            </a:r>
          </a:p>
          <a:p>
            <a:pPr algn="ctr">
              <a:spcBef>
                <a:spcPct val="50000"/>
              </a:spcBef>
            </a:pPr>
            <a:r>
              <a:rPr lang="en-US" altLang="en-US" sz="1600" b="1" dirty="0">
                <a:latin typeface="+mj-lt"/>
              </a:rPr>
              <a:t>Albany, NY</a:t>
            </a:r>
          </a:p>
        </p:txBody>
      </p:sp>
      <p:sp>
        <p:nvSpPr>
          <p:cNvPr id="21512" name="Rectangle 8"/>
          <p:cNvSpPr>
            <a:spLocks noChangeArrowheads="1"/>
          </p:cNvSpPr>
          <p:nvPr/>
        </p:nvSpPr>
        <p:spPr bwMode="auto">
          <a:xfrm>
            <a:off x="3276600" y="5359400"/>
            <a:ext cx="1593850" cy="646113"/>
          </a:xfrm>
          <a:prstGeom prst="rect">
            <a:avLst/>
          </a:prstGeom>
          <a:noFill/>
          <a:ln w="9525">
            <a:noFill/>
            <a:miter lim="800000"/>
            <a:headEnd/>
            <a:tailEnd/>
          </a:ln>
        </p:spPr>
        <p:txBody>
          <a:bodyPr>
            <a:spAutoFit/>
          </a:bodyPr>
          <a:lstStyle/>
          <a:p>
            <a:pPr algn="ctr">
              <a:spcBef>
                <a:spcPct val="50000"/>
              </a:spcBef>
            </a:pPr>
            <a:r>
              <a:rPr lang="en-US" altLang="en-US" sz="1600" b="1" dirty="0">
                <a:latin typeface="Arial Rounded MT Bold" pitchFamily="34" charset="0"/>
              </a:rPr>
              <a:t>I-15 Salt </a:t>
            </a:r>
            <a:r>
              <a:rPr lang="en-US" altLang="en-US" sz="1600" b="1" dirty="0">
                <a:latin typeface="+mj-lt"/>
              </a:rPr>
              <a:t>Lake</a:t>
            </a:r>
            <a:r>
              <a:rPr lang="en-US" altLang="en-US" sz="1600" b="1" dirty="0">
                <a:latin typeface="Arial Rounded MT Bold" pitchFamily="34" charset="0"/>
              </a:rPr>
              <a:t> City, Utah</a:t>
            </a:r>
            <a:r>
              <a:rPr lang="en-US" altLang="en-US" sz="2000" b="1" dirty="0">
                <a:latin typeface="Arial Rounded MT Bold" pitchFamily="34" charset="0"/>
              </a:rPr>
              <a:t> </a:t>
            </a:r>
            <a:endParaRPr lang="en-US" altLang="en-US" b="1" dirty="0">
              <a:latin typeface="Arial Rounded MT Bold" pitchFamily="34" charset="0"/>
            </a:endParaRPr>
          </a:p>
        </p:txBody>
      </p:sp>
      <p:sp>
        <p:nvSpPr>
          <p:cNvPr id="21513" name="Rectangle 9"/>
          <p:cNvSpPr>
            <a:spLocks noChangeArrowheads="1"/>
          </p:cNvSpPr>
          <p:nvPr/>
        </p:nvSpPr>
        <p:spPr bwMode="auto">
          <a:xfrm>
            <a:off x="3249613" y="3463925"/>
            <a:ext cx="1600200" cy="1200150"/>
          </a:xfrm>
          <a:prstGeom prst="rect">
            <a:avLst/>
          </a:prstGeom>
          <a:noFill/>
          <a:ln w="9525">
            <a:noFill/>
            <a:miter lim="800000"/>
            <a:headEnd/>
            <a:tailEnd/>
          </a:ln>
        </p:spPr>
        <p:txBody>
          <a:bodyPr>
            <a:spAutoFit/>
          </a:bodyPr>
          <a:lstStyle/>
          <a:p>
            <a:pPr algn="ctr">
              <a:spcBef>
                <a:spcPct val="50000"/>
              </a:spcBef>
            </a:pPr>
            <a:r>
              <a:rPr lang="en-US" altLang="en-US" sz="1600" b="1" dirty="0">
                <a:latin typeface="+mj-lt"/>
              </a:rPr>
              <a:t>I-676 Vine St Expressway</a:t>
            </a:r>
          </a:p>
          <a:p>
            <a:pPr algn="ctr">
              <a:spcBef>
                <a:spcPct val="50000"/>
              </a:spcBef>
            </a:pPr>
            <a:r>
              <a:rPr lang="en-US" altLang="en-US" sz="1600" b="1" dirty="0">
                <a:latin typeface="+mj-lt"/>
              </a:rPr>
              <a:t>Philadelphia, PA</a:t>
            </a:r>
          </a:p>
        </p:txBody>
      </p:sp>
      <p:sp>
        <p:nvSpPr>
          <p:cNvPr id="21514" name="Rectangle 10"/>
          <p:cNvSpPr>
            <a:spLocks noChangeArrowheads="1"/>
          </p:cNvSpPr>
          <p:nvPr/>
        </p:nvSpPr>
        <p:spPr bwMode="auto">
          <a:xfrm>
            <a:off x="4841858" y="5297488"/>
            <a:ext cx="4267200" cy="1169551"/>
          </a:xfrm>
          <a:prstGeom prst="rect">
            <a:avLst/>
          </a:prstGeom>
          <a:noFill/>
          <a:ln w="9525">
            <a:noFill/>
            <a:miter lim="800000"/>
            <a:headEnd/>
            <a:tailEnd/>
          </a:ln>
        </p:spPr>
        <p:txBody>
          <a:bodyPr>
            <a:spAutoFit/>
          </a:bodyPr>
          <a:lstStyle/>
          <a:p>
            <a:pPr algn="ctr">
              <a:spcBef>
                <a:spcPct val="50000"/>
              </a:spcBef>
            </a:pPr>
            <a:r>
              <a:rPr lang="en-US" altLang="en-US" sz="2000" b="1" dirty="0">
                <a:latin typeface="+mj-lt"/>
              </a:rPr>
              <a:t>I-95, New Rochelle, </a:t>
            </a:r>
            <a:r>
              <a:rPr lang="en-US" altLang="en-US" sz="2000" b="1" dirty="0" smtClean="0">
                <a:latin typeface="+mj-lt"/>
              </a:rPr>
              <a:t>NY</a:t>
            </a:r>
          </a:p>
          <a:p>
            <a:pPr algn="ctr">
              <a:spcBef>
                <a:spcPct val="50000"/>
              </a:spcBef>
            </a:pPr>
            <a:r>
              <a:rPr lang="en-US" altLang="en-US" sz="2000" b="1" dirty="0" smtClean="0">
                <a:latin typeface="+mj-lt"/>
              </a:rPr>
              <a:t>(two projects – same road – seven years apart)</a:t>
            </a:r>
            <a:endParaRPr lang="en-US" altLang="en-US" sz="2000" b="1" dirty="0">
              <a:latin typeface="+mj-lt"/>
            </a:endParaRPr>
          </a:p>
        </p:txBody>
      </p:sp>
      <p:sp>
        <p:nvSpPr>
          <p:cNvPr id="21515" name="WordArt 11"/>
          <p:cNvSpPr>
            <a:spLocks noChangeArrowheads="1" noChangeShapeType="1" noTextEdit="1"/>
          </p:cNvSpPr>
          <p:nvPr/>
        </p:nvSpPr>
        <p:spPr bwMode="auto">
          <a:xfrm>
            <a:off x="5213350" y="4246563"/>
            <a:ext cx="3590925" cy="569912"/>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Five Hour Work </a:t>
            </a:r>
            <a:r>
              <a:rPr lang="en-US" sz="3600" kern="10" dirty="0" smtClean="0">
                <a:ln w="9525">
                  <a:solidFill>
                    <a:srgbClr val="000000"/>
                  </a:solidFill>
                  <a:round/>
                  <a:headEnd/>
                  <a:tailEnd/>
                </a:ln>
                <a:solidFill>
                  <a:srgbClr val="FFFF00"/>
                </a:solidFill>
                <a:latin typeface="Arial Black"/>
              </a:rPr>
              <a:t>Windows</a:t>
            </a:r>
            <a:endParaRPr lang="en-US" sz="3600" kern="10" dirty="0">
              <a:ln w="9525">
                <a:solidFill>
                  <a:srgbClr val="000000"/>
                </a:solidFill>
                <a:round/>
                <a:headEnd/>
                <a:tailEnd/>
              </a:ln>
              <a:solidFill>
                <a:srgbClr val="FFFF00"/>
              </a:solidFill>
              <a:latin typeface="Arial Black"/>
            </a:endParaRPr>
          </a:p>
        </p:txBody>
      </p:sp>
      <p:pic>
        <p:nvPicPr>
          <p:cNvPr id="21516" name="Picture 7" descr="DSC01068"/>
          <p:cNvPicPr>
            <a:picLocks noChangeAspect="1" noChangeArrowheads="1"/>
          </p:cNvPicPr>
          <p:nvPr/>
        </p:nvPicPr>
        <p:blipFill>
          <a:blip r:embed="rId4" cstate="print"/>
          <a:srcRect l="7463" t="2238" b="10324"/>
          <a:stretch>
            <a:fillRect/>
          </a:stretch>
        </p:blipFill>
        <p:spPr bwMode="auto">
          <a:xfrm>
            <a:off x="942975" y="2000250"/>
            <a:ext cx="2297113" cy="1273175"/>
          </a:xfrm>
          <a:prstGeom prst="rect">
            <a:avLst/>
          </a:prstGeom>
          <a:noFill/>
          <a:ln w="9525">
            <a:solidFill>
              <a:schemeClr val="tx1"/>
            </a:solidFill>
            <a:miter lim="800000"/>
            <a:headEnd/>
            <a:tailEnd/>
          </a:ln>
        </p:spPr>
      </p:pic>
      <p:pic>
        <p:nvPicPr>
          <p:cNvPr id="21517" name="Picture 13" descr="IMG_0487"/>
          <p:cNvPicPr>
            <a:picLocks noChangeAspect="1" noChangeArrowheads="1"/>
          </p:cNvPicPr>
          <p:nvPr/>
        </p:nvPicPr>
        <p:blipFill>
          <a:blip r:embed="rId5" cstate="print"/>
          <a:srcRect t="3438" b="24748"/>
          <a:stretch>
            <a:fillRect/>
          </a:stretch>
        </p:blipFill>
        <p:spPr bwMode="auto">
          <a:xfrm>
            <a:off x="933450" y="3471863"/>
            <a:ext cx="2290763" cy="1233487"/>
          </a:xfrm>
          <a:prstGeom prst="rect">
            <a:avLst/>
          </a:prstGeom>
          <a:noFill/>
          <a:ln w="9525">
            <a:solidFill>
              <a:schemeClr val="tx1"/>
            </a:solidFill>
            <a:miter lim="800000"/>
            <a:headEnd/>
            <a:tailEnd/>
          </a:ln>
        </p:spPr>
      </p:pic>
      <p:pic>
        <p:nvPicPr>
          <p:cNvPr id="21518" name="Picture 14" descr="DSC_5471"/>
          <p:cNvPicPr>
            <a:picLocks noChangeAspect="1" noChangeArrowheads="1"/>
          </p:cNvPicPr>
          <p:nvPr/>
        </p:nvPicPr>
        <p:blipFill>
          <a:blip r:embed="rId6" cstate="print"/>
          <a:srcRect t="12671"/>
          <a:stretch>
            <a:fillRect/>
          </a:stretch>
        </p:blipFill>
        <p:spPr bwMode="auto">
          <a:xfrm>
            <a:off x="925513" y="5003800"/>
            <a:ext cx="2265362" cy="1323975"/>
          </a:xfrm>
          <a:prstGeom prst="rect">
            <a:avLst/>
          </a:prstGeom>
          <a:noFill/>
          <a:ln w="9525">
            <a:solidFill>
              <a:schemeClr val="tx1"/>
            </a:solidFill>
            <a:miter lim="800000"/>
            <a:headEnd/>
            <a:tailEnd/>
          </a:ln>
        </p:spPr>
      </p:pic>
      <p:sp>
        <p:nvSpPr>
          <p:cNvPr id="21519" name="WordArt 15"/>
          <p:cNvSpPr>
            <a:spLocks noChangeArrowheads="1" noChangeShapeType="1" noTextEdit="1"/>
          </p:cNvSpPr>
          <p:nvPr/>
        </p:nvSpPr>
        <p:spPr bwMode="auto">
          <a:xfrm>
            <a:off x="1046163" y="2611438"/>
            <a:ext cx="2103437" cy="569912"/>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Eight </a:t>
            </a:r>
            <a:r>
              <a:rPr lang="en-US" sz="3600" kern="10" dirty="0" smtClean="0">
                <a:ln w="9525">
                  <a:solidFill>
                    <a:srgbClr val="000000"/>
                  </a:solidFill>
                  <a:round/>
                  <a:headEnd/>
                  <a:tailEnd/>
                </a:ln>
                <a:solidFill>
                  <a:srgbClr val="FFFF00"/>
                </a:solidFill>
                <a:latin typeface="Arial Black"/>
              </a:rPr>
              <a:t>Hour Work Windows</a:t>
            </a:r>
            <a:endParaRPr lang="en-US" sz="3600" kern="10" dirty="0">
              <a:ln w="9525">
                <a:solidFill>
                  <a:srgbClr val="000000"/>
                </a:solidFill>
                <a:round/>
                <a:headEnd/>
                <a:tailEnd/>
              </a:ln>
              <a:solidFill>
                <a:srgbClr val="FFFF00"/>
              </a:solidFill>
              <a:latin typeface="Arial Black"/>
            </a:endParaRPr>
          </a:p>
        </p:txBody>
      </p:sp>
      <p:sp>
        <p:nvSpPr>
          <p:cNvPr id="21520" name="WordArt 16"/>
          <p:cNvSpPr>
            <a:spLocks noChangeArrowheads="1" noChangeShapeType="1" noTextEdit="1"/>
          </p:cNvSpPr>
          <p:nvPr/>
        </p:nvSpPr>
        <p:spPr bwMode="auto">
          <a:xfrm>
            <a:off x="1038225" y="3686175"/>
            <a:ext cx="2103438" cy="569913"/>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Eight Hour Work </a:t>
            </a:r>
            <a:r>
              <a:rPr lang="en-US" sz="3600" kern="10" dirty="0" smtClean="0">
                <a:ln w="9525">
                  <a:solidFill>
                    <a:srgbClr val="000000"/>
                  </a:solidFill>
                  <a:round/>
                  <a:headEnd/>
                  <a:tailEnd/>
                </a:ln>
                <a:solidFill>
                  <a:srgbClr val="FFFF00"/>
                </a:solidFill>
                <a:latin typeface="Arial Black"/>
              </a:rPr>
              <a:t>Windows</a:t>
            </a:r>
            <a:endParaRPr lang="en-US" sz="3600" kern="10" dirty="0">
              <a:ln w="9525">
                <a:solidFill>
                  <a:srgbClr val="000000"/>
                </a:solidFill>
                <a:round/>
                <a:headEnd/>
                <a:tailEnd/>
              </a:ln>
              <a:solidFill>
                <a:srgbClr val="FFFF00"/>
              </a:solidFill>
              <a:latin typeface="Arial Black"/>
            </a:endParaRPr>
          </a:p>
        </p:txBody>
      </p:sp>
      <p:sp>
        <p:nvSpPr>
          <p:cNvPr id="21521" name="WordArt 17"/>
          <p:cNvSpPr>
            <a:spLocks noChangeArrowheads="1" noChangeShapeType="1" noTextEdit="1"/>
          </p:cNvSpPr>
          <p:nvPr/>
        </p:nvSpPr>
        <p:spPr bwMode="auto">
          <a:xfrm>
            <a:off x="995363" y="5186363"/>
            <a:ext cx="2103437" cy="569912"/>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Eight Hour Work </a:t>
            </a:r>
            <a:r>
              <a:rPr lang="en-US" sz="3600" kern="10" dirty="0" smtClean="0">
                <a:ln w="9525">
                  <a:solidFill>
                    <a:srgbClr val="000000"/>
                  </a:solidFill>
                  <a:round/>
                  <a:headEnd/>
                  <a:tailEnd/>
                </a:ln>
                <a:solidFill>
                  <a:srgbClr val="FFFF00"/>
                </a:solidFill>
                <a:latin typeface="Arial Black"/>
              </a:rPr>
              <a:t>Windows</a:t>
            </a:r>
            <a:endParaRPr lang="en-US" sz="3600" kern="10" dirty="0">
              <a:ln w="9525">
                <a:solidFill>
                  <a:srgbClr val="000000"/>
                </a:solidFill>
                <a:round/>
                <a:headEnd/>
                <a:tailEnd/>
              </a:ln>
              <a:solidFill>
                <a:srgbClr val="FFFF00"/>
              </a:solidFill>
              <a:latin typeface="Arial Black"/>
            </a:endParaRPr>
          </a:p>
        </p:txBody>
      </p:sp>
      <p:sp>
        <p:nvSpPr>
          <p:cNvPr id="21522" name="Text Box 18"/>
          <p:cNvSpPr txBox="1">
            <a:spLocks noChangeArrowheads="1"/>
          </p:cNvSpPr>
          <p:nvPr/>
        </p:nvSpPr>
        <p:spPr bwMode="auto">
          <a:xfrm>
            <a:off x="161925" y="585788"/>
            <a:ext cx="2568575" cy="307975"/>
          </a:xfrm>
          <a:prstGeom prst="rect">
            <a:avLst/>
          </a:prstGeom>
          <a:noFill/>
          <a:ln w="9525" algn="ctr">
            <a:noFill/>
            <a:miter lim="800000"/>
            <a:headEnd/>
            <a:tailEnd/>
          </a:ln>
        </p:spPr>
        <p:txBody>
          <a:bodyPr>
            <a:spAutoFit/>
          </a:bodyPr>
          <a:lstStyle/>
          <a:p>
            <a:pPr eaLnBrk="1" hangingPunct="1">
              <a:spcBef>
                <a:spcPct val="50000"/>
              </a:spcBef>
            </a:pPr>
            <a:r>
              <a:rPr lang="en-US" altLang="en-US" sz="1400">
                <a:solidFill>
                  <a:schemeClr val="bg1"/>
                </a:solidFill>
                <a:latin typeface="Impact" pitchFamily="34" charset="0"/>
              </a:rPr>
              <a:t>The Fort Miller Co., Inc.</a:t>
            </a:r>
            <a:r>
              <a:rPr lang="en-US" altLang="en-US" sz="1400">
                <a:latin typeface="Impact" pitchFamily="34" charset="0"/>
              </a:rPr>
              <a:t> </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2" descr="DSC01952"/>
          <p:cNvPicPr>
            <a:picLocks noChangeAspect="1" noChangeArrowheads="1"/>
          </p:cNvPicPr>
          <p:nvPr/>
        </p:nvPicPr>
        <p:blipFill>
          <a:blip r:embed="rId3" cstate="print"/>
          <a:srcRect/>
          <a:stretch>
            <a:fillRect/>
          </a:stretch>
        </p:blipFill>
        <p:spPr bwMode="auto">
          <a:xfrm>
            <a:off x="274638" y="2012950"/>
            <a:ext cx="4262437" cy="2814638"/>
          </a:xfrm>
          <a:prstGeom prst="rect">
            <a:avLst/>
          </a:prstGeom>
          <a:noFill/>
          <a:ln w="9525">
            <a:solidFill>
              <a:schemeClr val="tx1"/>
            </a:solidFill>
            <a:miter lim="800000"/>
            <a:headEnd/>
            <a:tailEnd/>
          </a:ln>
        </p:spPr>
      </p:pic>
      <p:pic>
        <p:nvPicPr>
          <p:cNvPr id="23555" name="Picture 3" descr="plaza3"/>
          <p:cNvPicPr>
            <a:picLocks noChangeAspect="1" noChangeArrowheads="1"/>
          </p:cNvPicPr>
          <p:nvPr/>
        </p:nvPicPr>
        <p:blipFill>
          <a:blip r:embed="rId4" cstate="print"/>
          <a:srcRect l="44366" t="10938" b="26563"/>
          <a:stretch>
            <a:fillRect/>
          </a:stretch>
        </p:blipFill>
        <p:spPr bwMode="auto">
          <a:xfrm>
            <a:off x="4649788" y="2049463"/>
            <a:ext cx="4249737" cy="2803525"/>
          </a:xfrm>
          <a:prstGeom prst="rect">
            <a:avLst/>
          </a:prstGeom>
          <a:noFill/>
          <a:ln w="9525">
            <a:solidFill>
              <a:schemeClr val="tx1"/>
            </a:solidFill>
            <a:miter lim="800000"/>
            <a:headEnd/>
            <a:tailEnd/>
          </a:ln>
        </p:spPr>
      </p:pic>
      <p:sp>
        <p:nvSpPr>
          <p:cNvPr id="23556" name="Rectangle 4"/>
          <p:cNvSpPr>
            <a:spLocks noChangeArrowheads="1"/>
          </p:cNvSpPr>
          <p:nvPr/>
        </p:nvSpPr>
        <p:spPr bwMode="auto">
          <a:xfrm>
            <a:off x="682625" y="4987925"/>
            <a:ext cx="3657600" cy="861774"/>
          </a:xfrm>
          <a:prstGeom prst="rect">
            <a:avLst/>
          </a:prstGeom>
          <a:noFill/>
          <a:ln w="9525">
            <a:noFill/>
            <a:miter lim="800000"/>
            <a:headEnd/>
            <a:tailEnd/>
          </a:ln>
        </p:spPr>
        <p:txBody>
          <a:bodyPr>
            <a:spAutoFit/>
          </a:bodyPr>
          <a:lstStyle/>
          <a:p>
            <a:pPr algn="ctr">
              <a:spcBef>
                <a:spcPct val="50000"/>
              </a:spcBef>
            </a:pPr>
            <a:r>
              <a:rPr lang="en-US" altLang="en-US" sz="2000" b="1" dirty="0"/>
              <a:t>3,000 SF  / 8 Hour Shift</a:t>
            </a:r>
          </a:p>
          <a:p>
            <a:pPr algn="ctr">
              <a:spcBef>
                <a:spcPct val="50000"/>
              </a:spcBef>
            </a:pPr>
            <a:r>
              <a:rPr lang="en-US" altLang="en-US" sz="2000" b="1" dirty="0"/>
              <a:t>(Within </a:t>
            </a:r>
            <a:r>
              <a:rPr lang="en-US" altLang="en-US" sz="2000" b="1" u="sng" dirty="0"/>
              <a:t>+</a:t>
            </a:r>
            <a:r>
              <a:rPr lang="en-US" altLang="en-US" sz="2000" b="1" dirty="0"/>
              <a:t> 1/8</a:t>
            </a:r>
            <a:r>
              <a:rPr lang="en-US" altLang="en-US" sz="2000" b="1" dirty="0" smtClean="0"/>
              <a:t>”)</a:t>
            </a:r>
            <a:endParaRPr lang="en-US" altLang="en-US" sz="2000" b="1" dirty="0"/>
          </a:p>
        </p:txBody>
      </p:sp>
      <p:sp>
        <p:nvSpPr>
          <p:cNvPr id="23557" name="Rectangle 5"/>
          <p:cNvSpPr>
            <a:spLocks noChangeArrowheads="1"/>
          </p:cNvSpPr>
          <p:nvPr/>
        </p:nvSpPr>
        <p:spPr bwMode="auto">
          <a:xfrm>
            <a:off x="5059363" y="4891088"/>
            <a:ext cx="3505200" cy="861774"/>
          </a:xfrm>
          <a:prstGeom prst="rect">
            <a:avLst/>
          </a:prstGeom>
          <a:noFill/>
          <a:ln w="9525">
            <a:noFill/>
            <a:miter lim="800000"/>
            <a:headEnd/>
            <a:tailEnd/>
          </a:ln>
        </p:spPr>
        <p:txBody>
          <a:bodyPr>
            <a:spAutoFit/>
          </a:bodyPr>
          <a:lstStyle/>
          <a:p>
            <a:pPr algn="ctr">
              <a:spcBef>
                <a:spcPct val="50000"/>
              </a:spcBef>
            </a:pPr>
            <a:r>
              <a:rPr lang="en-US" altLang="en-US" sz="2000" b="1" dirty="0">
                <a:latin typeface="+mj-lt"/>
              </a:rPr>
              <a:t>Open for Rush Hour</a:t>
            </a:r>
          </a:p>
          <a:p>
            <a:pPr algn="ctr">
              <a:spcBef>
                <a:spcPct val="50000"/>
              </a:spcBef>
            </a:pPr>
            <a:r>
              <a:rPr lang="en-US" altLang="en-US" sz="2000" b="1" dirty="0">
                <a:latin typeface="+mj-lt"/>
              </a:rPr>
              <a:t>(135,000 ADT)</a:t>
            </a:r>
          </a:p>
        </p:txBody>
      </p:sp>
      <p:sp>
        <p:nvSpPr>
          <p:cNvPr id="23558" name="Text Box 12"/>
          <p:cNvSpPr txBox="1">
            <a:spLocks noChangeArrowheads="1"/>
          </p:cNvSpPr>
          <p:nvPr/>
        </p:nvSpPr>
        <p:spPr bwMode="auto">
          <a:xfrm>
            <a:off x="1033463" y="746125"/>
            <a:ext cx="7673975" cy="1077913"/>
          </a:xfrm>
          <a:prstGeom prst="rect">
            <a:avLst/>
          </a:prstGeom>
          <a:noFill/>
          <a:ln w="9525" algn="ctr">
            <a:noFill/>
            <a:miter lim="800000"/>
            <a:headEnd/>
            <a:tailEnd/>
          </a:ln>
        </p:spPr>
        <p:txBody>
          <a:bodyPr>
            <a:spAutoFit/>
          </a:bodyPr>
          <a:lstStyle/>
          <a:p>
            <a:r>
              <a:rPr lang="en-US" altLang="en-US" sz="3200" b="1" dirty="0">
                <a:solidFill>
                  <a:srgbClr val="FF3300"/>
                </a:solidFill>
                <a:latin typeface="+mj-lt"/>
              </a:rPr>
              <a:t>Continuous  - </a:t>
            </a:r>
          </a:p>
          <a:p>
            <a:r>
              <a:rPr lang="en-US" altLang="en-US" sz="3200" b="1" dirty="0">
                <a:solidFill>
                  <a:srgbClr val="FF3300"/>
                </a:solidFill>
                <a:latin typeface="+mj-lt"/>
              </a:rPr>
              <a:t>Tappan Zee Bridge Toll Plaza</a:t>
            </a:r>
          </a:p>
        </p:txBody>
      </p:sp>
      <p:sp>
        <p:nvSpPr>
          <p:cNvPr id="23559" name="WordArt 7"/>
          <p:cNvSpPr>
            <a:spLocks noChangeArrowheads="1" noChangeShapeType="1" noTextEdit="1"/>
          </p:cNvSpPr>
          <p:nvPr/>
        </p:nvSpPr>
        <p:spPr bwMode="auto">
          <a:xfrm>
            <a:off x="619125" y="2944813"/>
            <a:ext cx="3590925" cy="569912"/>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FFFF00"/>
                </a:solidFill>
                <a:latin typeface="Arial Black"/>
              </a:rPr>
              <a:t>Off Peak Hours =</a:t>
            </a:r>
          </a:p>
          <a:p>
            <a:pPr algn="ctr"/>
            <a:r>
              <a:rPr lang="en-US" sz="3600" kern="10">
                <a:ln w="9525">
                  <a:solidFill>
                    <a:srgbClr val="000000"/>
                  </a:solidFill>
                  <a:round/>
                  <a:headEnd/>
                  <a:tailEnd/>
                </a:ln>
                <a:solidFill>
                  <a:srgbClr val="FFFF00"/>
                </a:solidFill>
                <a:latin typeface="Arial Black"/>
              </a:rPr>
              <a:t>20 Hour Work Windows</a:t>
            </a:r>
          </a:p>
        </p:txBody>
      </p:sp>
      <p:sp>
        <p:nvSpPr>
          <p:cNvPr id="23560" name="Text Box 8"/>
          <p:cNvSpPr txBox="1">
            <a:spLocks noChangeArrowheads="1"/>
          </p:cNvSpPr>
          <p:nvPr/>
        </p:nvSpPr>
        <p:spPr bwMode="auto">
          <a:xfrm>
            <a:off x="169863" y="581025"/>
            <a:ext cx="2568575" cy="307975"/>
          </a:xfrm>
          <a:prstGeom prst="rect">
            <a:avLst/>
          </a:prstGeom>
          <a:noFill/>
          <a:ln w="9525" algn="ctr">
            <a:noFill/>
            <a:miter lim="800000"/>
            <a:headEnd/>
            <a:tailEnd/>
          </a:ln>
        </p:spPr>
        <p:txBody>
          <a:bodyPr>
            <a:spAutoFit/>
          </a:bodyPr>
          <a:lstStyle/>
          <a:p>
            <a:pPr eaLnBrk="1" hangingPunct="1">
              <a:spcBef>
                <a:spcPct val="50000"/>
              </a:spcBef>
            </a:pPr>
            <a:r>
              <a:rPr lang="en-US" altLang="en-US" sz="1400">
                <a:solidFill>
                  <a:schemeClr val="bg1"/>
                </a:solidFill>
                <a:latin typeface="Impact" pitchFamily="34" charset="0"/>
              </a:rPr>
              <a:t>The Fort Miller Co., Inc.</a:t>
            </a:r>
            <a:r>
              <a:rPr lang="en-US" altLang="en-US" sz="1400">
                <a:latin typeface="Impact" pitchFamily="34" charset="0"/>
              </a:rPr>
              <a:t> </a:t>
            </a:r>
          </a:p>
        </p:txBody>
      </p:sp>
      <p:sp>
        <p:nvSpPr>
          <p:cNvPr id="9" name="Rectangle 4"/>
          <p:cNvSpPr>
            <a:spLocks noChangeArrowheads="1"/>
          </p:cNvSpPr>
          <p:nvPr/>
        </p:nvSpPr>
        <p:spPr bwMode="auto">
          <a:xfrm>
            <a:off x="2820988" y="5872237"/>
            <a:ext cx="3657600" cy="400110"/>
          </a:xfrm>
          <a:prstGeom prst="rect">
            <a:avLst/>
          </a:prstGeom>
          <a:noFill/>
          <a:ln w="9525">
            <a:noFill/>
            <a:miter lim="800000"/>
            <a:headEnd/>
            <a:tailEnd/>
          </a:ln>
        </p:spPr>
        <p:txBody>
          <a:bodyPr>
            <a:spAutoFit/>
          </a:bodyPr>
          <a:lstStyle/>
          <a:p>
            <a:pPr algn="ctr">
              <a:spcBef>
                <a:spcPct val="50000"/>
              </a:spcBef>
            </a:pPr>
            <a:r>
              <a:rPr lang="en-US" altLang="en-US" sz="2000" b="1" dirty="0" smtClean="0"/>
              <a:t>2001 </a:t>
            </a:r>
            <a:r>
              <a:rPr lang="en-US" altLang="en-US" sz="2000" b="1" dirty="0"/>
              <a:t>- 2002</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9233" name="Rectangle 5"/>
          <p:cNvSpPr>
            <a:spLocks noChangeArrowheads="1"/>
          </p:cNvSpPr>
          <p:nvPr/>
        </p:nvSpPr>
        <p:spPr bwMode="auto">
          <a:xfrm>
            <a:off x="1217613" y="5339380"/>
            <a:ext cx="7108825" cy="938719"/>
          </a:xfrm>
          <a:prstGeom prst="rect">
            <a:avLst/>
          </a:prstGeom>
          <a:noFill/>
          <a:ln w="9525">
            <a:noFill/>
            <a:miter lim="800000"/>
            <a:headEnd/>
            <a:tailEnd/>
          </a:ln>
        </p:spPr>
        <p:txBody>
          <a:bodyPr>
            <a:spAutoFit/>
          </a:bodyPr>
          <a:lstStyle/>
          <a:p>
            <a:pPr algn="ctr" eaLnBrk="0" hangingPunct="0">
              <a:spcBef>
                <a:spcPct val="50000"/>
              </a:spcBef>
            </a:pPr>
            <a:r>
              <a:rPr lang="en-US" sz="2800" b="1" dirty="0">
                <a:latin typeface="Tahoma" pitchFamily="34" charset="0"/>
              </a:rPr>
              <a:t>Mainline I-15, Ontario, CA</a:t>
            </a:r>
          </a:p>
          <a:p>
            <a:pPr algn="ctr" eaLnBrk="0" hangingPunct="0">
              <a:spcBef>
                <a:spcPct val="50000"/>
              </a:spcBef>
            </a:pPr>
            <a:r>
              <a:rPr lang="en-US" sz="1800" b="1" dirty="0" smtClean="0">
                <a:latin typeface="Arial Rounded MT Bold" pitchFamily="34" charset="0"/>
              </a:rPr>
              <a:t>(500 Lane Feet - 200,000 </a:t>
            </a:r>
            <a:r>
              <a:rPr lang="en-US" sz="1800" b="1" dirty="0">
                <a:latin typeface="Arial Rounded MT Bold" pitchFamily="34" charset="0"/>
              </a:rPr>
              <a:t>VPD)</a:t>
            </a:r>
          </a:p>
        </p:txBody>
      </p:sp>
      <p:sp>
        <p:nvSpPr>
          <p:cNvPr id="479234" name="Text Box 12"/>
          <p:cNvSpPr txBox="1">
            <a:spLocks noChangeArrowheads="1"/>
          </p:cNvSpPr>
          <p:nvPr/>
        </p:nvSpPr>
        <p:spPr bwMode="auto">
          <a:xfrm>
            <a:off x="935039" y="781041"/>
            <a:ext cx="7673975" cy="584775"/>
          </a:xfrm>
          <a:prstGeom prst="rect">
            <a:avLst/>
          </a:prstGeom>
          <a:noFill/>
          <a:ln w="9525" algn="ctr">
            <a:noFill/>
            <a:miter lim="800000"/>
            <a:headEnd/>
            <a:tailEnd/>
          </a:ln>
        </p:spPr>
        <p:txBody>
          <a:bodyPr>
            <a:spAutoFit/>
          </a:bodyPr>
          <a:lstStyle/>
          <a:p>
            <a:pPr eaLnBrk="0" hangingPunct="0"/>
            <a:r>
              <a:rPr lang="en-US" sz="3200" b="1" dirty="0">
                <a:solidFill>
                  <a:srgbClr val="FF3300"/>
                </a:solidFill>
                <a:latin typeface="+mj-lt"/>
              </a:rPr>
              <a:t>Continuous - Mainline Placement</a:t>
            </a:r>
          </a:p>
        </p:txBody>
      </p:sp>
      <p:pic>
        <p:nvPicPr>
          <p:cNvPr id="479235" name="Picture 14" descr="DSCN2711"/>
          <p:cNvPicPr>
            <a:picLocks noChangeAspect="1" noChangeArrowheads="1"/>
          </p:cNvPicPr>
          <p:nvPr/>
        </p:nvPicPr>
        <p:blipFill>
          <a:blip r:embed="rId3" cstate="print"/>
          <a:srcRect/>
          <a:stretch>
            <a:fillRect/>
          </a:stretch>
        </p:blipFill>
        <p:spPr bwMode="auto">
          <a:xfrm>
            <a:off x="990600" y="1886168"/>
            <a:ext cx="3035300" cy="2586631"/>
          </a:xfrm>
          <a:prstGeom prst="rect">
            <a:avLst/>
          </a:prstGeom>
          <a:noFill/>
          <a:ln w="9525">
            <a:solidFill>
              <a:schemeClr val="tx1"/>
            </a:solidFill>
            <a:miter lim="800000"/>
            <a:headEnd/>
            <a:tailEnd/>
          </a:ln>
        </p:spPr>
      </p:pic>
      <p:pic>
        <p:nvPicPr>
          <p:cNvPr id="479236" name="Picture 16" descr="DSCN2704"/>
          <p:cNvPicPr>
            <a:picLocks noChangeAspect="1" noChangeArrowheads="1"/>
          </p:cNvPicPr>
          <p:nvPr/>
        </p:nvPicPr>
        <p:blipFill>
          <a:blip r:embed="rId4" cstate="print"/>
          <a:srcRect/>
          <a:stretch>
            <a:fillRect/>
          </a:stretch>
        </p:blipFill>
        <p:spPr bwMode="auto">
          <a:xfrm>
            <a:off x="4424363" y="1695531"/>
            <a:ext cx="4127500" cy="3517386"/>
          </a:xfrm>
          <a:prstGeom prst="rect">
            <a:avLst/>
          </a:prstGeom>
          <a:noFill/>
          <a:ln w="9525">
            <a:solidFill>
              <a:schemeClr val="tx1"/>
            </a:solidFill>
            <a:miter lim="800000"/>
            <a:headEnd/>
            <a:tailEnd/>
          </a:ln>
        </p:spPr>
      </p:pic>
      <p:sp>
        <p:nvSpPr>
          <p:cNvPr id="479237" name="WordArt 7"/>
          <p:cNvSpPr>
            <a:spLocks noChangeArrowheads="1" noChangeShapeType="1" noTextEdit="1"/>
          </p:cNvSpPr>
          <p:nvPr/>
        </p:nvSpPr>
        <p:spPr bwMode="auto">
          <a:xfrm>
            <a:off x="4692651" y="2379196"/>
            <a:ext cx="3590925" cy="647559"/>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8 Hour Night Work Windows</a:t>
            </a:r>
          </a:p>
        </p:txBody>
      </p:sp>
    </p:spTree>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Text Box 12"/>
          <p:cNvSpPr txBox="1">
            <a:spLocks noChangeArrowheads="1"/>
          </p:cNvSpPr>
          <p:nvPr/>
        </p:nvSpPr>
        <p:spPr bwMode="auto">
          <a:xfrm>
            <a:off x="533400" y="531760"/>
            <a:ext cx="8001000" cy="1077218"/>
          </a:xfrm>
          <a:prstGeom prst="rect">
            <a:avLst/>
          </a:prstGeom>
          <a:noFill/>
          <a:ln w="9525" algn="ctr">
            <a:noFill/>
            <a:miter lim="800000"/>
            <a:headEnd/>
            <a:tailEnd/>
          </a:ln>
        </p:spPr>
        <p:txBody>
          <a:bodyPr wrap="square">
            <a:spAutoFit/>
          </a:bodyPr>
          <a:lstStyle/>
          <a:p>
            <a:pPr algn="ctr" eaLnBrk="0" hangingPunct="0"/>
            <a:r>
              <a:rPr lang="en-US" sz="3200" b="1" dirty="0">
                <a:solidFill>
                  <a:srgbClr val="FF3300"/>
                </a:solidFill>
                <a:latin typeface="+mj-lt"/>
              </a:rPr>
              <a:t>Alexander Hamilton </a:t>
            </a:r>
            <a:r>
              <a:rPr lang="en-US" sz="3200" b="1" dirty="0" smtClean="0">
                <a:solidFill>
                  <a:srgbClr val="FF3300"/>
                </a:solidFill>
                <a:latin typeface="+mj-lt"/>
              </a:rPr>
              <a:t>Bridge</a:t>
            </a:r>
            <a:endParaRPr lang="en-US" sz="3200" b="1" dirty="0">
              <a:solidFill>
                <a:srgbClr val="FF3300"/>
              </a:solidFill>
              <a:latin typeface="+mj-lt"/>
            </a:endParaRPr>
          </a:p>
          <a:p>
            <a:pPr algn="ctr" eaLnBrk="0" hangingPunct="0"/>
            <a:r>
              <a:rPr lang="en-US" sz="3200" b="1" dirty="0" smtClean="0">
                <a:solidFill>
                  <a:srgbClr val="FF3300"/>
                </a:solidFill>
                <a:latin typeface="+mj-lt"/>
              </a:rPr>
              <a:t>W. Approach - Continuous, </a:t>
            </a:r>
            <a:r>
              <a:rPr lang="en-US" sz="3200" b="1" dirty="0">
                <a:solidFill>
                  <a:srgbClr val="FF3300"/>
                </a:solidFill>
                <a:latin typeface="+mj-lt"/>
              </a:rPr>
              <a:t>2011 – </a:t>
            </a:r>
            <a:r>
              <a:rPr lang="en-US" sz="3200" b="1" dirty="0" smtClean="0">
                <a:solidFill>
                  <a:srgbClr val="FF3300"/>
                </a:solidFill>
                <a:latin typeface="+mj-lt"/>
              </a:rPr>
              <a:t>2013</a:t>
            </a:r>
            <a:endParaRPr lang="en-US" sz="3200" b="1" dirty="0">
              <a:solidFill>
                <a:srgbClr val="FF3300"/>
              </a:solidFill>
              <a:latin typeface="+mj-lt"/>
            </a:endParaRPr>
          </a:p>
        </p:txBody>
      </p:sp>
      <p:sp>
        <p:nvSpPr>
          <p:cNvPr id="429062" name="Rectangle 6"/>
          <p:cNvSpPr>
            <a:spLocks noChangeArrowheads="1"/>
          </p:cNvSpPr>
          <p:nvPr/>
        </p:nvSpPr>
        <p:spPr bwMode="auto">
          <a:xfrm>
            <a:off x="150813" y="5369876"/>
            <a:ext cx="3105150" cy="369332"/>
          </a:xfrm>
          <a:prstGeom prst="rect">
            <a:avLst/>
          </a:prstGeom>
          <a:noFill/>
          <a:ln w="9525">
            <a:noFill/>
            <a:miter lim="800000"/>
            <a:headEnd/>
            <a:tailEnd/>
          </a:ln>
          <a:effectLst/>
        </p:spPr>
        <p:txBody>
          <a:bodyPr>
            <a:spAutoFit/>
          </a:bodyPr>
          <a:lstStyle/>
          <a:p>
            <a:pPr algn="r" eaLnBrk="0" hangingPunct="0">
              <a:defRPr/>
            </a:pPr>
            <a:r>
              <a:rPr lang="en-US" b="1" dirty="0">
                <a:latin typeface="+mj-lt"/>
              </a:rPr>
              <a:t>Lower Level</a:t>
            </a:r>
          </a:p>
        </p:txBody>
      </p:sp>
      <p:sp>
        <p:nvSpPr>
          <p:cNvPr id="429063" name="Rectangle 7"/>
          <p:cNvSpPr>
            <a:spLocks noChangeArrowheads="1"/>
          </p:cNvSpPr>
          <p:nvPr/>
        </p:nvSpPr>
        <p:spPr bwMode="auto">
          <a:xfrm>
            <a:off x="1712913" y="5382502"/>
            <a:ext cx="2698750" cy="338554"/>
          </a:xfrm>
          <a:prstGeom prst="rect">
            <a:avLst/>
          </a:prstGeom>
          <a:noFill/>
          <a:ln w="9525">
            <a:noFill/>
            <a:miter lim="800000"/>
            <a:headEnd/>
            <a:tailEnd/>
          </a:ln>
          <a:effectLst/>
        </p:spPr>
        <p:txBody>
          <a:bodyPr>
            <a:spAutoFit/>
          </a:bodyPr>
          <a:lstStyle/>
          <a:p>
            <a:pPr algn="ctr" eaLnBrk="0" hangingPunct="0">
              <a:defRPr/>
            </a:pPr>
            <a:endParaRPr lang="en-US" sz="1600" b="1" dirty="0">
              <a:solidFill>
                <a:schemeClr val="bg1"/>
              </a:solidFill>
              <a:effectLst>
                <a:outerShdw blurRad="38100" dist="38100" dir="2700000" algn="tl">
                  <a:srgbClr val="C0C0C0"/>
                </a:outerShdw>
              </a:effectLst>
              <a:latin typeface="Tahoma" pitchFamily="34" charset="0"/>
            </a:endParaRPr>
          </a:p>
        </p:txBody>
      </p:sp>
      <p:sp>
        <p:nvSpPr>
          <p:cNvPr id="429066" name="Rectangle 10"/>
          <p:cNvSpPr>
            <a:spLocks noChangeArrowheads="1"/>
          </p:cNvSpPr>
          <p:nvPr/>
        </p:nvSpPr>
        <p:spPr bwMode="auto">
          <a:xfrm>
            <a:off x="5426075" y="3982763"/>
            <a:ext cx="2673350" cy="338554"/>
          </a:xfrm>
          <a:prstGeom prst="rect">
            <a:avLst/>
          </a:prstGeom>
          <a:noFill/>
          <a:ln w="9525">
            <a:noFill/>
            <a:miter lim="800000"/>
            <a:headEnd/>
            <a:tailEnd/>
          </a:ln>
          <a:effectLst/>
        </p:spPr>
        <p:txBody>
          <a:bodyPr>
            <a:spAutoFit/>
          </a:bodyPr>
          <a:lstStyle/>
          <a:p>
            <a:pPr algn="ctr" eaLnBrk="0" hangingPunct="0">
              <a:defRPr/>
            </a:pPr>
            <a:r>
              <a:rPr lang="en-US" sz="1600" b="1" dirty="0">
                <a:solidFill>
                  <a:schemeClr val="bg1"/>
                </a:solidFill>
                <a:latin typeface="Tahoma" pitchFamily="34" charset="0"/>
              </a:rPr>
              <a:t>Grading</a:t>
            </a:r>
          </a:p>
        </p:txBody>
      </p:sp>
      <p:pic>
        <p:nvPicPr>
          <p:cNvPr id="496647" name="Picture 12" descr="2008-Alexander Hamilton 002"/>
          <p:cNvPicPr>
            <a:picLocks noChangeAspect="1" noChangeArrowheads="1"/>
          </p:cNvPicPr>
          <p:nvPr/>
        </p:nvPicPr>
        <p:blipFill>
          <a:blip r:embed="rId3" cstate="print"/>
          <a:srcRect/>
          <a:stretch>
            <a:fillRect/>
          </a:stretch>
        </p:blipFill>
        <p:spPr bwMode="auto">
          <a:xfrm>
            <a:off x="898525" y="1991381"/>
            <a:ext cx="3733800" cy="3181881"/>
          </a:xfrm>
          <a:prstGeom prst="rect">
            <a:avLst/>
          </a:prstGeom>
          <a:noFill/>
          <a:ln w="9525">
            <a:solidFill>
              <a:schemeClr val="tx1"/>
            </a:solidFill>
            <a:miter lim="800000"/>
            <a:headEnd/>
            <a:tailEnd/>
          </a:ln>
        </p:spPr>
      </p:pic>
      <p:pic>
        <p:nvPicPr>
          <p:cNvPr id="496648" name="Picture 14" descr="2011 Alex Hamilton Halmar 013"/>
          <p:cNvPicPr>
            <a:picLocks noChangeAspect="1" noChangeArrowheads="1"/>
          </p:cNvPicPr>
          <p:nvPr/>
        </p:nvPicPr>
        <p:blipFill>
          <a:blip r:embed="rId4" cstate="print"/>
          <a:srcRect/>
          <a:stretch>
            <a:fillRect/>
          </a:stretch>
        </p:blipFill>
        <p:spPr bwMode="auto">
          <a:xfrm>
            <a:off x="5524501" y="1805592"/>
            <a:ext cx="2614613" cy="2229481"/>
          </a:xfrm>
          <a:prstGeom prst="rect">
            <a:avLst/>
          </a:prstGeom>
          <a:noFill/>
          <a:ln w="9525">
            <a:solidFill>
              <a:schemeClr val="tx1"/>
            </a:solidFill>
            <a:miter lim="800000"/>
            <a:headEnd/>
            <a:tailEnd/>
          </a:ln>
        </p:spPr>
      </p:pic>
      <p:pic>
        <p:nvPicPr>
          <p:cNvPr id="496649" name="Picture 15" descr="2011 Alex Hamilton Halmar 021"/>
          <p:cNvPicPr>
            <a:picLocks noChangeAspect="1" noChangeArrowheads="1"/>
          </p:cNvPicPr>
          <p:nvPr/>
        </p:nvPicPr>
        <p:blipFill>
          <a:blip r:embed="rId5" cstate="print"/>
          <a:srcRect/>
          <a:stretch>
            <a:fillRect/>
          </a:stretch>
        </p:blipFill>
        <p:spPr bwMode="auto">
          <a:xfrm>
            <a:off x="5486400" y="4114800"/>
            <a:ext cx="2599311" cy="2213688"/>
          </a:xfrm>
          <a:prstGeom prst="rect">
            <a:avLst/>
          </a:prstGeom>
          <a:noFill/>
          <a:ln w="9525">
            <a:solidFill>
              <a:schemeClr val="tx1"/>
            </a:solidFill>
            <a:miter lim="800000"/>
            <a:headEnd/>
            <a:tailEnd/>
          </a:ln>
        </p:spPr>
      </p:pic>
      <p:sp>
        <p:nvSpPr>
          <p:cNvPr id="2" name="Rectangle 6"/>
          <p:cNvSpPr>
            <a:spLocks noChangeArrowheads="1"/>
          </p:cNvSpPr>
          <p:nvPr/>
        </p:nvSpPr>
        <p:spPr bwMode="auto">
          <a:xfrm>
            <a:off x="980306" y="5682157"/>
            <a:ext cx="3406775" cy="646331"/>
          </a:xfrm>
          <a:prstGeom prst="rect">
            <a:avLst/>
          </a:prstGeom>
          <a:noFill/>
          <a:ln w="9525">
            <a:noFill/>
            <a:miter lim="800000"/>
            <a:headEnd/>
            <a:tailEnd/>
          </a:ln>
          <a:effectLst/>
        </p:spPr>
        <p:txBody>
          <a:bodyPr wrap="square">
            <a:spAutoFit/>
          </a:bodyPr>
          <a:lstStyle/>
          <a:p>
            <a:pPr algn="ctr" eaLnBrk="0" hangingPunct="0">
              <a:defRPr/>
            </a:pPr>
            <a:r>
              <a:rPr lang="en-US" b="1" dirty="0">
                <a:latin typeface="+mj-lt"/>
              </a:rPr>
              <a:t>Contractor Gets One Lane</a:t>
            </a:r>
          </a:p>
          <a:p>
            <a:pPr algn="ctr" eaLnBrk="0" hangingPunct="0">
              <a:defRPr/>
            </a:pPr>
            <a:r>
              <a:rPr lang="en-US" b="1" dirty="0">
                <a:latin typeface="+mj-lt"/>
              </a:rPr>
              <a:t>To Replace The Same Lane</a:t>
            </a:r>
          </a:p>
        </p:txBody>
      </p:sp>
      <p:sp>
        <p:nvSpPr>
          <p:cNvPr id="496651" name="Line 17"/>
          <p:cNvSpPr>
            <a:spLocks noChangeShapeType="1"/>
          </p:cNvSpPr>
          <p:nvPr/>
        </p:nvSpPr>
        <p:spPr bwMode="auto">
          <a:xfrm>
            <a:off x="3236913" y="5591741"/>
            <a:ext cx="601662" cy="0"/>
          </a:xfrm>
          <a:prstGeom prst="line">
            <a:avLst/>
          </a:prstGeom>
          <a:noFill/>
          <a:ln w="19050">
            <a:solidFill>
              <a:schemeClr val="tx1"/>
            </a:solidFill>
            <a:round/>
            <a:headEnd/>
            <a:tailEnd/>
          </a:ln>
        </p:spPr>
        <p:txBody>
          <a:bodyPr/>
          <a:lstStyle/>
          <a:p>
            <a:endParaRPr lang="en-US" dirty="0"/>
          </a:p>
        </p:txBody>
      </p:sp>
      <p:sp>
        <p:nvSpPr>
          <p:cNvPr id="496652" name="Line 18"/>
          <p:cNvSpPr>
            <a:spLocks noChangeShapeType="1"/>
          </p:cNvSpPr>
          <p:nvPr/>
        </p:nvSpPr>
        <p:spPr bwMode="auto">
          <a:xfrm flipH="1" flipV="1">
            <a:off x="3092451" y="4606874"/>
            <a:ext cx="746125" cy="984868"/>
          </a:xfrm>
          <a:prstGeom prst="line">
            <a:avLst/>
          </a:prstGeom>
          <a:noFill/>
          <a:ln w="19050">
            <a:solidFill>
              <a:schemeClr val="tx1"/>
            </a:solidFill>
            <a:round/>
            <a:headEnd/>
            <a:tailEnd type="triangle" w="med" len="med"/>
          </a:ln>
        </p:spPr>
        <p:txBody>
          <a:bodyPr/>
          <a:lstStyle/>
          <a:p>
            <a:endParaRPr lang="en-US" dirty="0"/>
          </a:p>
        </p:txBody>
      </p:sp>
      <p:sp>
        <p:nvSpPr>
          <p:cNvPr id="496653" name="WordArt 11"/>
          <p:cNvSpPr>
            <a:spLocks noChangeArrowheads="1" noChangeShapeType="1" noTextEdit="1"/>
          </p:cNvSpPr>
          <p:nvPr/>
        </p:nvSpPr>
        <p:spPr bwMode="auto">
          <a:xfrm>
            <a:off x="5584825" y="4545545"/>
            <a:ext cx="2338388" cy="584427"/>
          </a:xfrm>
          <a:prstGeom prst="rect">
            <a:avLst/>
          </a:prstGeom>
        </p:spPr>
        <p:txBody>
          <a:bodyPr spcFirstLastPara="1" wrap="none" fromWordArt="1">
            <a:prstTxWarp prst="textArchUp">
              <a:avLst>
                <a:gd name="adj" fmla="val 10800004"/>
              </a:avLst>
            </a:prstTxWarp>
          </a:bodyPr>
          <a:lstStyle/>
          <a:p>
            <a:pPr algn="ctr"/>
            <a:r>
              <a:rPr lang="en-US" sz="1400" b="1" kern="10" dirty="0">
                <a:ln w="9525">
                  <a:solidFill>
                    <a:srgbClr val="000000"/>
                  </a:solidFill>
                  <a:round/>
                  <a:headEnd/>
                  <a:tailEnd/>
                </a:ln>
                <a:solidFill>
                  <a:srgbClr val="FFFF00"/>
                </a:solidFill>
                <a:latin typeface="Arial Black"/>
              </a:rPr>
              <a:t>Five Hour Work </a:t>
            </a:r>
            <a:r>
              <a:rPr lang="en-US" sz="1400" b="1" kern="10" dirty="0" smtClean="0">
                <a:ln w="9525">
                  <a:solidFill>
                    <a:srgbClr val="000000"/>
                  </a:solidFill>
                  <a:round/>
                  <a:headEnd/>
                  <a:tailEnd/>
                </a:ln>
                <a:solidFill>
                  <a:srgbClr val="FFFF00"/>
                </a:solidFill>
                <a:latin typeface="Arial Black"/>
              </a:rPr>
              <a:t>Windows</a:t>
            </a:r>
            <a:endParaRPr lang="en-US" sz="1400" b="1" kern="10" dirty="0">
              <a:ln w="9525">
                <a:solidFill>
                  <a:srgbClr val="000000"/>
                </a:solidFill>
                <a:round/>
                <a:headEnd/>
                <a:tailEnd/>
              </a:ln>
              <a:solidFill>
                <a:srgbClr val="FFFF00"/>
              </a:solidFill>
              <a:latin typeface="Arial Black"/>
            </a:endParaRPr>
          </a:p>
        </p:txBody>
      </p:sp>
    </p:spTree>
    <p:extLst>
      <p:ext uri="{BB962C8B-B14F-4D97-AF65-F5344CB8AC3E}">
        <p14:creationId xmlns:p14="http://schemas.microsoft.com/office/powerpoint/2010/main" val="1106189736"/>
      </p:ext>
    </p:extLst>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idx="4294967295"/>
          </p:nvPr>
        </p:nvSpPr>
        <p:spPr>
          <a:xfrm>
            <a:off x="533400" y="642149"/>
            <a:ext cx="8305800" cy="1372682"/>
          </a:xfrm>
          <a:prstGeom prst="rect">
            <a:avLst/>
          </a:prstGeom>
        </p:spPr>
        <p:txBody>
          <a:bodyPr/>
          <a:lstStyle/>
          <a:p>
            <a:pPr>
              <a:defRPr/>
            </a:pPr>
            <a:r>
              <a:rPr lang="en-US" sz="3200" b="1" dirty="0" smtClean="0">
                <a:solidFill>
                  <a:srgbClr val="FF3300"/>
                </a:solidFill>
              </a:rPr>
              <a:t>Continuous Under Low-Clearance Bridges, I-94, Kalamazoo, M</a:t>
            </a:r>
            <a:r>
              <a:rPr lang="en-US" sz="3200" dirty="0" smtClean="0">
                <a:solidFill>
                  <a:srgbClr val="FF3300"/>
                </a:solidFill>
              </a:rPr>
              <a:t>I</a:t>
            </a:r>
          </a:p>
        </p:txBody>
      </p:sp>
      <p:pic>
        <p:nvPicPr>
          <p:cNvPr id="492547" name="Picture 6" descr="IMG_0479"/>
          <p:cNvPicPr>
            <a:picLocks noChangeAspect="1" noChangeArrowheads="1"/>
          </p:cNvPicPr>
          <p:nvPr/>
        </p:nvPicPr>
        <p:blipFill>
          <a:blip r:embed="rId3" cstate="print"/>
          <a:srcRect/>
          <a:stretch>
            <a:fillRect/>
          </a:stretch>
        </p:blipFill>
        <p:spPr bwMode="auto">
          <a:xfrm>
            <a:off x="982663" y="2085179"/>
            <a:ext cx="3179762" cy="3612987"/>
          </a:xfrm>
          <a:prstGeom prst="rect">
            <a:avLst/>
          </a:prstGeom>
          <a:noFill/>
          <a:ln w="9525">
            <a:solidFill>
              <a:schemeClr val="tx1"/>
            </a:solidFill>
            <a:miter lim="800000"/>
            <a:headEnd/>
            <a:tailEnd/>
          </a:ln>
        </p:spPr>
      </p:pic>
      <p:sp>
        <p:nvSpPr>
          <p:cNvPr id="371721" name="Rectangle 9"/>
          <p:cNvSpPr>
            <a:spLocks noChangeArrowheads="1"/>
          </p:cNvSpPr>
          <p:nvPr/>
        </p:nvSpPr>
        <p:spPr bwMode="auto">
          <a:xfrm>
            <a:off x="4953000" y="5885759"/>
            <a:ext cx="3019425" cy="369332"/>
          </a:xfrm>
          <a:prstGeom prst="rect">
            <a:avLst/>
          </a:prstGeom>
          <a:noFill/>
          <a:ln w="9525">
            <a:noFill/>
            <a:miter lim="800000"/>
            <a:headEnd/>
            <a:tailEnd/>
          </a:ln>
          <a:effectLst/>
        </p:spPr>
        <p:txBody>
          <a:bodyPr wrap="square">
            <a:spAutoFit/>
          </a:bodyPr>
          <a:lstStyle/>
          <a:p>
            <a:pPr algn="ctr" eaLnBrk="0" hangingPunct="0">
              <a:defRPr/>
            </a:pPr>
            <a:r>
              <a:rPr lang="en-US" b="1" dirty="0">
                <a:effectLst>
                  <a:outerShdw blurRad="38100" dist="38100" dir="2700000" algn="tl">
                    <a:srgbClr val="C0C0C0"/>
                  </a:outerShdw>
                </a:effectLst>
                <a:latin typeface="+mj-lt"/>
              </a:rPr>
              <a:t>Two Lanes </a:t>
            </a:r>
            <a:r>
              <a:rPr lang="en-US" b="1" dirty="0">
                <a:latin typeface="+mj-lt"/>
              </a:rPr>
              <a:t>Completed</a:t>
            </a:r>
          </a:p>
        </p:txBody>
      </p:sp>
      <p:sp>
        <p:nvSpPr>
          <p:cNvPr id="2" name="Rectangle 9"/>
          <p:cNvSpPr>
            <a:spLocks noChangeArrowheads="1"/>
          </p:cNvSpPr>
          <p:nvPr/>
        </p:nvSpPr>
        <p:spPr bwMode="auto">
          <a:xfrm>
            <a:off x="1428750" y="5905600"/>
            <a:ext cx="2255838" cy="369332"/>
          </a:xfrm>
          <a:prstGeom prst="rect">
            <a:avLst/>
          </a:prstGeom>
          <a:noFill/>
          <a:ln w="9525">
            <a:noFill/>
            <a:miter lim="800000"/>
            <a:headEnd/>
            <a:tailEnd/>
          </a:ln>
          <a:effectLst/>
        </p:spPr>
        <p:txBody>
          <a:bodyPr wrap="square">
            <a:spAutoFit/>
          </a:bodyPr>
          <a:lstStyle/>
          <a:p>
            <a:pPr algn="ctr" eaLnBrk="0" hangingPunct="0">
              <a:defRPr/>
            </a:pPr>
            <a:r>
              <a:rPr lang="en-US" b="1" dirty="0">
                <a:latin typeface="+mj-lt"/>
              </a:rPr>
              <a:t>Installation</a:t>
            </a:r>
          </a:p>
        </p:txBody>
      </p:sp>
      <p:pic>
        <p:nvPicPr>
          <p:cNvPr id="492550" name="Picture 10" descr="DSC02397"/>
          <p:cNvPicPr>
            <a:picLocks noChangeAspect="1" noChangeArrowheads="1"/>
          </p:cNvPicPr>
          <p:nvPr/>
        </p:nvPicPr>
        <p:blipFill>
          <a:blip r:embed="rId4" cstate="print"/>
          <a:srcRect l="17737" r="4950"/>
          <a:stretch>
            <a:fillRect/>
          </a:stretch>
        </p:blipFill>
        <p:spPr bwMode="auto">
          <a:xfrm>
            <a:off x="4362450" y="2096001"/>
            <a:ext cx="4362450" cy="3605772"/>
          </a:xfrm>
          <a:prstGeom prst="rect">
            <a:avLst/>
          </a:prstGeom>
          <a:noFill/>
          <a:ln w="9525">
            <a:solidFill>
              <a:schemeClr val="tx1"/>
            </a:solidFill>
            <a:miter lim="800000"/>
            <a:headEnd/>
            <a:tailEnd/>
          </a:ln>
        </p:spPr>
      </p:pic>
      <p:sp>
        <p:nvSpPr>
          <p:cNvPr id="492551" name="Text Box 8"/>
          <p:cNvSpPr txBox="1">
            <a:spLocks noChangeArrowheads="1"/>
          </p:cNvSpPr>
          <p:nvPr/>
        </p:nvSpPr>
        <p:spPr bwMode="auto">
          <a:xfrm>
            <a:off x="4403726" y="4486020"/>
            <a:ext cx="2574925" cy="276999"/>
          </a:xfrm>
          <a:prstGeom prst="rect">
            <a:avLst/>
          </a:prstGeom>
          <a:noFill/>
          <a:ln w="9525">
            <a:solidFill>
              <a:schemeClr val="tx1"/>
            </a:solidFill>
            <a:miter lim="800000"/>
            <a:headEnd/>
            <a:tailEnd/>
          </a:ln>
        </p:spPr>
        <p:txBody>
          <a:bodyPr>
            <a:spAutoFit/>
          </a:bodyPr>
          <a:lstStyle/>
          <a:p>
            <a:pPr>
              <a:spcBef>
                <a:spcPct val="50000"/>
              </a:spcBef>
            </a:pPr>
            <a:r>
              <a:rPr lang="en-US" sz="1200">
                <a:latin typeface="Arial Rounded MT Bold" pitchFamily="34" charset="0"/>
              </a:rPr>
              <a:t>New Panels (before Grinding) </a:t>
            </a:r>
          </a:p>
        </p:txBody>
      </p:sp>
      <p:sp>
        <p:nvSpPr>
          <p:cNvPr id="492552" name="Line 10"/>
          <p:cNvSpPr>
            <a:spLocks noChangeShapeType="1"/>
          </p:cNvSpPr>
          <p:nvPr/>
        </p:nvSpPr>
        <p:spPr bwMode="auto">
          <a:xfrm>
            <a:off x="6726239" y="4648361"/>
            <a:ext cx="192087" cy="0"/>
          </a:xfrm>
          <a:prstGeom prst="line">
            <a:avLst/>
          </a:prstGeom>
          <a:noFill/>
          <a:ln w="9525">
            <a:solidFill>
              <a:schemeClr val="tx1"/>
            </a:solidFill>
            <a:round/>
            <a:headEnd/>
            <a:tailEnd/>
          </a:ln>
        </p:spPr>
        <p:txBody>
          <a:bodyPr/>
          <a:lstStyle/>
          <a:p>
            <a:endParaRPr lang="en-US"/>
          </a:p>
        </p:txBody>
      </p:sp>
      <p:sp>
        <p:nvSpPr>
          <p:cNvPr id="492553" name="Line 11"/>
          <p:cNvSpPr>
            <a:spLocks noChangeShapeType="1"/>
          </p:cNvSpPr>
          <p:nvPr/>
        </p:nvSpPr>
        <p:spPr bwMode="auto">
          <a:xfrm flipV="1">
            <a:off x="6929439" y="4101813"/>
            <a:ext cx="192087" cy="559174"/>
          </a:xfrm>
          <a:prstGeom prst="line">
            <a:avLst/>
          </a:prstGeom>
          <a:noFill/>
          <a:ln w="9525">
            <a:solidFill>
              <a:schemeClr val="tx1"/>
            </a:solidFill>
            <a:round/>
            <a:headEnd/>
            <a:tailEnd type="triangle" w="med" len="med"/>
          </a:ln>
        </p:spPr>
        <p:txBody>
          <a:bodyPr/>
          <a:lstStyle/>
          <a:p>
            <a:endParaRPr lang="en-US"/>
          </a:p>
        </p:txBody>
      </p:sp>
      <p:sp>
        <p:nvSpPr>
          <p:cNvPr id="492554" name="Line 12"/>
          <p:cNvSpPr>
            <a:spLocks noChangeShapeType="1"/>
          </p:cNvSpPr>
          <p:nvPr/>
        </p:nvSpPr>
        <p:spPr bwMode="auto">
          <a:xfrm flipH="1" flipV="1">
            <a:off x="6508750" y="4141496"/>
            <a:ext cx="420688" cy="506865"/>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464453451"/>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5521325" y="4133850"/>
            <a:ext cx="2803525" cy="1946275"/>
          </a:xfrm>
          <a:prstGeom prst="rect">
            <a:avLst/>
          </a:prstGeom>
          <a:noFill/>
          <a:ln w="9525">
            <a:noFill/>
            <a:miter lim="800000"/>
            <a:headEnd/>
            <a:tailEnd/>
          </a:ln>
        </p:spPr>
      </p:pic>
      <p:sp>
        <p:nvSpPr>
          <p:cNvPr id="25603" name="Text Box 12"/>
          <p:cNvSpPr txBox="1">
            <a:spLocks noChangeArrowheads="1"/>
          </p:cNvSpPr>
          <p:nvPr/>
        </p:nvSpPr>
        <p:spPr bwMode="auto">
          <a:xfrm>
            <a:off x="804194" y="779103"/>
            <a:ext cx="7673975" cy="646331"/>
          </a:xfrm>
          <a:prstGeom prst="rect">
            <a:avLst/>
          </a:prstGeom>
          <a:noFill/>
          <a:ln w="9525" algn="ctr">
            <a:noFill/>
            <a:miter lim="800000"/>
            <a:headEnd/>
            <a:tailEnd/>
          </a:ln>
        </p:spPr>
        <p:txBody>
          <a:bodyPr>
            <a:spAutoFit/>
          </a:bodyPr>
          <a:lstStyle/>
          <a:p>
            <a:pPr algn="ctr"/>
            <a:r>
              <a:rPr lang="en-US" altLang="en-US" sz="3600" b="1" dirty="0">
                <a:solidFill>
                  <a:srgbClr val="FF3300"/>
                </a:solidFill>
              </a:rPr>
              <a:t>Ramps</a:t>
            </a:r>
            <a:r>
              <a:rPr lang="en-US" altLang="en-US" sz="3200" b="1" i="1" dirty="0">
                <a:solidFill>
                  <a:srgbClr val="FF3300"/>
                </a:solidFill>
              </a:rPr>
              <a:t> </a:t>
            </a:r>
          </a:p>
        </p:txBody>
      </p:sp>
      <p:pic>
        <p:nvPicPr>
          <p:cNvPr id="25604" name="Picture 4" descr="DRFT992"/>
          <p:cNvPicPr>
            <a:picLocks noChangeAspect="1" noChangeArrowheads="1"/>
          </p:cNvPicPr>
          <p:nvPr/>
        </p:nvPicPr>
        <p:blipFill>
          <a:blip r:embed="rId4" cstate="print"/>
          <a:srcRect l="14401" t="10608" r="20409" b="17790"/>
          <a:stretch>
            <a:fillRect/>
          </a:stretch>
        </p:blipFill>
        <p:spPr bwMode="auto">
          <a:xfrm>
            <a:off x="5407016" y="1662143"/>
            <a:ext cx="2951179" cy="1819726"/>
          </a:xfrm>
          <a:prstGeom prst="rect">
            <a:avLst/>
          </a:prstGeom>
          <a:noFill/>
          <a:ln w="9525">
            <a:solidFill>
              <a:schemeClr val="tx1"/>
            </a:solidFill>
            <a:miter lim="800000"/>
            <a:headEnd/>
            <a:tailEnd/>
          </a:ln>
        </p:spPr>
      </p:pic>
      <p:pic>
        <p:nvPicPr>
          <p:cNvPr id="25606" name="Picture 12" descr="DSC03800"/>
          <p:cNvPicPr>
            <a:picLocks noChangeAspect="1" noChangeArrowheads="1"/>
          </p:cNvPicPr>
          <p:nvPr/>
        </p:nvPicPr>
        <p:blipFill>
          <a:blip r:embed="rId5" cstate="print"/>
          <a:srcRect/>
          <a:stretch>
            <a:fillRect/>
          </a:stretch>
        </p:blipFill>
        <p:spPr bwMode="auto">
          <a:xfrm>
            <a:off x="1314450" y="4186238"/>
            <a:ext cx="2747963" cy="1812925"/>
          </a:xfrm>
          <a:prstGeom prst="rect">
            <a:avLst/>
          </a:prstGeom>
          <a:noFill/>
          <a:ln w="9525">
            <a:solidFill>
              <a:schemeClr val="bg1"/>
            </a:solidFill>
            <a:miter lim="800000"/>
            <a:headEnd/>
            <a:tailEnd/>
          </a:ln>
        </p:spPr>
      </p:pic>
      <p:sp>
        <p:nvSpPr>
          <p:cNvPr id="371719" name="Rectangle 7"/>
          <p:cNvSpPr>
            <a:spLocks noChangeArrowheads="1"/>
          </p:cNvSpPr>
          <p:nvPr/>
        </p:nvSpPr>
        <p:spPr bwMode="auto">
          <a:xfrm>
            <a:off x="1777206" y="3591644"/>
            <a:ext cx="1822450" cy="369332"/>
          </a:xfrm>
          <a:prstGeom prst="rect">
            <a:avLst/>
          </a:prstGeom>
          <a:noFill/>
          <a:ln w="9525">
            <a:noFill/>
            <a:miter lim="800000"/>
            <a:headEnd/>
            <a:tailEnd/>
          </a:ln>
          <a:effectLst/>
        </p:spPr>
        <p:txBody>
          <a:bodyPr>
            <a:spAutoFit/>
          </a:bodyPr>
          <a:lstStyle/>
          <a:p>
            <a:pPr algn="ctr">
              <a:defRPr/>
            </a:pPr>
            <a:r>
              <a:rPr lang="en-US" b="1" dirty="0">
                <a:effectLst>
                  <a:outerShdw blurRad="38100" dist="38100" dir="2700000" algn="tl">
                    <a:srgbClr val="C0C0C0"/>
                  </a:outerShdw>
                </a:effectLst>
                <a:cs typeface="+mn-cs"/>
              </a:rPr>
              <a:t>Oak Brook, IL</a:t>
            </a:r>
          </a:p>
        </p:txBody>
      </p:sp>
      <p:sp>
        <p:nvSpPr>
          <p:cNvPr id="25611" name="WordArt 11"/>
          <p:cNvSpPr>
            <a:spLocks noChangeArrowheads="1" noChangeShapeType="1" noTextEdit="1"/>
          </p:cNvSpPr>
          <p:nvPr/>
        </p:nvSpPr>
        <p:spPr bwMode="auto">
          <a:xfrm>
            <a:off x="5830888" y="4303713"/>
            <a:ext cx="2103437" cy="569912"/>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FFFF00"/>
                </a:solidFill>
                <a:latin typeface="Arial Black"/>
              </a:rPr>
              <a:t>Eight Hour Work Windows !</a:t>
            </a:r>
          </a:p>
        </p:txBody>
      </p:sp>
      <p:pic>
        <p:nvPicPr>
          <p:cNvPr id="12" name="Picture 2"/>
          <p:cNvPicPr>
            <a:picLocks noChangeAspect="1" noChangeArrowheads="1"/>
          </p:cNvPicPr>
          <p:nvPr/>
        </p:nvPicPr>
        <p:blipFill>
          <a:blip r:embed="rId3" cstate="print"/>
          <a:srcRect/>
          <a:stretch>
            <a:fillRect/>
          </a:stretch>
        </p:blipFill>
        <p:spPr bwMode="auto">
          <a:xfrm>
            <a:off x="5507038" y="4100513"/>
            <a:ext cx="2803525" cy="1946275"/>
          </a:xfrm>
          <a:prstGeom prst="rect">
            <a:avLst/>
          </a:prstGeom>
          <a:noFill/>
          <a:ln w="9525">
            <a:solidFill>
              <a:schemeClr val="tx1"/>
            </a:solidFill>
            <a:miter lim="800000"/>
            <a:headEnd/>
            <a:tailEnd/>
          </a:ln>
        </p:spPr>
      </p:pic>
      <p:pic>
        <p:nvPicPr>
          <p:cNvPr id="13" name="Picture 5" descr="DSC01251"/>
          <p:cNvPicPr>
            <a:picLocks noChangeAspect="1" noChangeArrowheads="1"/>
          </p:cNvPicPr>
          <p:nvPr/>
        </p:nvPicPr>
        <p:blipFill>
          <a:blip r:embed="rId6" cstate="print"/>
          <a:srcRect/>
          <a:stretch>
            <a:fillRect/>
          </a:stretch>
        </p:blipFill>
        <p:spPr bwMode="auto">
          <a:xfrm>
            <a:off x="1272858" y="1669599"/>
            <a:ext cx="2759075" cy="1838325"/>
          </a:xfrm>
          <a:prstGeom prst="rect">
            <a:avLst/>
          </a:prstGeom>
          <a:noFill/>
          <a:ln w="9525">
            <a:solidFill>
              <a:schemeClr val="tx1"/>
            </a:solidFill>
            <a:miter lim="800000"/>
            <a:headEnd/>
            <a:tailEnd/>
          </a:ln>
        </p:spPr>
      </p:pic>
      <p:pic>
        <p:nvPicPr>
          <p:cNvPr id="14" name="Picture 12" descr="DSC03800"/>
          <p:cNvPicPr>
            <a:picLocks noChangeAspect="1" noChangeArrowheads="1"/>
          </p:cNvPicPr>
          <p:nvPr/>
        </p:nvPicPr>
        <p:blipFill>
          <a:blip r:embed="rId5" cstate="print"/>
          <a:srcRect/>
          <a:stretch>
            <a:fillRect/>
          </a:stretch>
        </p:blipFill>
        <p:spPr bwMode="auto">
          <a:xfrm>
            <a:off x="1300163" y="4152901"/>
            <a:ext cx="2747963" cy="1812925"/>
          </a:xfrm>
          <a:prstGeom prst="rect">
            <a:avLst/>
          </a:prstGeom>
          <a:noFill/>
          <a:ln w="9525">
            <a:solidFill>
              <a:schemeClr val="tx1"/>
            </a:solidFill>
            <a:miter lim="800000"/>
            <a:headEnd/>
            <a:tailEnd/>
          </a:ln>
        </p:spPr>
      </p:pic>
      <p:sp>
        <p:nvSpPr>
          <p:cNvPr id="15" name="Rectangle 7"/>
          <p:cNvSpPr>
            <a:spLocks noChangeArrowheads="1"/>
          </p:cNvSpPr>
          <p:nvPr/>
        </p:nvSpPr>
        <p:spPr bwMode="auto">
          <a:xfrm>
            <a:off x="5334000" y="6046788"/>
            <a:ext cx="3200400" cy="369332"/>
          </a:xfrm>
          <a:prstGeom prst="rect">
            <a:avLst/>
          </a:prstGeom>
          <a:noFill/>
          <a:ln w="9525">
            <a:noFill/>
            <a:miter lim="800000"/>
            <a:headEnd/>
            <a:tailEnd/>
          </a:ln>
          <a:effectLst/>
        </p:spPr>
        <p:txBody>
          <a:bodyPr wrap="square">
            <a:spAutoFit/>
          </a:bodyPr>
          <a:lstStyle/>
          <a:p>
            <a:pPr algn="ctr">
              <a:defRPr/>
            </a:pPr>
            <a:r>
              <a:rPr lang="en-US" b="1" dirty="0" smtClean="0">
                <a:effectLst>
                  <a:outerShdw blurRad="38100" dist="38100" dir="2700000" algn="tl">
                    <a:srgbClr val="C0C0C0"/>
                  </a:outerShdw>
                </a:effectLst>
                <a:cs typeface="+mn-cs"/>
              </a:rPr>
              <a:t>Street View, Tarrytown, NY</a:t>
            </a:r>
            <a:endParaRPr lang="en-US" b="1" dirty="0">
              <a:effectLst>
                <a:outerShdw blurRad="38100" dist="38100" dir="2700000" algn="tl">
                  <a:srgbClr val="C0C0C0"/>
                </a:outerShdw>
              </a:effectLst>
              <a:cs typeface="+mn-cs"/>
            </a:endParaRPr>
          </a:p>
        </p:txBody>
      </p:sp>
      <p:sp>
        <p:nvSpPr>
          <p:cNvPr id="16" name="Rectangle 7"/>
          <p:cNvSpPr>
            <a:spLocks noChangeArrowheads="1"/>
          </p:cNvSpPr>
          <p:nvPr/>
        </p:nvSpPr>
        <p:spPr bwMode="auto">
          <a:xfrm>
            <a:off x="5334000" y="3595738"/>
            <a:ext cx="3055954" cy="369332"/>
          </a:xfrm>
          <a:prstGeom prst="rect">
            <a:avLst/>
          </a:prstGeom>
          <a:noFill/>
          <a:ln w="9525">
            <a:noFill/>
            <a:miter lim="800000"/>
            <a:headEnd/>
            <a:tailEnd/>
          </a:ln>
          <a:effectLst/>
        </p:spPr>
        <p:txBody>
          <a:bodyPr wrap="square">
            <a:spAutoFit/>
          </a:bodyPr>
          <a:lstStyle/>
          <a:p>
            <a:pPr algn="ctr">
              <a:defRPr/>
            </a:pPr>
            <a:r>
              <a:rPr lang="en-US" b="1" dirty="0" smtClean="0">
                <a:effectLst>
                  <a:outerShdw blurRad="38100" dist="38100" dir="2700000" algn="tl">
                    <a:srgbClr val="C0C0C0"/>
                  </a:outerShdw>
                </a:effectLst>
                <a:cs typeface="+mn-cs"/>
              </a:rPr>
              <a:t>Plan View, Tarrytown, NY</a:t>
            </a:r>
            <a:endParaRPr lang="en-US" b="1" dirty="0">
              <a:effectLst>
                <a:outerShdw blurRad="38100" dist="38100" dir="2700000" algn="tl">
                  <a:srgbClr val="C0C0C0"/>
                </a:outerShdw>
              </a:effectLst>
              <a:cs typeface="+mn-cs"/>
            </a:endParaRPr>
          </a:p>
        </p:txBody>
      </p:sp>
      <p:sp>
        <p:nvSpPr>
          <p:cNvPr id="17" name="Rectangle 7"/>
          <p:cNvSpPr>
            <a:spLocks noChangeArrowheads="1"/>
          </p:cNvSpPr>
          <p:nvPr/>
        </p:nvSpPr>
        <p:spPr bwMode="auto">
          <a:xfrm>
            <a:off x="1066800" y="6007015"/>
            <a:ext cx="3179462" cy="369332"/>
          </a:xfrm>
          <a:prstGeom prst="rect">
            <a:avLst/>
          </a:prstGeom>
          <a:noFill/>
          <a:ln w="9525">
            <a:noFill/>
            <a:miter lim="800000"/>
            <a:headEnd/>
            <a:tailEnd/>
          </a:ln>
          <a:effectLst/>
        </p:spPr>
        <p:txBody>
          <a:bodyPr wrap="square">
            <a:spAutoFit/>
          </a:bodyPr>
          <a:lstStyle/>
          <a:p>
            <a:pPr algn="ctr">
              <a:defRPr/>
            </a:pPr>
            <a:r>
              <a:rPr lang="en-US" b="1" dirty="0" smtClean="0">
                <a:effectLst>
                  <a:outerShdw blurRad="38100" dist="38100" dir="2700000" algn="tl">
                    <a:srgbClr val="C0C0C0"/>
                  </a:outerShdw>
                </a:effectLst>
                <a:cs typeface="+mn-cs"/>
              </a:rPr>
              <a:t>Belt Parkway, Queens, NY</a:t>
            </a:r>
            <a:endParaRPr lang="en-US" b="1" dirty="0">
              <a:effectLst>
                <a:outerShdw blurRad="38100" dist="38100" dir="2700000" algn="tl">
                  <a:srgbClr val="C0C0C0"/>
                </a:outerShdw>
              </a:effectLst>
              <a:cs typeface="+mn-cs"/>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Text Box 12"/>
          <p:cNvSpPr txBox="1">
            <a:spLocks noChangeArrowheads="1"/>
          </p:cNvSpPr>
          <p:nvPr/>
        </p:nvSpPr>
        <p:spPr bwMode="auto">
          <a:xfrm>
            <a:off x="990600" y="457200"/>
            <a:ext cx="7673975" cy="1077218"/>
          </a:xfrm>
          <a:prstGeom prst="rect">
            <a:avLst/>
          </a:prstGeom>
          <a:noFill/>
          <a:ln w="9525" algn="ctr">
            <a:noFill/>
            <a:miter lim="800000"/>
            <a:headEnd/>
            <a:tailEnd/>
          </a:ln>
        </p:spPr>
        <p:txBody>
          <a:bodyPr>
            <a:spAutoFit/>
          </a:bodyPr>
          <a:lstStyle/>
          <a:p>
            <a:pPr eaLnBrk="0" hangingPunct="0"/>
            <a:r>
              <a:rPr lang="en-US" sz="3200" b="1" dirty="0">
                <a:solidFill>
                  <a:srgbClr val="FF3300"/>
                </a:solidFill>
                <a:latin typeface="+mj-lt"/>
              </a:rPr>
              <a:t>Intersections – Replacing Composite Pavement, – Rotterdam, NY - 2006</a:t>
            </a:r>
          </a:p>
        </p:txBody>
      </p:sp>
      <p:sp>
        <p:nvSpPr>
          <p:cNvPr id="429062" name="Rectangle 6"/>
          <p:cNvSpPr>
            <a:spLocks noChangeArrowheads="1"/>
          </p:cNvSpPr>
          <p:nvPr/>
        </p:nvSpPr>
        <p:spPr bwMode="auto">
          <a:xfrm>
            <a:off x="986631" y="6131982"/>
            <a:ext cx="3105150" cy="369332"/>
          </a:xfrm>
          <a:prstGeom prst="rect">
            <a:avLst/>
          </a:prstGeom>
          <a:noFill/>
          <a:ln w="9525">
            <a:noFill/>
            <a:miter lim="800000"/>
            <a:headEnd/>
            <a:tailEnd/>
          </a:ln>
          <a:effectLst/>
        </p:spPr>
        <p:txBody>
          <a:bodyPr>
            <a:spAutoFit/>
          </a:bodyPr>
          <a:lstStyle/>
          <a:p>
            <a:pPr algn="ctr" eaLnBrk="0" hangingPunct="0">
              <a:defRPr/>
            </a:pPr>
            <a:r>
              <a:rPr lang="en-US" b="1" dirty="0" err="1" smtClean="0"/>
              <a:t>Undercuting</a:t>
            </a:r>
            <a:endParaRPr lang="en-US" b="1" dirty="0"/>
          </a:p>
        </p:txBody>
      </p:sp>
      <p:sp>
        <p:nvSpPr>
          <p:cNvPr id="429063" name="Rectangle 7"/>
          <p:cNvSpPr>
            <a:spLocks noChangeArrowheads="1"/>
          </p:cNvSpPr>
          <p:nvPr/>
        </p:nvSpPr>
        <p:spPr bwMode="auto">
          <a:xfrm>
            <a:off x="1239253" y="3628499"/>
            <a:ext cx="2698750" cy="369332"/>
          </a:xfrm>
          <a:prstGeom prst="rect">
            <a:avLst/>
          </a:prstGeom>
          <a:noFill/>
          <a:ln w="9525">
            <a:noFill/>
            <a:miter lim="800000"/>
            <a:headEnd/>
            <a:tailEnd/>
          </a:ln>
          <a:effectLst/>
        </p:spPr>
        <p:txBody>
          <a:bodyPr>
            <a:spAutoFit/>
          </a:bodyPr>
          <a:lstStyle/>
          <a:p>
            <a:pPr algn="ctr" eaLnBrk="0" hangingPunct="0">
              <a:defRPr/>
            </a:pPr>
            <a:r>
              <a:rPr lang="en-US" b="1" dirty="0">
                <a:latin typeface="+mj-lt"/>
              </a:rPr>
              <a:t>New &amp; Old</a:t>
            </a:r>
          </a:p>
        </p:txBody>
      </p:sp>
      <p:sp>
        <p:nvSpPr>
          <p:cNvPr id="429065" name="Rectangle 9"/>
          <p:cNvSpPr>
            <a:spLocks noChangeArrowheads="1"/>
          </p:cNvSpPr>
          <p:nvPr/>
        </p:nvSpPr>
        <p:spPr bwMode="auto">
          <a:xfrm>
            <a:off x="4474855" y="5239430"/>
            <a:ext cx="4113212" cy="1077218"/>
          </a:xfrm>
          <a:prstGeom prst="rect">
            <a:avLst/>
          </a:prstGeom>
          <a:noFill/>
          <a:ln w="9525">
            <a:noFill/>
            <a:miter lim="800000"/>
            <a:headEnd/>
            <a:tailEnd/>
          </a:ln>
          <a:effectLst/>
        </p:spPr>
        <p:txBody>
          <a:bodyPr>
            <a:spAutoFit/>
          </a:bodyPr>
          <a:lstStyle/>
          <a:p>
            <a:pPr marL="285750" indent="-285750" eaLnBrk="0" hangingPunct="0">
              <a:buFont typeface="Arial" panose="020B0604020202020204" pitchFamily="34" charset="0"/>
              <a:buChar char="•"/>
              <a:defRPr/>
            </a:pPr>
            <a:r>
              <a:rPr lang="en-US" sz="1600" b="1" dirty="0" smtClean="0">
                <a:latin typeface="+mj-lt"/>
              </a:rPr>
              <a:t>Only critical part precast (new CIP around it)</a:t>
            </a:r>
          </a:p>
          <a:p>
            <a:pPr marL="285750" indent="-285750" eaLnBrk="0" hangingPunct="0">
              <a:buFont typeface="Arial" panose="020B0604020202020204" pitchFamily="34" charset="0"/>
              <a:buChar char="•"/>
              <a:defRPr/>
            </a:pPr>
            <a:r>
              <a:rPr lang="en-US" sz="1600" b="1" dirty="0" smtClean="0">
                <a:latin typeface="+mj-lt"/>
              </a:rPr>
              <a:t>198 slabs placed </a:t>
            </a:r>
            <a:r>
              <a:rPr lang="en-US" sz="1600" b="1" dirty="0">
                <a:latin typeface="+mj-lt"/>
              </a:rPr>
              <a:t>in 17 </a:t>
            </a:r>
            <a:r>
              <a:rPr lang="en-US" sz="1600" b="1" dirty="0" smtClean="0">
                <a:latin typeface="+mj-lt"/>
              </a:rPr>
              <a:t>Nights</a:t>
            </a:r>
          </a:p>
          <a:p>
            <a:pPr marL="285750" indent="-285750" eaLnBrk="0" hangingPunct="0">
              <a:buFont typeface="Arial" panose="020B0604020202020204" pitchFamily="34" charset="0"/>
              <a:buChar char="•"/>
              <a:defRPr/>
            </a:pPr>
            <a:r>
              <a:rPr lang="en-US" sz="1600" b="1" dirty="0" smtClean="0">
                <a:effectLst>
                  <a:outerShdw blurRad="38100" dist="38100" dir="2700000" algn="tl">
                    <a:srgbClr val="C0C0C0"/>
                  </a:outerShdw>
                </a:effectLst>
                <a:latin typeface="+mj-lt"/>
              </a:rPr>
              <a:t>Built under live traffic conditions</a:t>
            </a:r>
            <a:endParaRPr lang="en-US" sz="1600" b="1" dirty="0">
              <a:effectLst>
                <a:outerShdw blurRad="38100" dist="38100" dir="2700000" algn="tl">
                  <a:srgbClr val="C0C0C0"/>
                </a:outerShdw>
              </a:effectLst>
              <a:latin typeface="+mj-lt"/>
            </a:endParaRPr>
          </a:p>
        </p:txBody>
      </p:sp>
      <p:pic>
        <p:nvPicPr>
          <p:cNvPr id="483338" name="Picture 14" descr="DSC00039"/>
          <p:cNvPicPr>
            <a:picLocks noChangeAspect="1" noChangeArrowheads="1"/>
          </p:cNvPicPr>
          <p:nvPr/>
        </p:nvPicPr>
        <p:blipFill>
          <a:blip r:embed="rId4" cstate="print"/>
          <a:srcRect/>
          <a:stretch>
            <a:fillRect/>
          </a:stretch>
        </p:blipFill>
        <p:spPr bwMode="auto">
          <a:xfrm>
            <a:off x="1066800" y="1524000"/>
            <a:ext cx="2847975" cy="2135684"/>
          </a:xfrm>
          <a:prstGeom prst="rect">
            <a:avLst/>
          </a:prstGeom>
          <a:noFill/>
          <a:ln w="9525">
            <a:solidFill>
              <a:schemeClr val="tx1"/>
            </a:solidFill>
            <a:miter lim="800000"/>
            <a:headEnd/>
            <a:tailEnd/>
          </a:ln>
        </p:spPr>
      </p:pic>
      <p:pic>
        <p:nvPicPr>
          <p:cNvPr id="483339" name="Picture 15" descr="DSC00045"/>
          <p:cNvPicPr>
            <a:picLocks noChangeAspect="1" noChangeArrowheads="1"/>
          </p:cNvPicPr>
          <p:nvPr/>
        </p:nvPicPr>
        <p:blipFill>
          <a:blip r:embed="rId5" cstate="print"/>
          <a:srcRect/>
          <a:stretch>
            <a:fillRect/>
          </a:stretch>
        </p:blipFill>
        <p:spPr bwMode="auto">
          <a:xfrm>
            <a:off x="1143000" y="4038600"/>
            <a:ext cx="2792412" cy="2094197"/>
          </a:xfrm>
          <a:prstGeom prst="rect">
            <a:avLst/>
          </a:prstGeom>
          <a:noFill/>
          <a:ln w="9525">
            <a:solidFill>
              <a:schemeClr val="tx1"/>
            </a:solidFill>
            <a:miter lim="800000"/>
            <a:headEnd/>
            <a:tailEnd/>
          </a:ln>
        </p:spPr>
      </p:pic>
      <p:graphicFrame>
        <p:nvGraphicFramePr>
          <p:cNvPr id="12" name="Object 2"/>
          <p:cNvGraphicFramePr>
            <a:graphicFrameLocks noChangeAspect="1"/>
          </p:cNvGraphicFramePr>
          <p:nvPr>
            <p:extLst>
              <p:ext uri="{D42A27DB-BD31-4B8C-83A1-F6EECF244321}">
                <p14:modId xmlns:p14="http://schemas.microsoft.com/office/powerpoint/2010/main" val="3644342166"/>
              </p:ext>
            </p:extLst>
          </p:nvPr>
        </p:nvGraphicFramePr>
        <p:xfrm>
          <a:off x="4412161" y="1548054"/>
          <a:ext cx="4141700" cy="3039519"/>
        </p:xfrm>
        <a:graphic>
          <a:graphicData uri="http://schemas.openxmlformats.org/presentationml/2006/ole">
            <mc:AlternateContent xmlns:mc="http://schemas.openxmlformats.org/markup-compatibility/2006">
              <mc:Choice xmlns:v="urn:schemas-microsoft-com:vml" Requires="v">
                <p:oleObj spid="_x0000_s5142" name="Acrobat Document" r:id="rId6" imgW="11566800" imgH="7474680" progId="AcroExch.Document.11">
                  <p:embed/>
                </p:oleObj>
              </mc:Choice>
              <mc:Fallback>
                <p:oleObj name="Acrobat Document" r:id="rId6" imgW="11566800" imgH="7474680" progId="AcroExch.Documen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2161" y="1548054"/>
                        <a:ext cx="4141700" cy="3039519"/>
                      </a:xfrm>
                      <a:prstGeom prst="rect">
                        <a:avLst/>
                      </a:prstGeom>
                      <a:noFill/>
                      <a:ln>
                        <a:solidFill>
                          <a:schemeClr val="tx1"/>
                        </a:solidFill>
                      </a:ln>
                      <a:effectLst/>
                      <a:extLst/>
                    </p:spPr>
                  </p:pic>
                </p:oleObj>
              </mc:Fallback>
            </mc:AlternateContent>
          </a:graphicData>
        </a:graphic>
      </p:graphicFrame>
      <p:sp>
        <p:nvSpPr>
          <p:cNvPr id="9" name="Rectangle 7"/>
          <p:cNvSpPr>
            <a:spLocks noChangeArrowheads="1"/>
          </p:cNvSpPr>
          <p:nvPr/>
        </p:nvSpPr>
        <p:spPr bwMode="auto">
          <a:xfrm>
            <a:off x="5147880" y="4640563"/>
            <a:ext cx="2698750" cy="369332"/>
          </a:xfrm>
          <a:prstGeom prst="rect">
            <a:avLst/>
          </a:prstGeom>
          <a:noFill/>
          <a:ln w="9525">
            <a:noFill/>
            <a:miter lim="800000"/>
            <a:headEnd/>
            <a:tailEnd/>
          </a:ln>
          <a:effectLst/>
        </p:spPr>
        <p:txBody>
          <a:bodyPr>
            <a:spAutoFit/>
          </a:bodyPr>
          <a:lstStyle/>
          <a:p>
            <a:pPr algn="ctr" eaLnBrk="0" hangingPunct="0">
              <a:defRPr/>
            </a:pPr>
            <a:r>
              <a:rPr lang="en-US" b="1" dirty="0" smtClean="0">
                <a:latin typeface="+mj-lt"/>
              </a:rPr>
              <a:t>Slab Layout Drawing </a:t>
            </a:r>
            <a:endParaRPr lang="en-US" b="1" dirty="0">
              <a:latin typeface="+mj-lt"/>
            </a:endParaRPr>
          </a:p>
        </p:txBody>
      </p:sp>
    </p:spTree>
  </p:cSld>
  <p:clrMapOvr>
    <a:masterClrMapping/>
  </p:clrMapOvr>
  <p:transition spd="slow"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886700" cy="1325563"/>
          </a:xfrm>
        </p:spPr>
        <p:txBody>
          <a:bodyPr/>
          <a:lstStyle/>
          <a:p>
            <a:r>
              <a:rPr lang="en-US" b="1" dirty="0" smtClean="0">
                <a:solidFill>
                  <a:srgbClr val="FF3300"/>
                </a:solidFill>
              </a:rPr>
              <a:t>NY 7 </a:t>
            </a:r>
            <a:r>
              <a:rPr lang="en-US" b="1" dirty="0" err="1" smtClean="0">
                <a:solidFill>
                  <a:srgbClr val="FF3300"/>
                </a:solidFill>
              </a:rPr>
              <a:t>Crosstown</a:t>
            </a:r>
            <a:r>
              <a:rPr lang="en-US" b="1" dirty="0" smtClean="0">
                <a:solidFill>
                  <a:srgbClr val="FF3300"/>
                </a:solidFill>
              </a:rPr>
              <a:t> Connection</a:t>
            </a:r>
            <a:endParaRPr lang="en-US" dirty="0">
              <a:solidFill>
                <a:srgbClr val="FFFF00"/>
              </a:solidFill>
            </a:endParaRPr>
          </a:p>
        </p:txBody>
      </p:sp>
      <p:pic>
        <p:nvPicPr>
          <p:cNvPr id="4" name="Picture 4" descr="CSA-6856-DC-006"/>
          <p:cNvPicPr>
            <a:picLocks noChangeAspect="1" noChangeArrowheads="1"/>
          </p:cNvPicPr>
          <p:nvPr/>
        </p:nvPicPr>
        <p:blipFill>
          <a:blip r:embed="rId3" cstate="print"/>
          <a:srcRect l="26294" t="14339" r="17961" b="23114"/>
          <a:stretch>
            <a:fillRect/>
          </a:stretch>
        </p:blipFill>
        <p:spPr bwMode="auto">
          <a:xfrm>
            <a:off x="4571999" y="1904999"/>
            <a:ext cx="4078441" cy="3039519"/>
          </a:xfrm>
          <a:prstGeom prst="rect">
            <a:avLst/>
          </a:prstGeom>
          <a:noFill/>
          <a:ln w="9525">
            <a:solidFill>
              <a:schemeClr val="tx1"/>
            </a:solidFill>
            <a:miter lim="800000"/>
            <a:headEnd/>
            <a:tailEnd/>
          </a:ln>
        </p:spPr>
      </p:pic>
      <p:sp>
        <p:nvSpPr>
          <p:cNvPr id="8" name="Rectangle 9"/>
          <p:cNvSpPr>
            <a:spLocks noChangeArrowheads="1"/>
          </p:cNvSpPr>
          <p:nvPr/>
        </p:nvSpPr>
        <p:spPr bwMode="auto">
          <a:xfrm>
            <a:off x="4601076" y="5048049"/>
            <a:ext cx="4113212" cy="646331"/>
          </a:xfrm>
          <a:prstGeom prst="rect">
            <a:avLst/>
          </a:prstGeom>
          <a:noFill/>
          <a:ln w="9525">
            <a:noFill/>
            <a:miter lim="800000"/>
            <a:headEnd/>
            <a:tailEnd/>
          </a:ln>
          <a:effectLst/>
        </p:spPr>
        <p:txBody>
          <a:bodyPr>
            <a:spAutoFit/>
          </a:bodyPr>
          <a:lstStyle/>
          <a:p>
            <a:pPr algn="ctr" eaLnBrk="0" hangingPunct="0">
              <a:defRPr/>
            </a:pPr>
            <a:r>
              <a:rPr lang="en-US" b="1" dirty="0" smtClean="0">
                <a:latin typeface="+mj-lt"/>
              </a:rPr>
              <a:t>Aerial View</a:t>
            </a:r>
          </a:p>
          <a:p>
            <a:pPr algn="ctr" eaLnBrk="0" hangingPunct="0">
              <a:defRPr/>
            </a:pPr>
            <a:r>
              <a:rPr lang="en-US" b="1" dirty="0" smtClean="0">
                <a:latin typeface="+mj-lt"/>
              </a:rPr>
              <a:t>( Complex Horizontal Geometry</a:t>
            </a:r>
            <a:r>
              <a:rPr lang="en-US" sz="1600" b="1" dirty="0" smtClean="0">
                <a:latin typeface="+mj-lt"/>
              </a:rPr>
              <a:t>)</a:t>
            </a:r>
            <a:endParaRPr lang="en-US" sz="1600" b="1" dirty="0">
              <a:effectLst>
                <a:outerShdw blurRad="38100" dist="38100" dir="2700000" algn="tl">
                  <a:srgbClr val="C0C0C0"/>
                </a:outerShdw>
              </a:effectLst>
              <a:latin typeface="+mj-lt"/>
            </a:endParaRPr>
          </a:p>
        </p:txBody>
      </p:sp>
      <p:pic>
        <p:nvPicPr>
          <p:cNvPr id="10" name="Picture 3" descr="DSC01010"/>
          <p:cNvPicPr>
            <a:picLocks noChangeAspect="1" noChangeArrowheads="1"/>
          </p:cNvPicPr>
          <p:nvPr/>
        </p:nvPicPr>
        <p:blipFill>
          <a:blip r:embed="rId4" cstate="print"/>
          <a:srcRect/>
          <a:stretch>
            <a:fillRect/>
          </a:stretch>
        </p:blipFill>
        <p:spPr bwMode="auto">
          <a:xfrm>
            <a:off x="304800" y="1904999"/>
            <a:ext cx="4071250" cy="3039519"/>
          </a:xfrm>
          <a:prstGeom prst="rect">
            <a:avLst/>
          </a:prstGeom>
          <a:noFill/>
          <a:ln w="9525">
            <a:solidFill>
              <a:schemeClr val="tx1"/>
            </a:solidFill>
            <a:miter lim="800000"/>
            <a:headEnd/>
            <a:tailEnd/>
          </a:ln>
        </p:spPr>
      </p:pic>
      <p:sp>
        <p:nvSpPr>
          <p:cNvPr id="11" name="Rectangle 10"/>
          <p:cNvSpPr>
            <a:spLocks noChangeArrowheads="1"/>
          </p:cNvSpPr>
          <p:nvPr/>
        </p:nvSpPr>
        <p:spPr bwMode="auto">
          <a:xfrm>
            <a:off x="908760" y="5044841"/>
            <a:ext cx="2673350" cy="646331"/>
          </a:xfrm>
          <a:prstGeom prst="rect">
            <a:avLst/>
          </a:prstGeom>
          <a:noFill/>
          <a:ln w="9525">
            <a:noFill/>
            <a:miter lim="800000"/>
            <a:headEnd/>
            <a:tailEnd/>
          </a:ln>
          <a:effectLst/>
        </p:spPr>
        <p:txBody>
          <a:bodyPr>
            <a:spAutoFit/>
          </a:bodyPr>
          <a:lstStyle/>
          <a:p>
            <a:pPr algn="ctr" eaLnBrk="0" hangingPunct="0">
              <a:defRPr/>
            </a:pPr>
            <a:r>
              <a:rPr lang="en-US" b="1" dirty="0" smtClean="0"/>
              <a:t>Street View</a:t>
            </a:r>
          </a:p>
          <a:p>
            <a:pPr algn="ctr" eaLnBrk="0" hangingPunct="0">
              <a:defRPr/>
            </a:pPr>
            <a:r>
              <a:rPr lang="en-US" b="1" dirty="0"/>
              <a:t>(</a:t>
            </a:r>
            <a:r>
              <a:rPr lang="en-US" b="1" dirty="0" smtClean="0"/>
              <a:t>Complex Grades)</a:t>
            </a:r>
            <a:endParaRPr lang="en-US" b="1" dirty="0"/>
          </a:p>
        </p:txBody>
      </p:sp>
      <p:sp>
        <p:nvSpPr>
          <p:cNvPr id="12" name="WordArt 11"/>
          <p:cNvSpPr>
            <a:spLocks noChangeArrowheads="1" noChangeShapeType="1" noTextEdit="1"/>
          </p:cNvSpPr>
          <p:nvPr/>
        </p:nvSpPr>
        <p:spPr bwMode="auto">
          <a:xfrm>
            <a:off x="1064536" y="2241627"/>
            <a:ext cx="2525713" cy="454554"/>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Ten</a:t>
            </a:r>
            <a:r>
              <a:rPr lang="en-US" sz="3600" kern="10" dirty="0">
                <a:ln w="9525">
                  <a:solidFill>
                    <a:srgbClr val="000000"/>
                  </a:solidFill>
                  <a:round/>
                  <a:headEnd/>
                  <a:tailEnd/>
                </a:ln>
                <a:solidFill>
                  <a:srgbClr val="FF0000"/>
                </a:solidFill>
                <a:latin typeface="Arial Black"/>
              </a:rPr>
              <a:t> </a:t>
            </a:r>
            <a:r>
              <a:rPr lang="en-US" sz="3600" kern="10" dirty="0">
                <a:ln w="9525">
                  <a:solidFill>
                    <a:srgbClr val="000000"/>
                  </a:solidFill>
                  <a:round/>
                  <a:headEnd/>
                  <a:tailEnd/>
                </a:ln>
                <a:solidFill>
                  <a:srgbClr val="FFFF00"/>
                </a:solidFill>
                <a:latin typeface="Arial Black"/>
              </a:rPr>
              <a:t>Hour Work Windows !</a:t>
            </a:r>
          </a:p>
        </p:txBody>
      </p:sp>
    </p:spTree>
    <p:extLst>
      <p:ext uri="{BB962C8B-B14F-4D97-AF65-F5344CB8AC3E}">
        <p14:creationId xmlns:p14="http://schemas.microsoft.com/office/powerpoint/2010/main" val="4047809722"/>
      </p:ext>
    </p:extLst>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noChangeArrowheads="1"/>
          </p:cNvSpPr>
          <p:nvPr>
            <p:ph type="title" idx="4294967295"/>
          </p:nvPr>
        </p:nvSpPr>
        <p:spPr>
          <a:xfrm>
            <a:off x="0" y="609600"/>
            <a:ext cx="9067800" cy="650875"/>
          </a:xfrm>
          <a:prstGeom prst="rect">
            <a:avLst/>
          </a:prstGeom>
        </p:spPr>
        <p:txBody>
          <a:bodyPr/>
          <a:lstStyle/>
          <a:p>
            <a:pPr eaLnBrk="1" hangingPunct="1"/>
            <a:r>
              <a:rPr lang="en-US" sz="3200" b="1" dirty="0" smtClean="0">
                <a:solidFill>
                  <a:srgbClr val="FF3300"/>
                </a:solidFill>
                <a:latin typeface="Arial Rounded MT Bold" pitchFamily="34" charset="0"/>
              </a:rPr>
              <a:t>Intersections &amp; Bridge Approach Slabs       US 73, Leavenworth, KS 2015</a:t>
            </a:r>
            <a:endParaRPr lang="en-US" sz="3200" b="1" dirty="0">
              <a:solidFill>
                <a:srgbClr val="FF3300"/>
              </a:solidFill>
              <a:latin typeface="Arial Rounded MT Bold" pitchFamily="34" charset="0"/>
            </a:endParaRPr>
          </a:p>
        </p:txBody>
      </p:sp>
      <p:sp>
        <p:nvSpPr>
          <p:cNvPr id="483330" name="Rectangle 9"/>
          <p:cNvSpPr>
            <a:spLocks noGrp="1" noChangeArrowheads="1"/>
          </p:cNvSpPr>
          <p:nvPr>
            <p:ph type="body" idx="4294967295"/>
          </p:nvPr>
        </p:nvSpPr>
        <p:spPr>
          <a:xfrm>
            <a:off x="685801" y="4929774"/>
            <a:ext cx="4267200" cy="469900"/>
          </a:xfrm>
          <a:prstGeom prst="rect">
            <a:avLst/>
          </a:prstGeom>
        </p:spPr>
        <p:txBody>
          <a:bodyPr/>
          <a:lstStyle/>
          <a:p>
            <a:pPr algn="ctr" eaLnBrk="1" hangingPunct="1">
              <a:lnSpc>
                <a:spcPct val="90000"/>
              </a:lnSpc>
              <a:buFontTx/>
              <a:buNone/>
            </a:pPr>
            <a:r>
              <a:rPr lang="en-US" sz="2000" b="1" dirty="0" smtClean="0">
                <a:latin typeface="Arial Rounded MT Bold" pitchFamily="34" charset="0"/>
              </a:rPr>
              <a:t>4</a:t>
            </a:r>
            <a:r>
              <a:rPr lang="en-US" sz="2000" b="1" baseline="30000" dirty="0" smtClean="0">
                <a:latin typeface="Arial Rounded MT Bold" pitchFamily="34" charset="0"/>
              </a:rPr>
              <a:t>th</a:t>
            </a:r>
            <a:r>
              <a:rPr lang="en-US" sz="2000" b="1" dirty="0" smtClean="0">
                <a:latin typeface="Arial Rounded MT Bold" pitchFamily="34" charset="0"/>
              </a:rPr>
              <a:t> Street &amp; Rt. 73 Intersection</a:t>
            </a:r>
            <a:endParaRPr lang="en-US" sz="2000" b="1" dirty="0">
              <a:latin typeface="Arial Rounded MT Bold" pitchFamily="34" charset="0"/>
            </a:endParaRPr>
          </a:p>
        </p:txBody>
      </p:sp>
      <p:sp>
        <p:nvSpPr>
          <p:cNvPr id="483333" name="Rectangle 9"/>
          <p:cNvSpPr>
            <a:spLocks noChangeArrowheads="1"/>
          </p:cNvSpPr>
          <p:nvPr/>
        </p:nvSpPr>
        <p:spPr bwMode="auto">
          <a:xfrm>
            <a:off x="5181600" y="5724160"/>
            <a:ext cx="3733800" cy="469900"/>
          </a:xfrm>
          <a:prstGeom prst="rect">
            <a:avLst/>
          </a:prstGeom>
          <a:noFill/>
          <a:ln w="9525">
            <a:noFill/>
            <a:miter lim="800000"/>
            <a:headEnd/>
            <a:tailEnd/>
          </a:ln>
        </p:spPr>
        <p:txBody>
          <a:bodyPr/>
          <a:lstStyle/>
          <a:p>
            <a:pPr marL="342900" indent="-342900" algn="ctr">
              <a:lnSpc>
                <a:spcPct val="90000"/>
              </a:lnSpc>
              <a:spcBef>
                <a:spcPct val="20000"/>
              </a:spcBef>
            </a:pPr>
            <a:r>
              <a:rPr lang="en-US" sz="2000" b="1" dirty="0" smtClean="0">
                <a:latin typeface="Arial Rounded MT Bold" pitchFamily="34" charset="0"/>
              </a:rPr>
              <a:t>Approach Slabs Rt. 73 over Missouri River Bridge</a:t>
            </a:r>
            <a:endParaRPr lang="en-US" sz="2000" b="1" dirty="0">
              <a:latin typeface="Arial Rounded MT Bold"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14" y="2227313"/>
            <a:ext cx="4470399" cy="2514600"/>
          </a:xfrm>
          <a:prstGeom prst="rect">
            <a:avLst/>
          </a:prstGeom>
          <a:ln>
            <a:solidFill>
              <a:schemeClr val="tx1"/>
            </a:solid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321" b="45556"/>
          <a:stretch/>
        </p:blipFill>
        <p:spPr>
          <a:xfrm>
            <a:off x="5486400" y="1816101"/>
            <a:ext cx="2919412" cy="3733800"/>
          </a:xfrm>
          <a:prstGeom prst="rect">
            <a:avLst/>
          </a:prstGeom>
          <a:ln>
            <a:solidFill>
              <a:schemeClr val="tx1"/>
            </a:solidFill>
          </a:ln>
        </p:spPr>
      </p:pic>
      <p:sp>
        <p:nvSpPr>
          <p:cNvPr id="11" name="Rectangle 9"/>
          <p:cNvSpPr txBox="1">
            <a:spLocks noChangeArrowheads="1"/>
          </p:cNvSpPr>
          <p:nvPr/>
        </p:nvSpPr>
        <p:spPr>
          <a:xfrm>
            <a:off x="708935" y="5489210"/>
            <a:ext cx="4560772" cy="4699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en-US" sz="1800" b="1" dirty="0" smtClean="0">
                <a:solidFill>
                  <a:srgbClr val="FF3300"/>
                </a:solidFill>
                <a:latin typeface="Arial Rounded MT Bold" pitchFamily="34" charset="0"/>
              </a:rPr>
              <a:t>294 Slabs</a:t>
            </a:r>
          </a:p>
          <a:p>
            <a:pPr eaLnBrk="1" hangingPunct="1">
              <a:lnSpc>
                <a:spcPct val="90000"/>
              </a:lnSpc>
            </a:pPr>
            <a:r>
              <a:rPr lang="en-US" sz="1800" b="1" dirty="0" smtClean="0">
                <a:solidFill>
                  <a:srgbClr val="FF3300"/>
                </a:solidFill>
                <a:latin typeface="Arial Rounded MT Bold" pitchFamily="34" charset="0"/>
              </a:rPr>
              <a:t>Over 60% Warped (up to 1.75”)</a:t>
            </a:r>
            <a:endParaRPr lang="en-US" sz="1800" b="1" dirty="0">
              <a:solidFill>
                <a:srgbClr val="FF3300"/>
              </a:solidFill>
              <a:latin typeface="Arial Rounded MT Bold" pitchFamily="34" charset="0"/>
            </a:endParaRPr>
          </a:p>
        </p:txBody>
      </p:sp>
    </p:spTree>
    <p:extLst>
      <p:ext uri="{BB962C8B-B14F-4D97-AF65-F5344CB8AC3E}">
        <p14:creationId xmlns:p14="http://schemas.microsoft.com/office/powerpoint/2010/main" val="3648593762"/>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ChangeArrowheads="1"/>
          </p:cNvSpPr>
          <p:nvPr>
            <p:ph type="title" idx="4294967295"/>
          </p:nvPr>
        </p:nvSpPr>
        <p:spPr>
          <a:xfrm>
            <a:off x="960438" y="627719"/>
            <a:ext cx="7683500" cy="739553"/>
          </a:xfrm>
          <a:prstGeom prst="rect">
            <a:avLst/>
          </a:prstGeom>
        </p:spPr>
        <p:txBody>
          <a:bodyPr/>
          <a:lstStyle/>
          <a:p>
            <a:pPr eaLnBrk="1" hangingPunct="1"/>
            <a:r>
              <a:rPr lang="en-US" sz="3200" b="1" dirty="0" smtClean="0">
                <a:solidFill>
                  <a:srgbClr val="FF3300"/>
                </a:solidFill>
              </a:rPr>
              <a:t>Intersection Approaches – Replacing Full Depth Asphalt With Precast </a:t>
            </a:r>
            <a:br>
              <a:rPr lang="en-US" sz="3200" b="1" dirty="0" smtClean="0">
                <a:solidFill>
                  <a:srgbClr val="FF3300"/>
                </a:solidFill>
              </a:rPr>
            </a:br>
            <a:endParaRPr lang="en-US" sz="3200" b="1" dirty="0" smtClean="0">
              <a:solidFill>
                <a:srgbClr val="FF3300"/>
              </a:solidFill>
            </a:endParaRPr>
          </a:p>
        </p:txBody>
      </p:sp>
      <p:sp>
        <p:nvSpPr>
          <p:cNvPr id="485378" name="Rectangle 9"/>
          <p:cNvSpPr>
            <a:spLocks noGrp="1" noChangeArrowheads="1"/>
          </p:cNvSpPr>
          <p:nvPr>
            <p:ph type="body" idx="4294967295"/>
          </p:nvPr>
        </p:nvSpPr>
        <p:spPr>
          <a:xfrm>
            <a:off x="609600" y="5047026"/>
            <a:ext cx="3646487" cy="533921"/>
          </a:xfrm>
          <a:prstGeom prst="rect">
            <a:avLst/>
          </a:prstGeom>
        </p:spPr>
        <p:txBody>
          <a:bodyPr/>
          <a:lstStyle/>
          <a:p>
            <a:pPr algn="ctr" eaLnBrk="1" hangingPunct="1">
              <a:lnSpc>
                <a:spcPct val="90000"/>
              </a:lnSpc>
              <a:buFontTx/>
              <a:buNone/>
            </a:pPr>
            <a:r>
              <a:rPr lang="en-US" sz="2000" b="1" dirty="0" smtClean="0">
                <a:latin typeface="Arial Rounded MT Bold" pitchFamily="34" charset="0"/>
              </a:rPr>
              <a:t>Farmers Blvd. Rockaway Blvd., Queens, NY</a:t>
            </a:r>
          </a:p>
        </p:txBody>
      </p:sp>
      <p:pic>
        <p:nvPicPr>
          <p:cNvPr id="485379" name="Picture 2" descr="C:\TRANSFER TO NEW COMPUTER\41627-Nassau-local\04-PROJECT MANAGEMENT\12-PROJECT SUMMARY AND AWARDS\100720-precastpavementopenhouse\farmers.JPG"/>
          <p:cNvPicPr>
            <a:picLocks noChangeAspect="1" noChangeArrowheads="1"/>
          </p:cNvPicPr>
          <p:nvPr/>
        </p:nvPicPr>
        <p:blipFill>
          <a:blip r:embed="rId2" cstate="print"/>
          <a:srcRect r="11214"/>
          <a:stretch>
            <a:fillRect/>
          </a:stretch>
        </p:blipFill>
        <p:spPr bwMode="auto">
          <a:xfrm>
            <a:off x="360947" y="1981200"/>
            <a:ext cx="3997325" cy="2896883"/>
          </a:xfrm>
          <a:prstGeom prst="rect">
            <a:avLst/>
          </a:prstGeom>
          <a:noFill/>
          <a:ln w="9525">
            <a:solidFill>
              <a:schemeClr val="tx1"/>
            </a:solidFill>
            <a:miter lim="800000"/>
            <a:headEnd/>
            <a:tailEnd/>
          </a:ln>
        </p:spPr>
      </p:pic>
      <p:pic>
        <p:nvPicPr>
          <p:cNvPr id="485380" name="Picture 2" descr="C:\TRANSFER TO NEW COMPUTER\41627-Nassau-local\04-PROJECT MANAGEMENT\12-PROJECT SUMMARY AND AWARDS\100720-precastpavementopenhouse\guybrewer.JPG"/>
          <p:cNvPicPr>
            <a:picLocks noChangeAspect="1" noChangeArrowheads="1"/>
          </p:cNvPicPr>
          <p:nvPr/>
        </p:nvPicPr>
        <p:blipFill>
          <a:blip r:embed="rId3" cstate="print"/>
          <a:srcRect l="7721" r="7196"/>
          <a:stretch>
            <a:fillRect/>
          </a:stretch>
        </p:blipFill>
        <p:spPr bwMode="auto">
          <a:xfrm>
            <a:off x="4528243" y="1981200"/>
            <a:ext cx="4384668" cy="2896883"/>
          </a:xfrm>
          <a:prstGeom prst="rect">
            <a:avLst/>
          </a:prstGeom>
          <a:noFill/>
          <a:ln w="9525">
            <a:solidFill>
              <a:schemeClr val="tx1"/>
            </a:solidFill>
            <a:miter lim="800000"/>
            <a:headEnd/>
            <a:tailEnd/>
          </a:ln>
        </p:spPr>
      </p:pic>
      <p:sp>
        <p:nvSpPr>
          <p:cNvPr id="485381" name="Rectangle 9"/>
          <p:cNvSpPr>
            <a:spLocks noChangeArrowheads="1"/>
          </p:cNvSpPr>
          <p:nvPr/>
        </p:nvSpPr>
        <p:spPr bwMode="auto">
          <a:xfrm>
            <a:off x="4500971" y="5105411"/>
            <a:ext cx="4127616" cy="533921"/>
          </a:xfrm>
          <a:prstGeom prst="rect">
            <a:avLst/>
          </a:prstGeom>
          <a:noFill/>
          <a:ln w="9525">
            <a:noFill/>
            <a:miter lim="800000"/>
            <a:headEnd/>
            <a:tailEnd/>
          </a:ln>
        </p:spPr>
        <p:txBody>
          <a:bodyPr/>
          <a:lstStyle/>
          <a:p>
            <a:pPr marL="342900" indent="-342900" algn="ctr">
              <a:lnSpc>
                <a:spcPct val="90000"/>
              </a:lnSpc>
              <a:spcBef>
                <a:spcPct val="20000"/>
              </a:spcBef>
            </a:pPr>
            <a:r>
              <a:rPr lang="en-US" sz="2000" b="1" dirty="0">
                <a:latin typeface="Arial Rounded MT Bold" pitchFamily="34" charset="0"/>
              </a:rPr>
              <a:t>Guy R. Brewer Blvd</a:t>
            </a:r>
            <a:r>
              <a:rPr lang="en-US" sz="2000" b="1" dirty="0" smtClean="0">
                <a:latin typeface="Arial Rounded MT Bold" pitchFamily="34" charset="0"/>
              </a:rPr>
              <a:t>., Rockaway Blvd., Queens, NY</a:t>
            </a:r>
            <a:endParaRPr lang="en-US" sz="2000" b="1" dirty="0">
              <a:latin typeface="Arial Rounded MT Bold" pitchFamily="34" charset="0"/>
            </a:endParaRPr>
          </a:p>
        </p:txBody>
      </p:sp>
      <p:sp>
        <p:nvSpPr>
          <p:cNvPr id="485382" name="Rectangle 9"/>
          <p:cNvSpPr>
            <a:spLocks noChangeArrowheads="1"/>
          </p:cNvSpPr>
          <p:nvPr/>
        </p:nvSpPr>
        <p:spPr bwMode="auto">
          <a:xfrm>
            <a:off x="2063751" y="5941676"/>
            <a:ext cx="5089525" cy="533921"/>
          </a:xfrm>
          <a:prstGeom prst="rect">
            <a:avLst/>
          </a:prstGeom>
          <a:noFill/>
          <a:ln w="9525">
            <a:noFill/>
            <a:miter lim="800000"/>
            <a:headEnd/>
            <a:tailEnd/>
          </a:ln>
        </p:spPr>
        <p:txBody>
          <a:bodyPr/>
          <a:lstStyle/>
          <a:p>
            <a:pPr marL="342900" indent="-342900" algn="ctr">
              <a:lnSpc>
                <a:spcPct val="90000"/>
              </a:lnSpc>
              <a:spcBef>
                <a:spcPct val="20000"/>
              </a:spcBef>
            </a:pPr>
            <a:endParaRPr lang="en-US" sz="2400" b="1" dirty="0">
              <a:solidFill>
                <a:schemeClr val="bg1"/>
              </a:solidFill>
              <a:latin typeface="Arial Rounded MT Bold" pitchFamily="34" charset="0"/>
            </a:endParaRPr>
          </a:p>
        </p:txBody>
      </p:sp>
      <p:sp>
        <p:nvSpPr>
          <p:cNvPr id="8" name="Rectangle 9"/>
          <p:cNvSpPr>
            <a:spLocks noChangeArrowheads="1"/>
          </p:cNvSpPr>
          <p:nvPr/>
        </p:nvSpPr>
        <p:spPr bwMode="auto">
          <a:xfrm>
            <a:off x="381000" y="5866661"/>
            <a:ext cx="8219089" cy="469900"/>
          </a:xfrm>
          <a:prstGeom prst="rect">
            <a:avLst/>
          </a:prstGeom>
          <a:noFill/>
          <a:ln w="9525">
            <a:noFill/>
            <a:miter lim="800000"/>
            <a:headEnd/>
            <a:tailEnd/>
          </a:ln>
        </p:spPr>
        <p:txBody>
          <a:bodyPr/>
          <a:lstStyle/>
          <a:p>
            <a:pPr marL="342900" indent="-342900" algn="ctr">
              <a:lnSpc>
                <a:spcPct val="90000"/>
              </a:lnSpc>
              <a:spcBef>
                <a:spcPct val="20000"/>
              </a:spcBef>
            </a:pPr>
            <a:r>
              <a:rPr lang="en-US" sz="2400" b="1" dirty="0">
                <a:solidFill>
                  <a:srgbClr val="FF0000"/>
                </a:solidFill>
                <a:latin typeface="Arial Rounded MT Bold" pitchFamily="34" charset="0"/>
              </a:rPr>
              <a:t>Intersection </a:t>
            </a:r>
            <a:r>
              <a:rPr lang="en-US" sz="2400" b="1" dirty="0" smtClean="0">
                <a:solidFill>
                  <a:srgbClr val="FF0000"/>
                </a:solidFill>
                <a:latin typeface="Arial Rounded MT Bold" pitchFamily="34" charset="0"/>
              </a:rPr>
              <a:t>approaches and entire roadway - 1/2 mile </a:t>
            </a:r>
            <a:endParaRPr lang="en-US" sz="2400" b="1" dirty="0">
              <a:solidFill>
                <a:srgbClr val="FF0000"/>
              </a:solidFill>
              <a:latin typeface="Arial Rounded MT Bold" pitchFamily="34" charset="0"/>
            </a:endParaRPr>
          </a:p>
        </p:txBody>
      </p:sp>
    </p:spTree>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idx="4294967295"/>
          </p:nvPr>
        </p:nvSpPr>
        <p:spPr>
          <a:xfrm>
            <a:off x="663242" y="1066800"/>
            <a:ext cx="7747000" cy="573087"/>
          </a:xfrm>
          <a:prstGeom prst="rect">
            <a:avLst/>
          </a:prstGeom>
        </p:spPr>
        <p:txBody>
          <a:bodyPr/>
          <a:lstStyle/>
          <a:p>
            <a:r>
              <a:rPr lang="en-US" sz="3200" dirty="0">
                <a:solidFill>
                  <a:srgbClr val="FF3300"/>
                </a:solidFill>
                <a:latin typeface="Arial Rounded MT Bold" pitchFamily="34" charset="0"/>
              </a:rPr>
              <a:t>Why Precast Concrete Pavement? </a:t>
            </a:r>
          </a:p>
        </p:txBody>
      </p:sp>
      <p:sp>
        <p:nvSpPr>
          <p:cNvPr id="65538" name="Rectangle 3"/>
          <p:cNvSpPr>
            <a:spLocks noGrp="1" noChangeArrowheads="1"/>
          </p:cNvSpPr>
          <p:nvPr>
            <p:ph type="body" idx="4294967295"/>
          </p:nvPr>
        </p:nvSpPr>
        <p:spPr>
          <a:xfrm>
            <a:off x="663242" y="2057400"/>
            <a:ext cx="8448675" cy="4446587"/>
          </a:xfrm>
          <a:prstGeom prst="rect">
            <a:avLst/>
          </a:prstGeom>
        </p:spPr>
        <p:txBody>
          <a:bodyPr/>
          <a:lstStyle/>
          <a:p>
            <a:r>
              <a:rPr lang="en-US" sz="2400" dirty="0">
                <a:latin typeface="Arial Rounded MT Bold" pitchFamily="34" charset="0"/>
              </a:rPr>
              <a:t>Precast slabs can be installed in very short work windows</a:t>
            </a:r>
          </a:p>
          <a:p>
            <a:pPr lvl="1"/>
            <a:r>
              <a:rPr lang="en-US" sz="2000" dirty="0">
                <a:latin typeface="Arial Rounded MT Bold" pitchFamily="34" charset="0"/>
              </a:rPr>
              <a:t>Enables concrete pavement replacement in 5 - 8 hour night work windows</a:t>
            </a:r>
          </a:p>
          <a:p>
            <a:r>
              <a:rPr lang="en-US" sz="2400" dirty="0">
                <a:latin typeface="Arial Rounded MT Bold" pitchFamily="34" charset="0"/>
              </a:rPr>
              <a:t>Small work foot print (compared to CIP)</a:t>
            </a:r>
          </a:p>
          <a:p>
            <a:r>
              <a:rPr lang="en-US" sz="2400" dirty="0" smtClean="0">
                <a:latin typeface="Arial Rounded MT Bold" pitchFamily="34" charset="0"/>
              </a:rPr>
              <a:t>Precast </a:t>
            </a:r>
            <a:r>
              <a:rPr lang="en-US" sz="2400" dirty="0">
                <a:latin typeface="Arial Rounded MT Bold" pitchFamily="34" charset="0"/>
              </a:rPr>
              <a:t>slabs are more durable</a:t>
            </a:r>
          </a:p>
          <a:p>
            <a:pPr lvl="1"/>
            <a:r>
              <a:rPr lang="en-US" sz="2000" dirty="0">
                <a:latin typeface="Arial Rounded MT Bold" pitchFamily="34" charset="0"/>
              </a:rPr>
              <a:t>Cast in controlled conditions</a:t>
            </a:r>
          </a:p>
          <a:p>
            <a:pPr lvl="1"/>
            <a:r>
              <a:rPr lang="en-US" sz="2000" dirty="0">
                <a:latin typeface="Arial Rounded MT Bold" pitchFamily="34" charset="0"/>
              </a:rPr>
              <a:t>Testing (of installed pavement) show promise of 40+ years of service</a:t>
            </a:r>
          </a:p>
          <a:p>
            <a:r>
              <a:rPr lang="en-US" sz="2400" b="1" dirty="0" smtClean="0">
                <a:solidFill>
                  <a:srgbClr val="FF0000"/>
                </a:solidFill>
                <a:latin typeface="Arial Rounded MT Bold" pitchFamily="34" charset="0"/>
              </a:rPr>
              <a:t>Precast </a:t>
            </a:r>
            <a:r>
              <a:rPr lang="en-US" sz="2400" b="1" dirty="0">
                <a:solidFill>
                  <a:srgbClr val="FF0000"/>
                </a:solidFill>
                <a:latin typeface="Arial Rounded MT Bold" pitchFamily="34" charset="0"/>
              </a:rPr>
              <a:t>pavement + Premium pavement overnight!</a:t>
            </a:r>
          </a:p>
          <a:p>
            <a:pPr lvl="1">
              <a:buFont typeface="Wingdings" pitchFamily="2" charset="2"/>
              <a:buNone/>
            </a:pPr>
            <a:endParaRPr lang="en-US" sz="2400" dirty="0">
              <a:latin typeface="Arial Rounded MT Bold" pitchFamily="34" charset="0"/>
            </a:endParaRPr>
          </a:p>
        </p:txBody>
      </p:sp>
    </p:spTree>
    <p:extLst>
      <p:ext uri="{BB962C8B-B14F-4D97-AF65-F5344CB8AC3E}">
        <p14:creationId xmlns:p14="http://schemas.microsoft.com/office/powerpoint/2010/main" val="3898864343"/>
      </p:ext>
    </p:extLst>
  </p:cSld>
  <p:clrMapOvr>
    <a:masterClrMapping/>
  </p:clrMapOvr>
  <p:transition advTm="7216"/>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862531" y="838200"/>
            <a:ext cx="8255000" cy="614363"/>
          </a:xfrm>
          <a:noFill/>
          <a:ln>
            <a:miter lim="800000"/>
            <a:headEnd/>
            <a:tailEnd/>
          </a:ln>
        </p:spPr>
        <p:txBody>
          <a:bodyPr vert="horz" wrap="square" lIns="91440" tIns="45720" rIns="91440" bIns="45720" numCol="1" anchorCtr="0" compatLnSpc="1">
            <a:prstTxWarp prst="textNoShape">
              <a:avLst/>
            </a:prstTxWarp>
          </a:bodyPr>
          <a:lstStyle/>
          <a:p>
            <a:r>
              <a:rPr lang="en-US" altLang="en-US" b="1" dirty="0" smtClean="0">
                <a:solidFill>
                  <a:srgbClr val="FF3300"/>
                </a:solidFill>
                <a:latin typeface="Arial Rounded MT Bold" panose="020F0704030504030204" pitchFamily="34" charset="0"/>
              </a:rPr>
              <a:t>Entire Intersection –</a:t>
            </a:r>
            <a:r>
              <a:rPr lang="en-US" altLang="en-US" b="1" dirty="0" smtClean="0">
                <a:solidFill>
                  <a:srgbClr val="FF3300"/>
                </a:solidFill>
              </a:rPr>
              <a:t> Turning Lane</a:t>
            </a:r>
          </a:p>
        </p:txBody>
      </p:sp>
      <p:pic>
        <p:nvPicPr>
          <p:cNvPr id="35843" name="Content Placeholder 6" descr="Tully.JPG"/>
          <p:cNvPicPr>
            <a:picLocks noGrp="1" noChangeAspect="1"/>
          </p:cNvPicPr>
          <p:nvPr>
            <p:ph idx="1"/>
          </p:nvPr>
        </p:nvPicPr>
        <p:blipFill>
          <a:blip r:embed="rId2" cstate="print"/>
          <a:srcRect/>
          <a:stretch>
            <a:fillRect/>
          </a:stretch>
        </p:blipFill>
        <p:spPr bwMode="auto">
          <a:xfrm>
            <a:off x="2719939" y="1924051"/>
            <a:ext cx="6194425" cy="3919538"/>
          </a:xfrm>
          <a:noFill/>
          <a:ln>
            <a:miter lim="800000"/>
            <a:headEnd/>
            <a:tailEnd/>
          </a:ln>
        </p:spPr>
      </p:pic>
      <p:sp>
        <p:nvSpPr>
          <p:cNvPr id="35844" name="Text Placeholder 7"/>
          <p:cNvSpPr>
            <a:spLocks noGrp="1"/>
          </p:cNvSpPr>
          <p:nvPr>
            <p:ph type="body" sz="half" idx="2"/>
          </p:nvPr>
        </p:nvSpPr>
        <p:spPr bwMode="auto">
          <a:xfrm>
            <a:off x="327025" y="1846263"/>
            <a:ext cx="2416175" cy="4691062"/>
          </a:xfrm>
          <a:noFill/>
          <a:ln>
            <a:miter lim="800000"/>
            <a:headEnd/>
            <a:tailEnd/>
          </a:ln>
        </p:spPr>
        <p:txBody>
          <a:bodyPr vert="horz" wrap="square" lIns="91440" tIns="45720" rIns="91440" bIns="45720" numCol="1" anchor="t" anchorCtr="0" compatLnSpc="1">
            <a:prstTxWarp prst="textNoShape">
              <a:avLst/>
            </a:prstTxWarp>
          </a:bodyPr>
          <a:lstStyle/>
          <a:p>
            <a:endParaRPr lang="en-US" altLang="en-US" dirty="0" smtClean="0"/>
          </a:p>
          <a:p>
            <a:pPr>
              <a:buFontTx/>
              <a:buChar char="•"/>
            </a:pPr>
            <a:r>
              <a:rPr lang="en-US" altLang="en-US" sz="2400" dirty="0" smtClean="0"/>
              <a:t> </a:t>
            </a:r>
            <a:r>
              <a:rPr lang="en-US" altLang="en-US" sz="2000" b="1" dirty="0" smtClean="0"/>
              <a:t>2390 slabs</a:t>
            </a:r>
          </a:p>
          <a:p>
            <a:endParaRPr lang="en-US" altLang="en-US" sz="2000" b="1" dirty="0" smtClean="0"/>
          </a:p>
          <a:p>
            <a:pPr>
              <a:buFontTx/>
              <a:buChar char="•"/>
            </a:pPr>
            <a:r>
              <a:rPr lang="en-US" altLang="en-US" sz="2000" b="1" dirty="0" smtClean="0"/>
              <a:t>29,000 SY</a:t>
            </a:r>
          </a:p>
          <a:p>
            <a:pPr>
              <a:buFontTx/>
              <a:buChar char="•"/>
            </a:pPr>
            <a:endParaRPr lang="en-US" altLang="en-US" sz="2000" b="1" dirty="0" smtClean="0"/>
          </a:p>
          <a:p>
            <a:pPr>
              <a:buFontTx/>
              <a:buChar char="•"/>
            </a:pPr>
            <a:r>
              <a:rPr lang="en-US" altLang="en-US" sz="2000" b="1" dirty="0" smtClean="0"/>
              <a:t>Replaced full-depth asphalt</a:t>
            </a:r>
          </a:p>
          <a:p>
            <a:pPr>
              <a:buFontTx/>
              <a:buChar char="•"/>
            </a:pPr>
            <a:endParaRPr lang="en-US" altLang="en-US" sz="2000" b="1" dirty="0" smtClean="0"/>
          </a:p>
          <a:p>
            <a:pPr>
              <a:buFontTx/>
              <a:buChar char="•"/>
            </a:pPr>
            <a:r>
              <a:rPr lang="en-US" altLang="en-US" sz="2000" b="1" dirty="0" smtClean="0"/>
              <a:t>300 lane-</a:t>
            </a:r>
            <a:r>
              <a:rPr lang="en-US" altLang="en-US" sz="2000" b="1" dirty="0" err="1" smtClean="0"/>
              <a:t>ft</a:t>
            </a:r>
            <a:r>
              <a:rPr lang="en-US" altLang="en-US" sz="2000" b="1" dirty="0" smtClean="0"/>
              <a:t> per 8-hour shift</a:t>
            </a:r>
          </a:p>
          <a:p>
            <a:endParaRPr lang="en-US" altLang="en-US" sz="2400" dirty="0" smtClean="0"/>
          </a:p>
        </p:txBody>
      </p:sp>
      <p:sp>
        <p:nvSpPr>
          <p:cNvPr id="6" name="Rectangle 9"/>
          <p:cNvSpPr>
            <a:spLocks noChangeArrowheads="1"/>
          </p:cNvSpPr>
          <p:nvPr/>
        </p:nvSpPr>
        <p:spPr bwMode="auto">
          <a:xfrm>
            <a:off x="2590800" y="5934077"/>
            <a:ext cx="6172200" cy="533921"/>
          </a:xfrm>
          <a:prstGeom prst="rect">
            <a:avLst/>
          </a:prstGeom>
          <a:noFill/>
          <a:ln w="9525">
            <a:noFill/>
            <a:miter lim="800000"/>
            <a:headEnd/>
            <a:tailEnd/>
          </a:ln>
        </p:spPr>
        <p:txBody>
          <a:bodyPr/>
          <a:lstStyle/>
          <a:p>
            <a:pPr marL="342900" indent="-342900" algn="ctr">
              <a:lnSpc>
                <a:spcPct val="90000"/>
              </a:lnSpc>
              <a:spcBef>
                <a:spcPct val="20000"/>
              </a:spcBef>
            </a:pPr>
            <a:r>
              <a:rPr lang="en-US" sz="2000" b="1" dirty="0" smtClean="0">
                <a:latin typeface="Arial Rounded MT Bold" pitchFamily="34" charset="0"/>
              </a:rPr>
              <a:t>Brookville Blvd. - Rockaway Blvd., Queens, NY</a:t>
            </a:r>
            <a:endParaRPr lang="en-US" sz="2000" b="1" dirty="0">
              <a:latin typeface="Arial Rounded MT Bold" pitchFamily="34" charset="0"/>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ChangeArrowheads="1"/>
          </p:cNvSpPr>
          <p:nvPr/>
        </p:nvSpPr>
        <p:spPr bwMode="auto">
          <a:xfrm>
            <a:off x="0" y="1617664"/>
            <a:ext cx="9144000" cy="1323439"/>
          </a:xfrm>
          <a:prstGeom prst="rect">
            <a:avLst/>
          </a:prstGeom>
          <a:noFill/>
          <a:ln w="9525">
            <a:noFill/>
            <a:miter lim="800000"/>
            <a:headEnd/>
            <a:tailEnd/>
          </a:ln>
          <a:effectLst/>
        </p:spPr>
        <p:txBody>
          <a:bodyPr>
            <a:spAutoFit/>
          </a:bodyPr>
          <a:lstStyle/>
          <a:p>
            <a:pPr algn="ctr" eaLnBrk="0" hangingPunct="0">
              <a:spcBef>
                <a:spcPct val="50000"/>
              </a:spcBef>
              <a:defRPr/>
            </a:pPr>
            <a:endParaRPr lang="en-US" sz="3200" b="1">
              <a:effectLst>
                <a:outerShdw blurRad="38100" dist="38100" dir="2700000" algn="tl">
                  <a:srgbClr val="C0C0C0"/>
                </a:outerShdw>
              </a:effectLst>
              <a:latin typeface="Tahoma" pitchFamily="34" charset="0"/>
            </a:endParaRPr>
          </a:p>
          <a:p>
            <a:pPr algn="ctr" eaLnBrk="0" hangingPunct="0">
              <a:spcBef>
                <a:spcPct val="50000"/>
              </a:spcBef>
              <a:defRPr/>
            </a:pPr>
            <a:endParaRPr lang="en-US" sz="3200" b="1">
              <a:effectLst>
                <a:outerShdw blurRad="38100" dist="38100" dir="2700000" algn="tl">
                  <a:srgbClr val="C0C0C0"/>
                </a:outerShdw>
              </a:effectLst>
              <a:latin typeface="Tahoma" pitchFamily="34" charset="0"/>
            </a:endParaRPr>
          </a:p>
        </p:txBody>
      </p:sp>
      <p:sp>
        <p:nvSpPr>
          <p:cNvPr id="484354" name="Rectangle 3"/>
          <p:cNvSpPr>
            <a:spLocks noChangeArrowheads="1"/>
          </p:cNvSpPr>
          <p:nvPr/>
        </p:nvSpPr>
        <p:spPr bwMode="auto">
          <a:xfrm>
            <a:off x="909638" y="804863"/>
            <a:ext cx="7002462" cy="838200"/>
          </a:xfrm>
          <a:prstGeom prst="rect">
            <a:avLst/>
          </a:prstGeom>
          <a:noFill/>
          <a:ln w="9525">
            <a:noFill/>
            <a:miter lim="800000"/>
            <a:headEnd/>
            <a:tailEnd/>
          </a:ln>
        </p:spPr>
        <p:txBody>
          <a:bodyPr anchor="ctr"/>
          <a:lstStyle/>
          <a:p>
            <a:pPr eaLnBrk="0" hangingPunct="0"/>
            <a:r>
              <a:rPr lang="en-US" sz="3200" b="1" dirty="0" smtClean="0">
                <a:solidFill>
                  <a:srgbClr val="FF3300"/>
                </a:solidFill>
                <a:latin typeface="Arial Rounded MT Bold" panose="020F0704030504030204" pitchFamily="34" charset="0"/>
              </a:rPr>
              <a:t>Bridge </a:t>
            </a:r>
            <a:r>
              <a:rPr lang="en-US" sz="3200" b="1" dirty="0">
                <a:solidFill>
                  <a:srgbClr val="FF3300"/>
                </a:solidFill>
                <a:latin typeface="Arial Rounded MT Bold" pitchFamily="34" charset="0"/>
              </a:rPr>
              <a:t>Approach </a:t>
            </a:r>
            <a:r>
              <a:rPr lang="en-US" sz="3200" b="1" dirty="0" smtClean="0">
                <a:solidFill>
                  <a:srgbClr val="FF3300"/>
                </a:solidFill>
                <a:latin typeface="Arial Rounded MT Bold" pitchFamily="34" charset="0"/>
              </a:rPr>
              <a:t>Slabs – NYS DOT</a:t>
            </a:r>
            <a:r>
              <a:rPr lang="en-US" sz="3200" b="1" dirty="0">
                <a:solidFill>
                  <a:srgbClr val="FF3300"/>
                </a:solidFill>
                <a:latin typeface="Arial Rounded MT Bold" pitchFamily="34" charset="0"/>
              </a:rPr>
              <a:t/>
            </a:r>
            <a:br>
              <a:rPr lang="en-US" sz="3200" b="1" dirty="0">
                <a:solidFill>
                  <a:srgbClr val="FF3300"/>
                </a:solidFill>
                <a:latin typeface="Arial Rounded MT Bold" pitchFamily="34" charset="0"/>
              </a:rPr>
            </a:br>
            <a:r>
              <a:rPr lang="en-US" sz="3200" b="1" dirty="0">
                <a:solidFill>
                  <a:srgbClr val="FF3300"/>
                </a:solidFill>
                <a:latin typeface="Arial Rounded MT Bold" pitchFamily="34" charset="0"/>
              </a:rPr>
              <a:t>(Existing Bridges)</a:t>
            </a:r>
            <a:r>
              <a:rPr lang="en-US" sz="3600" b="1" dirty="0">
                <a:solidFill>
                  <a:srgbClr val="FF3300"/>
                </a:solidFill>
                <a:latin typeface="Arial Rounded MT Bold" pitchFamily="34" charset="0"/>
              </a:rPr>
              <a:t> </a:t>
            </a:r>
            <a:r>
              <a:rPr lang="en-US" sz="3200" dirty="0">
                <a:solidFill>
                  <a:srgbClr val="FF3300"/>
                </a:solidFill>
              </a:rPr>
              <a:t>   </a:t>
            </a:r>
            <a:endParaRPr lang="en-US" sz="3200" b="1" dirty="0">
              <a:solidFill>
                <a:srgbClr val="FF3300"/>
              </a:solidFill>
            </a:endParaRPr>
          </a:p>
        </p:txBody>
      </p:sp>
      <p:pic>
        <p:nvPicPr>
          <p:cNvPr id="484355" name="Picture 4" descr="SKETCHES (7-22-04)"/>
          <p:cNvPicPr>
            <a:picLocks noChangeAspect="1" noChangeArrowheads="1"/>
          </p:cNvPicPr>
          <p:nvPr/>
        </p:nvPicPr>
        <p:blipFill>
          <a:blip r:embed="rId3"/>
          <a:srcRect/>
          <a:stretch>
            <a:fillRect/>
          </a:stretch>
        </p:blipFill>
        <p:spPr bwMode="auto">
          <a:xfrm>
            <a:off x="1219200" y="2029630"/>
            <a:ext cx="2819400" cy="1447531"/>
          </a:xfrm>
          <a:prstGeom prst="rect">
            <a:avLst/>
          </a:prstGeom>
          <a:noFill/>
          <a:ln w="9525">
            <a:solidFill>
              <a:schemeClr val="tx1"/>
            </a:solidFill>
            <a:miter lim="800000"/>
            <a:headEnd/>
            <a:tailEnd/>
          </a:ln>
        </p:spPr>
      </p:pic>
      <p:pic>
        <p:nvPicPr>
          <p:cNvPr id="484357" name="Picture 6" descr="2009-DeVincentis Route 17 045"/>
          <p:cNvPicPr>
            <a:picLocks noChangeAspect="1" noChangeArrowheads="1"/>
          </p:cNvPicPr>
          <p:nvPr/>
        </p:nvPicPr>
        <p:blipFill>
          <a:blip r:embed="rId4"/>
          <a:srcRect/>
          <a:stretch>
            <a:fillRect/>
          </a:stretch>
        </p:blipFill>
        <p:spPr bwMode="auto">
          <a:xfrm>
            <a:off x="4724399" y="2300554"/>
            <a:ext cx="4044593" cy="3033445"/>
          </a:xfrm>
          <a:prstGeom prst="rect">
            <a:avLst/>
          </a:prstGeom>
          <a:noFill/>
          <a:ln w="9525">
            <a:solidFill>
              <a:schemeClr val="tx1"/>
            </a:solidFill>
            <a:miter lim="800000"/>
            <a:headEnd/>
            <a:tailEnd/>
          </a:ln>
        </p:spPr>
      </p:pic>
      <p:sp>
        <p:nvSpPr>
          <p:cNvPr id="596999" name="Rectangle 7"/>
          <p:cNvSpPr>
            <a:spLocks noChangeArrowheads="1"/>
          </p:cNvSpPr>
          <p:nvPr/>
        </p:nvSpPr>
        <p:spPr bwMode="auto">
          <a:xfrm>
            <a:off x="1262784" y="5897563"/>
            <a:ext cx="2706831" cy="369332"/>
          </a:xfrm>
          <a:prstGeom prst="rect">
            <a:avLst/>
          </a:prstGeom>
          <a:noFill/>
          <a:ln w="9525">
            <a:noFill/>
            <a:miter lim="800000"/>
            <a:headEnd/>
            <a:tailEnd/>
          </a:ln>
          <a:effectLst/>
        </p:spPr>
        <p:txBody>
          <a:bodyPr wrap="none">
            <a:spAutoFit/>
          </a:bodyPr>
          <a:lstStyle/>
          <a:p>
            <a:pPr algn="ctr" eaLnBrk="0" hangingPunct="0">
              <a:defRPr/>
            </a:pPr>
            <a:r>
              <a:rPr lang="en-US" b="1" dirty="0">
                <a:effectLst>
                  <a:outerShdw blurRad="38100" dist="38100" dir="2700000" algn="tl">
                    <a:srgbClr val="C0C0C0"/>
                  </a:outerShdw>
                </a:effectLst>
              </a:rPr>
              <a:t>Binghamton, NY (2009)</a:t>
            </a:r>
          </a:p>
        </p:txBody>
      </p:sp>
      <p:sp>
        <p:nvSpPr>
          <p:cNvPr id="597000" name="Rectangle 8"/>
          <p:cNvSpPr>
            <a:spLocks noChangeArrowheads="1"/>
          </p:cNvSpPr>
          <p:nvPr/>
        </p:nvSpPr>
        <p:spPr bwMode="auto">
          <a:xfrm>
            <a:off x="5570733" y="5461001"/>
            <a:ext cx="2351926" cy="646331"/>
          </a:xfrm>
          <a:prstGeom prst="rect">
            <a:avLst/>
          </a:prstGeom>
          <a:noFill/>
          <a:ln w="9525">
            <a:noFill/>
            <a:miter lim="800000"/>
            <a:headEnd/>
            <a:tailEnd/>
          </a:ln>
          <a:effectLst/>
        </p:spPr>
        <p:txBody>
          <a:bodyPr wrap="none">
            <a:spAutoFit/>
          </a:bodyPr>
          <a:lstStyle/>
          <a:p>
            <a:pPr algn="ctr" eaLnBrk="0" hangingPunct="0">
              <a:defRPr/>
            </a:pPr>
            <a:r>
              <a:rPr lang="en-US" b="1" dirty="0" smtClean="0">
                <a:effectLst>
                  <a:outerShdw blurRad="38100" dist="38100" dir="2700000" algn="tl">
                    <a:srgbClr val="C0C0C0"/>
                  </a:outerShdw>
                </a:effectLst>
              </a:rPr>
              <a:t>One Lane per Stage</a:t>
            </a:r>
          </a:p>
          <a:p>
            <a:pPr algn="ctr" eaLnBrk="0" hangingPunct="0">
              <a:defRPr/>
            </a:pPr>
            <a:r>
              <a:rPr lang="en-US" b="1" dirty="0" smtClean="0">
                <a:effectLst>
                  <a:outerShdw blurRad="38100" dist="38100" dir="2700000" algn="tl">
                    <a:srgbClr val="C0C0C0"/>
                  </a:outerShdw>
                </a:effectLst>
              </a:rPr>
              <a:t>(2009)</a:t>
            </a:r>
            <a:endParaRPr lang="en-US" b="1" dirty="0">
              <a:effectLst>
                <a:outerShdw blurRad="38100" dist="38100" dir="2700000" algn="tl">
                  <a:srgbClr val="C0C0C0"/>
                </a:outerShdw>
              </a:effectLst>
            </a:endParaRPr>
          </a:p>
        </p:txBody>
      </p:sp>
      <p:sp>
        <p:nvSpPr>
          <p:cNvPr id="597001" name="Rectangle 9"/>
          <p:cNvSpPr>
            <a:spLocks noChangeArrowheads="1"/>
          </p:cNvSpPr>
          <p:nvPr/>
        </p:nvSpPr>
        <p:spPr bwMode="auto">
          <a:xfrm>
            <a:off x="567532" y="3494005"/>
            <a:ext cx="3843337" cy="366712"/>
          </a:xfrm>
          <a:prstGeom prst="rect">
            <a:avLst/>
          </a:prstGeom>
          <a:noFill/>
          <a:ln w="9525">
            <a:noFill/>
            <a:miter lim="800000"/>
            <a:headEnd/>
            <a:tailEnd/>
          </a:ln>
          <a:effectLst/>
        </p:spPr>
        <p:txBody>
          <a:bodyPr>
            <a:spAutoFit/>
          </a:bodyPr>
          <a:lstStyle/>
          <a:p>
            <a:pPr algn="ctr" eaLnBrk="0" hangingPunct="0">
              <a:defRPr/>
            </a:pPr>
            <a:r>
              <a:rPr lang="en-US" b="1" dirty="0">
                <a:effectLst>
                  <a:outerShdw blurRad="38100" dist="38100" dir="2700000" algn="tl">
                    <a:srgbClr val="C0C0C0"/>
                  </a:outerShdw>
                </a:effectLst>
              </a:rPr>
              <a:t>Cross Section at Abutment</a:t>
            </a:r>
          </a:p>
        </p:txBody>
      </p:sp>
      <p:pic>
        <p:nvPicPr>
          <p:cNvPr id="12" name="Picture 5" descr="2009-DeVincentis Route 17 034"/>
          <p:cNvPicPr>
            <a:picLocks noChangeAspect="1" noChangeArrowheads="1"/>
          </p:cNvPicPr>
          <p:nvPr/>
        </p:nvPicPr>
        <p:blipFill>
          <a:blip r:embed="rId5"/>
          <a:srcRect/>
          <a:stretch>
            <a:fillRect/>
          </a:stretch>
        </p:blipFill>
        <p:spPr bwMode="auto">
          <a:xfrm>
            <a:off x="1412081" y="3971926"/>
            <a:ext cx="2433637" cy="18256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95619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noChangeArrowheads="1"/>
          </p:cNvSpPr>
          <p:nvPr>
            <p:ph type="title" idx="4294967295"/>
          </p:nvPr>
        </p:nvSpPr>
        <p:spPr>
          <a:xfrm>
            <a:off x="457201" y="678832"/>
            <a:ext cx="8250237" cy="1006475"/>
          </a:xfrm>
          <a:prstGeom prst="rect">
            <a:avLst/>
          </a:prstGeom>
        </p:spPr>
        <p:txBody>
          <a:bodyPr/>
          <a:lstStyle/>
          <a:p>
            <a:r>
              <a:rPr lang="en-US" sz="3200" b="1" dirty="0">
                <a:solidFill>
                  <a:srgbClr val="FF3300"/>
                </a:solidFill>
                <a:latin typeface="Arial Rounded MT Bold" pitchFamily="34" charset="0"/>
              </a:rPr>
              <a:t>New Bridge and Approach </a:t>
            </a:r>
            <a:r>
              <a:rPr lang="en-US" sz="3200" b="1" dirty="0" smtClean="0">
                <a:solidFill>
                  <a:srgbClr val="FF3300"/>
                </a:solidFill>
                <a:latin typeface="Arial Rounded MT Bold" pitchFamily="34" charset="0"/>
              </a:rPr>
              <a:t>Slabs  </a:t>
            </a:r>
            <a:r>
              <a:rPr lang="en-US" sz="3200" b="1" dirty="0">
                <a:solidFill>
                  <a:srgbClr val="FF3300"/>
                </a:solidFill>
                <a:latin typeface="Arial Rounded MT Bold" pitchFamily="34" charset="0"/>
              </a:rPr>
              <a:t/>
            </a:r>
            <a:br>
              <a:rPr lang="en-US" sz="3200" b="1" dirty="0">
                <a:solidFill>
                  <a:srgbClr val="FF3300"/>
                </a:solidFill>
                <a:latin typeface="Arial Rounded MT Bold" pitchFamily="34" charset="0"/>
              </a:rPr>
            </a:br>
            <a:r>
              <a:rPr lang="en-US" sz="3200" b="1" dirty="0">
                <a:solidFill>
                  <a:srgbClr val="FF3300"/>
                </a:solidFill>
                <a:latin typeface="Arial Rounded MT Bold" pitchFamily="34" charset="0"/>
              </a:rPr>
              <a:t>Total Replacement </a:t>
            </a:r>
            <a:r>
              <a:rPr lang="en-US" sz="3200" dirty="0">
                <a:solidFill>
                  <a:srgbClr val="FF3300"/>
                </a:solidFill>
                <a:latin typeface="Arial Rounded MT Bold" pitchFamily="34" charset="0"/>
              </a:rPr>
              <a:t/>
            </a:r>
            <a:br>
              <a:rPr lang="en-US" sz="3200" dirty="0">
                <a:solidFill>
                  <a:srgbClr val="FF3300"/>
                </a:solidFill>
                <a:latin typeface="Arial Rounded MT Bold" pitchFamily="34" charset="0"/>
              </a:rPr>
            </a:br>
            <a:r>
              <a:rPr lang="en-US" sz="3200" dirty="0">
                <a:solidFill>
                  <a:srgbClr val="FFFF00"/>
                </a:solidFill>
                <a:latin typeface="Arial Rounded MT Bold" pitchFamily="34" charset="0"/>
              </a:rPr>
              <a:t> </a:t>
            </a:r>
          </a:p>
        </p:txBody>
      </p:sp>
      <p:sp>
        <p:nvSpPr>
          <p:cNvPr id="486402" name="Rectangle 3"/>
          <p:cNvSpPr>
            <a:spLocks noGrp="1" noChangeArrowheads="1"/>
          </p:cNvSpPr>
          <p:nvPr>
            <p:ph type="body" idx="4294967295"/>
          </p:nvPr>
        </p:nvSpPr>
        <p:spPr>
          <a:xfrm>
            <a:off x="729550" y="2822226"/>
            <a:ext cx="4813300" cy="2644775"/>
          </a:xfrm>
          <a:prstGeom prst="rect">
            <a:avLst/>
          </a:prstGeom>
        </p:spPr>
        <p:txBody>
          <a:bodyPr/>
          <a:lstStyle/>
          <a:p>
            <a:pPr>
              <a:lnSpc>
                <a:spcPct val="80000"/>
              </a:lnSpc>
            </a:pPr>
            <a:r>
              <a:rPr lang="en-US" sz="2000" b="1" dirty="0"/>
              <a:t>Bridge replaced over two weekends - April 2011</a:t>
            </a:r>
          </a:p>
          <a:p>
            <a:pPr>
              <a:lnSpc>
                <a:spcPct val="80000"/>
              </a:lnSpc>
            </a:pPr>
            <a:endParaRPr lang="en-US" sz="2000" b="1" dirty="0"/>
          </a:p>
          <a:p>
            <a:pPr>
              <a:lnSpc>
                <a:spcPct val="80000"/>
              </a:lnSpc>
            </a:pPr>
            <a:r>
              <a:rPr lang="en-US" sz="2000" b="1" dirty="0"/>
              <a:t>Two-span (40.2’, 40.2’) continuous, 28.76</a:t>
            </a:r>
            <a:r>
              <a:rPr lang="en-US" sz="2000" b="1" dirty="0">
                <a:cs typeface="Arial" charset="0"/>
              </a:rPr>
              <a:t>° skew</a:t>
            </a:r>
          </a:p>
          <a:p>
            <a:pPr>
              <a:lnSpc>
                <a:spcPct val="80000"/>
              </a:lnSpc>
            </a:pPr>
            <a:endParaRPr lang="en-US" sz="2000" b="1" dirty="0">
              <a:cs typeface="Arial" charset="0"/>
            </a:endParaRPr>
          </a:p>
          <a:p>
            <a:pPr>
              <a:lnSpc>
                <a:spcPct val="80000"/>
              </a:lnSpc>
            </a:pPr>
            <a:r>
              <a:rPr lang="en-US" sz="2000" b="1" dirty="0"/>
              <a:t>Precast Approach Slabs - tied to  prefabricated bridge units</a:t>
            </a:r>
          </a:p>
          <a:p>
            <a:pPr>
              <a:lnSpc>
                <a:spcPct val="80000"/>
              </a:lnSpc>
            </a:pPr>
            <a:endParaRPr lang="en-US" sz="2000" b="1" dirty="0"/>
          </a:p>
        </p:txBody>
      </p:sp>
      <p:sp>
        <p:nvSpPr>
          <p:cNvPr id="472070" name="Rectangle 6"/>
          <p:cNvSpPr>
            <a:spLocks noChangeArrowheads="1"/>
          </p:cNvSpPr>
          <p:nvPr/>
        </p:nvSpPr>
        <p:spPr bwMode="auto">
          <a:xfrm>
            <a:off x="5116514" y="6022976"/>
            <a:ext cx="3843337" cy="366712"/>
          </a:xfrm>
          <a:prstGeom prst="rect">
            <a:avLst/>
          </a:prstGeom>
          <a:noFill/>
          <a:ln w="9525">
            <a:noFill/>
            <a:miter lim="800000"/>
            <a:headEnd/>
            <a:tailEnd/>
          </a:ln>
          <a:effectLst/>
        </p:spPr>
        <p:txBody>
          <a:bodyPr>
            <a:spAutoFit/>
          </a:bodyPr>
          <a:lstStyle/>
          <a:p>
            <a:pPr algn="ctr" eaLnBrk="0" hangingPunct="0">
              <a:defRPr/>
            </a:pPr>
            <a:r>
              <a:rPr lang="en-US" b="1" dirty="0">
                <a:effectLst>
                  <a:outerShdw blurRad="38100" dist="38100" dir="2700000" algn="tl">
                    <a:srgbClr val="C0C0C0"/>
                  </a:outerShdw>
                </a:effectLst>
              </a:rPr>
              <a:t>Skewed Approach Slabs</a:t>
            </a:r>
          </a:p>
        </p:txBody>
      </p:sp>
      <p:sp>
        <p:nvSpPr>
          <p:cNvPr id="472071" name="Rectangle 7"/>
          <p:cNvSpPr>
            <a:spLocks noChangeArrowheads="1"/>
          </p:cNvSpPr>
          <p:nvPr/>
        </p:nvSpPr>
        <p:spPr bwMode="auto">
          <a:xfrm>
            <a:off x="5011739" y="3773488"/>
            <a:ext cx="3843337" cy="369888"/>
          </a:xfrm>
          <a:prstGeom prst="rect">
            <a:avLst/>
          </a:prstGeom>
          <a:noFill/>
          <a:ln w="9525">
            <a:noFill/>
            <a:miter lim="800000"/>
            <a:headEnd/>
            <a:tailEnd/>
          </a:ln>
          <a:effectLst/>
        </p:spPr>
        <p:txBody>
          <a:bodyPr>
            <a:spAutoFit/>
          </a:bodyPr>
          <a:lstStyle/>
          <a:p>
            <a:pPr algn="ctr" eaLnBrk="0" hangingPunct="0">
              <a:defRPr/>
            </a:pPr>
            <a:r>
              <a:rPr lang="en-US" b="1" dirty="0">
                <a:effectLst>
                  <a:outerShdw blurRad="38100" dist="38100" dir="2700000" algn="tl">
                    <a:srgbClr val="C0C0C0"/>
                  </a:outerShdw>
                </a:effectLst>
              </a:rPr>
              <a:t>Bridge Units </a:t>
            </a:r>
          </a:p>
        </p:txBody>
      </p:sp>
      <p:pic>
        <p:nvPicPr>
          <p:cNvPr id="486406" name="Picture 9" descr="IMG_5861"/>
          <p:cNvPicPr>
            <a:picLocks noChangeAspect="1" noChangeArrowheads="1"/>
          </p:cNvPicPr>
          <p:nvPr/>
        </p:nvPicPr>
        <p:blipFill>
          <a:blip r:embed="rId3"/>
          <a:srcRect/>
          <a:stretch>
            <a:fillRect/>
          </a:stretch>
        </p:blipFill>
        <p:spPr bwMode="auto">
          <a:xfrm>
            <a:off x="5824538" y="1946277"/>
            <a:ext cx="2425700" cy="1819275"/>
          </a:xfrm>
          <a:prstGeom prst="rect">
            <a:avLst/>
          </a:prstGeom>
          <a:noFill/>
          <a:ln w="9525">
            <a:solidFill>
              <a:schemeClr val="tx1"/>
            </a:solidFill>
            <a:miter lim="800000"/>
            <a:headEnd/>
            <a:tailEnd/>
          </a:ln>
        </p:spPr>
      </p:pic>
      <p:pic>
        <p:nvPicPr>
          <p:cNvPr id="486407" name="Picture 10" descr="IMG_1141"/>
          <p:cNvPicPr>
            <a:picLocks noChangeAspect="1" noChangeArrowheads="1"/>
          </p:cNvPicPr>
          <p:nvPr/>
        </p:nvPicPr>
        <p:blipFill>
          <a:blip r:embed="rId4"/>
          <a:srcRect/>
          <a:stretch>
            <a:fillRect/>
          </a:stretch>
        </p:blipFill>
        <p:spPr bwMode="auto">
          <a:xfrm>
            <a:off x="5876926" y="4227513"/>
            <a:ext cx="2354263" cy="1765300"/>
          </a:xfrm>
          <a:prstGeom prst="rect">
            <a:avLst/>
          </a:prstGeom>
          <a:noFill/>
          <a:ln w="9525">
            <a:solidFill>
              <a:schemeClr val="tx1"/>
            </a:solidFill>
            <a:miter lim="800000"/>
            <a:headEnd/>
            <a:tailEnd/>
          </a:ln>
        </p:spPr>
      </p:pic>
      <p:sp>
        <p:nvSpPr>
          <p:cNvPr id="486408" name="Rectangle 9"/>
          <p:cNvSpPr>
            <a:spLocks noChangeArrowheads="1"/>
          </p:cNvSpPr>
          <p:nvPr/>
        </p:nvSpPr>
        <p:spPr bwMode="auto">
          <a:xfrm>
            <a:off x="457201" y="2243138"/>
            <a:ext cx="5089525" cy="469900"/>
          </a:xfrm>
          <a:prstGeom prst="rect">
            <a:avLst/>
          </a:prstGeom>
          <a:noFill/>
          <a:ln w="9525">
            <a:noFill/>
            <a:miter lim="800000"/>
            <a:headEnd/>
            <a:tailEnd/>
          </a:ln>
        </p:spPr>
        <p:txBody>
          <a:bodyPr/>
          <a:lstStyle/>
          <a:p>
            <a:pPr marL="342900" indent="-342900" algn="ctr">
              <a:lnSpc>
                <a:spcPct val="90000"/>
              </a:lnSpc>
              <a:spcBef>
                <a:spcPct val="20000"/>
              </a:spcBef>
            </a:pPr>
            <a:r>
              <a:rPr lang="en-US" sz="2400" b="1">
                <a:solidFill>
                  <a:schemeClr val="bg1"/>
                </a:solidFill>
                <a:latin typeface="Arial Rounded MT Bold" pitchFamily="34" charset="0"/>
              </a:rPr>
              <a:t>US 46 Over Broad St., Clifton, NJ</a:t>
            </a:r>
          </a:p>
        </p:txBody>
      </p:sp>
      <p:sp>
        <p:nvSpPr>
          <p:cNvPr id="9" name="Rectangle 9"/>
          <p:cNvSpPr>
            <a:spLocks noChangeArrowheads="1"/>
          </p:cNvSpPr>
          <p:nvPr/>
        </p:nvSpPr>
        <p:spPr bwMode="auto">
          <a:xfrm>
            <a:off x="429929" y="5285528"/>
            <a:ext cx="5334000" cy="1241923"/>
          </a:xfrm>
          <a:prstGeom prst="rect">
            <a:avLst/>
          </a:prstGeom>
          <a:noFill/>
          <a:ln w="9525">
            <a:noFill/>
            <a:miter lim="800000"/>
            <a:headEnd/>
            <a:tailEnd/>
          </a:ln>
        </p:spPr>
        <p:txBody>
          <a:bodyPr/>
          <a:lstStyle/>
          <a:p>
            <a:pPr marL="342900" indent="-342900" algn="ctr">
              <a:lnSpc>
                <a:spcPct val="90000"/>
              </a:lnSpc>
              <a:spcBef>
                <a:spcPct val="20000"/>
              </a:spcBef>
            </a:pPr>
            <a:r>
              <a:rPr lang="en-US" sz="2400" b="1" dirty="0" smtClean="0">
                <a:solidFill>
                  <a:srgbClr val="FF0000"/>
                </a:solidFill>
                <a:latin typeface="Arial Rounded MT Bold" pitchFamily="34" charset="0"/>
              </a:rPr>
              <a:t>Rt. 46 over Broad St., Hackensack, NJ, 2011 </a:t>
            </a:r>
            <a:endParaRPr lang="en-US" sz="2400" b="1" dirty="0">
              <a:solidFill>
                <a:srgbClr val="FF0000"/>
              </a:solidFill>
              <a:latin typeface="Arial Rounded MT Bold" pitchFamily="34" charset="0"/>
            </a:endParaRPr>
          </a:p>
        </p:txBody>
      </p:sp>
    </p:spTree>
    <p:extLst>
      <p:ext uri="{BB962C8B-B14F-4D97-AF65-F5344CB8AC3E}">
        <p14:creationId xmlns:p14="http://schemas.microsoft.com/office/powerpoint/2010/main" val="4265885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ext Box 12"/>
          <p:cNvSpPr txBox="1">
            <a:spLocks noChangeArrowheads="1"/>
          </p:cNvSpPr>
          <p:nvPr/>
        </p:nvSpPr>
        <p:spPr bwMode="auto">
          <a:xfrm>
            <a:off x="1143000" y="457200"/>
            <a:ext cx="7360920" cy="1077218"/>
          </a:xfrm>
          <a:prstGeom prst="rect">
            <a:avLst/>
          </a:prstGeom>
          <a:noFill/>
          <a:ln w="9525" algn="ctr">
            <a:noFill/>
            <a:miter lim="800000"/>
            <a:headEnd/>
            <a:tailEnd/>
          </a:ln>
        </p:spPr>
        <p:txBody>
          <a:bodyPr wrap="square">
            <a:spAutoFit/>
          </a:bodyPr>
          <a:lstStyle/>
          <a:p>
            <a:pPr eaLnBrk="0" hangingPunct="0"/>
            <a:r>
              <a:rPr lang="en-US" sz="3200" b="1" dirty="0">
                <a:solidFill>
                  <a:srgbClr val="FF3300"/>
                </a:solidFill>
                <a:latin typeface="+mj-lt"/>
              </a:rPr>
              <a:t>Brooklyn </a:t>
            </a:r>
            <a:r>
              <a:rPr lang="en-US" sz="3200" b="1" dirty="0" smtClean="0">
                <a:solidFill>
                  <a:srgbClr val="FF3300"/>
                </a:solidFill>
                <a:latin typeface="+mj-lt"/>
              </a:rPr>
              <a:t>Bridge 1,000’ Approaches </a:t>
            </a:r>
          </a:p>
          <a:p>
            <a:pPr eaLnBrk="0" hangingPunct="0"/>
            <a:r>
              <a:rPr lang="en-US" sz="3200" b="1" dirty="0" smtClean="0">
                <a:solidFill>
                  <a:srgbClr val="FF3300"/>
                </a:solidFill>
                <a:latin typeface="+mj-lt"/>
              </a:rPr>
              <a:t>2010 </a:t>
            </a:r>
            <a:r>
              <a:rPr lang="en-US" sz="3200" b="1" dirty="0">
                <a:solidFill>
                  <a:srgbClr val="FF3300"/>
                </a:solidFill>
                <a:latin typeface="+mj-lt"/>
              </a:rPr>
              <a:t>– </a:t>
            </a:r>
            <a:r>
              <a:rPr lang="en-US" sz="3200" b="1" dirty="0" smtClean="0">
                <a:solidFill>
                  <a:srgbClr val="FF3300"/>
                </a:solidFill>
                <a:latin typeface="+mj-lt"/>
              </a:rPr>
              <a:t>2014</a:t>
            </a:r>
            <a:endParaRPr lang="en-US" sz="3200" b="1" dirty="0">
              <a:solidFill>
                <a:srgbClr val="FF3300"/>
              </a:solidFill>
              <a:latin typeface="+mj-lt"/>
            </a:endParaRPr>
          </a:p>
        </p:txBody>
      </p:sp>
      <p:sp>
        <p:nvSpPr>
          <p:cNvPr id="429062" name="Rectangle 6"/>
          <p:cNvSpPr>
            <a:spLocks noChangeArrowheads="1"/>
          </p:cNvSpPr>
          <p:nvPr/>
        </p:nvSpPr>
        <p:spPr bwMode="auto">
          <a:xfrm>
            <a:off x="990600" y="6117848"/>
            <a:ext cx="3105150" cy="369332"/>
          </a:xfrm>
          <a:prstGeom prst="rect">
            <a:avLst/>
          </a:prstGeom>
          <a:noFill/>
          <a:ln w="9525">
            <a:noFill/>
            <a:miter lim="800000"/>
            <a:headEnd/>
            <a:tailEnd/>
          </a:ln>
          <a:effectLst/>
        </p:spPr>
        <p:txBody>
          <a:bodyPr>
            <a:spAutoFit/>
          </a:bodyPr>
          <a:lstStyle/>
          <a:p>
            <a:pPr algn="ctr" eaLnBrk="0" hangingPunct="0">
              <a:defRPr/>
            </a:pPr>
            <a:r>
              <a:rPr lang="en-US" b="1" dirty="0" smtClean="0">
                <a:latin typeface="+mj-lt"/>
              </a:rPr>
              <a:t>Weekend Placement</a:t>
            </a:r>
            <a:endParaRPr lang="en-US" b="1" dirty="0">
              <a:latin typeface="+mj-lt"/>
            </a:endParaRPr>
          </a:p>
        </p:txBody>
      </p:sp>
      <p:sp>
        <p:nvSpPr>
          <p:cNvPr id="429063" name="Rectangle 7"/>
          <p:cNvSpPr>
            <a:spLocks noChangeArrowheads="1"/>
          </p:cNvSpPr>
          <p:nvPr/>
        </p:nvSpPr>
        <p:spPr bwMode="auto">
          <a:xfrm>
            <a:off x="1143000" y="3733800"/>
            <a:ext cx="2698750" cy="369332"/>
          </a:xfrm>
          <a:prstGeom prst="rect">
            <a:avLst/>
          </a:prstGeom>
          <a:noFill/>
          <a:ln w="9525">
            <a:noFill/>
            <a:miter lim="800000"/>
            <a:headEnd/>
            <a:tailEnd/>
          </a:ln>
          <a:effectLst/>
        </p:spPr>
        <p:txBody>
          <a:bodyPr>
            <a:spAutoFit/>
          </a:bodyPr>
          <a:lstStyle/>
          <a:p>
            <a:pPr algn="ctr" eaLnBrk="0" hangingPunct="0">
              <a:defRPr/>
            </a:pPr>
            <a:r>
              <a:rPr lang="en-US" b="1" dirty="0">
                <a:latin typeface="+mj-lt"/>
              </a:rPr>
              <a:t>Grading</a:t>
            </a:r>
          </a:p>
        </p:txBody>
      </p:sp>
      <p:sp>
        <p:nvSpPr>
          <p:cNvPr id="429065" name="Rectangle 9"/>
          <p:cNvSpPr>
            <a:spLocks noChangeArrowheads="1"/>
          </p:cNvSpPr>
          <p:nvPr/>
        </p:nvSpPr>
        <p:spPr bwMode="auto">
          <a:xfrm>
            <a:off x="4421188" y="6137047"/>
            <a:ext cx="4113212" cy="369332"/>
          </a:xfrm>
          <a:prstGeom prst="rect">
            <a:avLst/>
          </a:prstGeom>
          <a:noFill/>
          <a:ln w="9525">
            <a:noFill/>
            <a:miter lim="800000"/>
            <a:headEnd/>
            <a:tailEnd/>
          </a:ln>
          <a:effectLst/>
        </p:spPr>
        <p:txBody>
          <a:bodyPr>
            <a:spAutoFit/>
          </a:bodyPr>
          <a:lstStyle/>
          <a:p>
            <a:pPr algn="ctr" eaLnBrk="0" hangingPunct="0">
              <a:defRPr/>
            </a:pPr>
            <a:r>
              <a:rPr lang="en-US" b="1" dirty="0" smtClean="0">
                <a:latin typeface="+mj-lt"/>
              </a:rPr>
              <a:t>Finished Oct. 2014</a:t>
            </a:r>
            <a:endParaRPr lang="en-US" b="1" dirty="0">
              <a:latin typeface="+mj-lt"/>
            </a:endParaRPr>
          </a:p>
        </p:txBody>
      </p:sp>
      <p:sp>
        <p:nvSpPr>
          <p:cNvPr id="429066" name="Rectangle 10"/>
          <p:cNvSpPr>
            <a:spLocks noChangeArrowheads="1"/>
          </p:cNvSpPr>
          <p:nvPr/>
        </p:nvSpPr>
        <p:spPr bwMode="auto">
          <a:xfrm>
            <a:off x="5105400" y="3748701"/>
            <a:ext cx="2673350" cy="369332"/>
          </a:xfrm>
          <a:prstGeom prst="rect">
            <a:avLst/>
          </a:prstGeom>
          <a:noFill/>
          <a:ln w="9525">
            <a:noFill/>
            <a:miter lim="800000"/>
            <a:headEnd/>
            <a:tailEnd/>
          </a:ln>
          <a:effectLst/>
        </p:spPr>
        <p:txBody>
          <a:bodyPr>
            <a:spAutoFit/>
          </a:bodyPr>
          <a:lstStyle/>
          <a:p>
            <a:pPr algn="ctr" eaLnBrk="0" hangingPunct="0">
              <a:defRPr/>
            </a:pPr>
            <a:r>
              <a:rPr lang="en-US" b="1" dirty="0" smtClean="0">
                <a:latin typeface="+mj-lt"/>
              </a:rPr>
              <a:t>Night Placement</a:t>
            </a:r>
            <a:endParaRPr lang="en-US" b="1" dirty="0">
              <a:latin typeface="+mj-lt"/>
            </a:endParaRPr>
          </a:p>
        </p:txBody>
      </p:sp>
      <p:pic>
        <p:nvPicPr>
          <p:cNvPr id="494599" name="Picture 13" descr="June 2, 2012 Brooklyn Bridge 040"/>
          <p:cNvPicPr>
            <a:picLocks noChangeAspect="1" noChangeArrowheads="1"/>
          </p:cNvPicPr>
          <p:nvPr/>
        </p:nvPicPr>
        <p:blipFill>
          <a:blip r:embed="rId3" cstate="print"/>
          <a:srcRect/>
          <a:stretch>
            <a:fillRect/>
          </a:stretch>
        </p:blipFill>
        <p:spPr bwMode="auto">
          <a:xfrm>
            <a:off x="1219200" y="1600200"/>
            <a:ext cx="2549525" cy="2173564"/>
          </a:xfrm>
          <a:prstGeom prst="rect">
            <a:avLst/>
          </a:prstGeom>
          <a:solidFill>
            <a:schemeClr val="bg1"/>
          </a:solidFill>
          <a:ln w="9525">
            <a:solidFill>
              <a:schemeClr val="bg1"/>
            </a:solidFill>
            <a:miter lim="800000"/>
            <a:headEnd/>
            <a:tailEnd/>
          </a:ln>
        </p:spPr>
      </p:pic>
      <p:pic>
        <p:nvPicPr>
          <p:cNvPr id="12" name="Picture 13" descr="June 2, 2012 Brooklyn Bridge 040"/>
          <p:cNvPicPr>
            <a:picLocks noChangeAspect="1" noChangeArrowheads="1"/>
          </p:cNvPicPr>
          <p:nvPr/>
        </p:nvPicPr>
        <p:blipFill>
          <a:blip r:embed="rId3" cstate="print"/>
          <a:srcRect/>
          <a:stretch>
            <a:fillRect/>
          </a:stretch>
        </p:blipFill>
        <p:spPr bwMode="auto">
          <a:xfrm>
            <a:off x="1246455" y="1593213"/>
            <a:ext cx="2549525" cy="2173564"/>
          </a:xfrm>
          <a:prstGeom prst="rect">
            <a:avLst/>
          </a:prstGeom>
          <a:solidFill>
            <a:schemeClr val="bg1"/>
          </a:solidFill>
          <a:ln w="9525">
            <a:solidFill>
              <a:schemeClr val="tx1"/>
            </a:solidFill>
            <a:miter lim="800000"/>
            <a:headEnd/>
            <a:tailEnd/>
          </a:ln>
        </p:spPr>
      </p:pic>
      <p:sp>
        <p:nvSpPr>
          <p:cNvPr id="494601" name="WordArt 11"/>
          <p:cNvSpPr>
            <a:spLocks noChangeArrowheads="1" noChangeShapeType="1" noTextEdit="1"/>
          </p:cNvSpPr>
          <p:nvPr/>
        </p:nvSpPr>
        <p:spPr bwMode="auto">
          <a:xfrm>
            <a:off x="5245232" y="1988334"/>
            <a:ext cx="2338387" cy="584427"/>
          </a:xfrm>
          <a:prstGeom prst="rect">
            <a:avLst/>
          </a:prstGeom>
        </p:spPr>
        <p:txBody>
          <a:bodyPr spcFirstLastPara="1" wrap="none" fromWordArt="1">
            <a:prstTxWarp prst="textArchUp">
              <a:avLst>
                <a:gd name="adj" fmla="val 10800004"/>
              </a:avLst>
            </a:prstTxWarp>
          </a:bodyPr>
          <a:lstStyle/>
          <a:p>
            <a:pPr algn="ctr"/>
            <a:r>
              <a:rPr lang="en-US" sz="1400" b="1" kern="10" dirty="0">
                <a:ln w="9525">
                  <a:solidFill>
                    <a:srgbClr val="000000"/>
                  </a:solidFill>
                  <a:round/>
                  <a:headEnd/>
                  <a:tailEnd/>
                </a:ln>
                <a:solidFill>
                  <a:srgbClr val="FFFF00"/>
                </a:solidFill>
                <a:latin typeface="Arial Black"/>
              </a:rPr>
              <a:t>Eight Hour Work </a:t>
            </a:r>
            <a:r>
              <a:rPr lang="en-US" sz="1400" b="1" kern="10" dirty="0" smtClean="0">
                <a:ln w="9525">
                  <a:solidFill>
                    <a:srgbClr val="000000"/>
                  </a:solidFill>
                  <a:round/>
                  <a:headEnd/>
                  <a:tailEnd/>
                </a:ln>
                <a:solidFill>
                  <a:srgbClr val="FFFF00"/>
                </a:solidFill>
                <a:latin typeface="Arial Black"/>
              </a:rPr>
              <a:t>Windows</a:t>
            </a:r>
            <a:endParaRPr lang="en-US" sz="1400" b="1" kern="10" dirty="0">
              <a:ln w="9525">
                <a:solidFill>
                  <a:srgbClr val="000000"/>
                </a:solidFill>
                <a:round/>
                <a:headEnd/>
                <a:tailEnd/>
              </a:ln>
              <a:solidFill>
                <a:schemeClr val="bg1"/>
              </a:solidFill>
              <a:latin typeface="Arial Black"/>
            </a:endParaRPr>
          </a:p>
        </p:txBody>
      </p:sp>
      <p:pic>
        <p:nvPicPr>
          <p:cNvPr id="16" name="Picture 14" descr="BrooklynBridge 053"/>
          <p:cNvPicPr>
            <a:picLocks noChangeAspect="1" noChangeArrowheads="1"/>
          </p:cNvPicPr>
          <p:nvPr/>
        </p:nvPicPr>
        <p:blipFill>
          <a:blip r:embed="rId4" cstate="print"/>
          <a:srcRect/>
          <a:stretch>
            <a:fillRect/>
          </a:stretch>
        </p:blipFill>
        <p:spPr bwMode="auto">
          <a:xfrm>
            <a:off x="5202939" y="1625750"/>
            <a:ext cx="2474222" cy="2108050"/>
          </a:xfrm>
          <a:prstGeom prst="rect">
            <a:avLst/>
          </a:prstGeom>
          <a:solidFill>
            <a:schemeClr val="bg1"/>
          </a:solidFill>
          <a:ln w="9525">
            <a:solidFill>
              <a:schemeClr val="tx1"/>
            </a:solidFill>
            <a:miter lim="800000"/>
            <a:headEnd/>
            <a:tailEnd/>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332" y="4154290"/>
            <a:ext cx="2563545" cy="1922659"/>
          </a:xfrm>
          <a:prstGeom prst="rect">
            <a:avLst/>
          </a:prstGeom>
          <a:ln>
            <a:solidFill>
              <a:schemeClr val="tx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457" y="4154290"/>
            <a:ext cx="3075436" cy="1841131"/>
          </a:xfrm>
          <a:prstGeom prst="rect">
            <a:avLst/>
          </a:prstGeom>
        </p:spPr>
      </p:pic>
      <p:pic>
        <p:nvPicPr>
          <p:cNvPr id="19" name="Picture 13" descr="June 2, 2012 Brooklyn Bridge 040"/>
          <p:cNvPicPr>
            <a:picLocks noChangeAspect="1" noChangeArrowheads="1"/>
          </p:cNvPicPr>
          <p:nvPr/>
        </p:nvPicPr>
        <p:blipFill>
          <a:blip r:embed="rId3" cstate="print"/>
          <a:srcRect/>
          <a:stretch>
            <a:fillRect/>
          </a:stretch>
        </p:blipFill>
        <p:spPr bwMode="auto">
          <a:xfrm>
            <a:off x="1222812" y="1593213"/>
            <a:ext cx="2549525" cy="2173564"/>
          </a:xfrm>
          <a:prstGeom prst="rect">
            <a:avLst/>
          </a:prstGeom>
          <a:solidFill>
            <a:schemeClr val="bg1"/>
          </a:solidFill>
          <a:ln w="9525">
            <a:solidFill>
              <a:schemeClr val="tx1"/>
            </a:solidFill>
            <a:miter lim="800000"/>
            <a:headEnd/>
            <a:tailEnd/>
          </a:ln>
        </p:spPr>
      </p:pic>
      <p:pic>
        <p:nvPicPr>
          <p:cNvPr id="20" name="Picture 14" descr="BrooklynBridge 053"/>
          <p:cNvPicPr>
            <a:picLocks noChangeAspect="1" noChangeArrowheads="1"/>
          </p:cNvPicPr>
          <p:nvPr/>
        </p:nvPicPr>
        <p:blipFill>
          <a:blip r:embed="rId4" cstate="print"/>
          <a:srcRect/>
          <a:stretch>
            <a:fillRect/>
          </a:stretch>
        </p:blipFill>
        <p:spPr bwMode="auto">
          <a:xfrm>
            <a:off x="5179296" y="1625750"/>
            <a:ext cx="2474222" cy="2108050"/>
          </a:xfrm>
          <a:prstGeom prst="rect">
            <a:avLst/>
          </a:prstGeom>
          <a:solidFill>
            <a:schemeClr val="bg1"/>
          </a:solidFill>
          <a:ln w="9525">
            <a:solidFill>
              <a:schemeClr val="tx1"/>
            </a:solidFill>
            <a:miter lim="800000"/>
            <a:headEnd/>
            <a:tailEnd/>
          </a:ln>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814" y="4154290"/>
            <a:ext cx="3075436" cy="1841131"/>
          </a:xfrm>
          <a:prstGeom prst="rect">
            <a:avLst/>
          </a:prstGeom>
          <a:ln>
            <a:solidFill>
              <a:schemeClr val="tx1"/>
            </a:solidFill>
          </a:ln>
        </p:spPr>
      </p:pic>
    </p:spTree>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0497" name="Text Box 12"/>
          <p:cNvSpPr txBox="1">
            <a:spLocks noChangeArrowheads="1"/>
          </p:cNvSpPr>
          <p:nvPr/>
        </p:nvSpPr>
        <p:spPr bwMode="auto">
          <a:xfrm>
            <a:off x="838200" y="533400"/>
            <a:ext cx="8564562" cy="1077218"/>
          </a:xfrm>
          <a:prstGeom prst="rect">
            <a:avLst/>
          </a:prstGeom>
          <a:noFill/>
          <a:ln w="9525" algn="ctr">
            <a:noFill/>
            <a:miter lim="800000"/>
            <a:headEnd/>
            <a:tailEnd/>
          </a:ln>
        </p:spPr>
        <p:txBody>
          <a:bodyPr>
            <a:spAutoFit/>
          </a:bodyPr>
          <a:lstStyle/>
          <a:p>
            <a:pPr eaLnBrk="0" hangingPunct="0"/>
            <a:r>
              <a:rPr lang="en-US" sz="3200" b="1" dirty="0">
                <a:solidFill>
                  <a:srgbClr val="FF3300"/>
                </a:solidFill>
                <a:latin typeface="+mj-lt"/>
              </a:rPr>
              <a:t>Bus Pad, Hollywood &amp; Santa Monica Blvd.</a:t>
            </a:r>
          </a:p>
          <a:p>
            <a:pPr eaLnBrk="0" hangingPunct="0"/>
            <a:r>
              <a:rPr lang="en-US" sz="3200" b="1" dirty="0">
                <a:solidFill>
                  <a:srgbClr val="FF3300"/>
                </a:solidFill>
                <a:latin typeface="+mj-lt"/>
              </a:rPr>
              <a:t>North Hollywood, CA</a:t>
            </a:r>
            <a:r>
              <a:rPr lang="en-US" sz="3200" b="1" i="1" dirty="0">
                <a:solidFill>
                  <a:srgbClr val="FF3300"/>
                </a:solidFill>
                <a:latin typeface="+mj-lt"/>
              </a:rPr>
              <a:t> </a:t>
            </a:r>
          </a:p>
        </p:txBody>
      </p:sp>
      <p:sp>
        <p:nvSpPr>
          <p:cNvPr id="371719" name="Rectangle 7"/>
          <p:cNvSpPr>
            <a:spLocks noChangeArrowheads="1"/>
          </p:cNvSpPr>
          <p:nvPr/>
        </p:nvSpPr>
        <p:spPr bwMode="auto">
          <a:xfrm>
            <a:off x="1905000" y="3657600"/>
            <a:ext cx="1822450" cy="369332"/>
          </a:xfrm>
          <a:prstGeom prst="rect">
            <a:avLst/>
          </a:prstGeom>
          <a:noFill/>
          <a:ln w="9525">
            <a:noFill/>
            <a:miter lim="800000"/>
            <a:headEnd/>
            <a:tailEnd/>
          </a:ln>
          <a:effectLst/>
        </p:spPr>
        <p:txBody>
          <a:bodyPr>
            <a:spAutoFit/>
          </a:bodyPr>
          <a:lstStyle/>
          <a:p>
            <a:pPr algn="ctr" eaLnBrk="0" hangingPunct="0">
              <a:defRPr/>
            </a:pPr>
            <a:r>
              <a:rPr lang="en-US" b="1" dirty="0">
                <a:effectLst>
                  <a:outerShdw blurRad="38100" dist="38100" dir="2700000" algn="tl">
                    <a:srgbClr val="C0C0C0"/>
                  </a:outerShdw>
                </a:effectLst>
                <a:latin typeface="+mj-lt"/>
              </a:rPr>
              <a:t>Grading</a:t>
            </a:r>
          </a:p>
        </p:txBody>
      </p:sp>
      <p:sp>
        <p:nvSpPr>
          <p:cNvPr id="371720" name="Rectangle 8"/>
          <p:cNvSpPr>
            <a:spLocks noChangeArrowheads="1"/>
          </p:cNvSpPr>
          <p:nvPr/>
        </p:nvSpPr>
        <p:spPr bwMode="auto">
          <a:xfrm>
            <a:off x="5715000" y="3657600"/>
            <a:ext cx="2235200" cy="369332"/>
          </a:xfrm>
          <a:prstGeom prst="rect">
            <a:avLst/>
          </a:prstGeom>
          <a:noFill/>
          <a:ln w="9525">
            <a:noFill/>
            <a:miter lim="800000"/>
            <a:headEnd/>
            <a:tailEnd/>
          </a:ln>
          <a:effectLst/>
        </p:spPr>
        <p:txBody>
          <a:bodyPr>
            <a:spAutoFit/>
          </a:bodyPr>
          <a:lstStyle/>
          <a:p>
            <a:pPr algn="ctr" eaLnBrk="0" hangingPunct="0">
              <a:defRPr/>
            </a:pPr>
            <a:r>
              <a:rPr lang="en-US" b="1" dirty="0">
                <a:latin typeface="+mj-lt"/>
              </a:rPr>
              <a:t>Placing</a:t>
            </a:r>
          </a:p>
        </p:txBody>
      </p:sp>
      <p:sp>
        <p:nvSpPr>
          <p:cNvPr id="371721" name="Rectangle 9"/>
          <p:cNvSpPr>
            <a:spLocks noChangeArrowheads="1"/>
          </p:cNvSpPr>
          <p:nvPr/>
        </p:nvSpPr>
        <p:spPr bwMode="auto">
          <a:xfrm>
            <a:off x="5715000" y="6172200"/>
            <a:ext cx="2255838" cy="369332"/>
          </a:xfrm>
          <a:prstGeom prst="rect">
            <a:avLst/>
          </a:prstGeom>
          <a:noFill/>
          <a:ln w="9525">
            <a:noFill/>
            <a:miter lim="800000"/>
            <a:headEnd/>
            <a:tailEnd/>
          </a:ln>
          <a:effectLst/>
        </p:spPr>
        <p:txBody>
          <a:bodyPr>
            <a:spAutoFit/>
          </a:bodyPr>
          <a:lstStyle/>
          <a:p>
            <a:pPr algn="ctr" eaLnBrk="0" hangingPunct="0">
              <a:defRPr/>
            </a:pPr>
            <a:r>
              <a:rPr lang="en-US" b="1" dirty="0">
                <a:latin typeface="+mj-lt"/>
              </a:rPr>
              <a:t>Finished, Next Day</a:t>
            </a:r>
          </a:p>
        </p:txBody>
      </p:sp>
      <p:sp>
        <p:nvSpPr>
          <p:cNvPr id="371722" name="Rectangle 10"/>
          <p:cNvSpPr>
            <a:spLocks noChangeArrowheads="1"/>
          </p:cNvSpPr>
          <p:nvPr/>
        </p:nvSpPr>
        <p:spPr bwMode="auto">
          <a:xfrm>
            <a:off x="1981200" y="6096000"/>
            <a:ext cx="1822450" cy="369332"/>
          </a:xfrm>
          <a:prstGeom prst="rect">
            <a:avLst/>
          </a:prstGeom>
          <a:noFill/>
          <a:ln w="9525">
            <a:noFill/>
            <a:miter lim="800000"/>
            <a:headEnd/>
            <a:tailEnd/>
          </a:ln>
          <a:effectLst/>
        </p:spPr>
        <p:txBody>
          <a:bodyPr>
            <a:spAutoFit/>
          </a:bodyPr>
          <a:lstStyle/>
          <a:p>
            <a:pPr algn="ctr" eaLnBrk="0" hangingPunct="0">
              <a:defRPr/>
            </a:pPr>
            <a:r>
              <a:rPr lang="en-US" b="1" dirty="0">
                <a:latin typeface="+mj-lt"/>
              </a:rPr>
              <a:t>Last Slab</a:t>
            </a:r>
          </a:p>
        </p:txBody>
      </p:sp>
      <p:pic>
        <p:nvPicPr>
          <p:cNvPr id="490503" name="Picture 13" descr="IMAG0003"/>
          <p:cNvPicPr>
            <a:picLocks noChangeAspect="1" noChangeArrowheads="1"/>
          </p:cNvPicPr>
          <p:nvPr/>
        </p:nvPicPr>
        <p:blipFill>
          <a:blip r:embed="rId3" cstate="print"/>
          <a:srcRect/>
          <a:stretch>
            <a:fillRect/>
          </a:stretch>
        </p:blipFill>
        <p:spPr bwMode="auto">
          <a:xfrm>
            <a:off x="1219200" y="1676400"/>
            <a:ext cx="3017838" cy="1933660"/>
          </a:xfrm>
          <a:prstGeom prst="rect">
            <a:avLst/>
          </a:prstGeom>
          <a:noFill/>
          <a:ln w="9525">
            <a:solidFill>
              <a:schemeClr val="tx1"/>
            </a:solidFill>
            <a:miter lim="800000"/>
            <a:headEnd/>
            <a:tailEnd/>
          </a:ln>
        </p:spPr>
      </p:pic>
      <p:pic>
        <p:nvPicPr>
          <p:cNvPr id="490505" name="Picture 15" descr="IMAG0012"/>
          <p:cNvPicPr>
            <a:picLocks noChangeAspect="1" noChangeArrowheads="1"/>
          </p:cNvPicPr>
          <p:nvPr/>
        </p:nvPicPr>
        <p:blipFill>
          <a:blip r:embed="rId4" cstate="print"/>
          <a:srcRect/>
          <a:stretch>
            <a:fillRect/>
          </a:stretch>
        </p:blipFill>
        <p:spPr bwMode="auto">
          <a:xfrm>
            <a:off x="1066800" y="4038600"/>
            <a:ext cx="3209925" cy="2056318"/>
          </a:xfrm>
          <a:prstGeom prst="rect">
            <a:avLst/>
          </a:prstGeom>
          <a:noFill/>
          <a:ln w="9525">
            <a:solidFill>
              <a:schemeClr val="tx1"/>
            </a:solidFill>
            <a:miter lim="800000"/>
            <a:headEnd/>
            <a:tailEnd/>
          </a:ln>
        </p:spPr>
      </p:pic>
      <p:pic>
        <p:nvPicPr>
          <p:cNvPr id="490506" name="Picture 16" descr="DSC03069"/>
          <p:cNvPicPr>
            <a:picLocks noChangeAspect="1" noChangeArrowheads="1"/>
          </p:cNvPicPr>
          <p:nvPr/>
        </p:nvPicPr>
        <p:blipFill>
          <a:blip r:embed="rId5" cstate="print"/>
          <a:srcRect/>
          <a:stretch>
            <a:fillRect/>
          </a:stretch>
        </p:blipFill>
        <p:spPr bwMode="auto">
          <a:xfrm>
            <a:off x="5486400" y="4038600"/>
            <a:ext cx="2465388" cy="2101412"/>
          </a:xfrm>
          <a:prstGeom prst="rect">
            <a:avLst/>
          </a:prstGeom>
          <a:noFill/>
          <a:ln w="9525">
            <a:solidFill>
              <a:schemeClr val="bg1"/>
            </a:solidFill>
            <a:miter lim="800000"/>
            <a:headEnd/>
            <a:tailEnd/>
          </a:ln>
        </p:spPr>
      </p:pic>
      <p:sp>
        <p:nvSpPr>
          <p:cNvPr id="490507" name="WordArt 11"/>
          <p:cNvSpPr>
            <a:spLocks noChangeArrowheads="1" noChangeShapeType="1" noTextEdit="1"/>
          </p:cNvSpPr>
          <p:nvPr/>
        </p:nvSpPr>
        <p:spPr bwMode="auto">
          <a:xfrm>
            <a:off x="5607050" y="4473394"/>
            <a:ext cx="2103438" cy="647560"/>
          </a:xfrm>
          <a:prstGeom prst="rect">
            <a:avLst/>
          </a:prstGeom>
          <a:ln>
            <a:solidFill>
              <a:schemeClr val="tx1"/>
            </a:solidFill>
          </a:ln>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Eight Hour Work Windows !</a:t>
            </a:r>
          </a:p>
        </p:txBody>
      </p:sp>
      <p:pic>
        <p:nvPicPr>
          <p:cNvPr id="122882" name="Picture 2"/>
          <p:cNvPicPr>
            <a:picLocks noChangeAspect="1" noChangeArrowheads="1"/>
          </p:cNvPicPr>
          <p:nvPr/>
        </p:nvPicPr>
        <p:blipFill>
          <a:blip r:embed="rId6" cstate="print"/>
          <a:srcRect/>
          <a:stretch>
            <a:fillRect/>
          </a:stretch>
        </p:blipFill>
        <p:spPr bwMode="auto">
          <a:xfrm>
            <a:off x="5257800" y="1752600"/>
            <a:ext cx="2893843" cy="1853592"/>
          </a:xfrm>
          <a:prstGeom prst="rect">
            <a:avLst/>
          </a:prstGeom>
          <a:noFill/>
          <a:ln w="9525">
            <a:solidFill>
              <a:schemeClr val="tx1"/>
            </a:solidFill>
            <a:miter lim="800000"/>
            <a:headEnd/>
            <a:tailEnd/>
          </a:ln>
          <a:effectLst/>
        </p:spPr>
      </p:pic>
    </p:spTree>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9" name="Rectangle 3"/>
          <p:cNvSpPr>
            <a:spLocks noChangeArrowheads="1"/>
          </p:cNvSpPr>
          <p:nvPr/>
        </p:nvSpPr>
        <p:spPr bwMode="auto">
          <a:xfrm>
            <a:off x="0" y="4123459"/>
            <a:ext cx="9144000" cy="861774"/>
          </a:xfrm>
          <a:prstGeom prst="rect">
            <a:avLst/>
          </a:prstGeom>
          <a:noFill/>
          <a:ln w="9525">
            <a:noFill/>
            <a:miter lim="800000"/>
            <a:headEnd/>
            <a:tailEnd/>
          </a:ln>
          <a:effectLst/>
        </p:spPr>
        <p:txBody>
          <a:bodyPr>
            <a:spAutoFit/>
          </a:bodyPr>
          <a:lstStyle/>
          <a:p>
            <a:pPr algn="ctr" eaLnBrk="0" hangingPunct="0">
              <a:spcBef>
                <a:spcPct val="50000"/>
              </a:spcBef>
              <a:defRPr/>
            </a:pPr>
            <a:endParaRPr lang="en-US" sz="2000" b="1">
              <a:solidFill>
                <a:srgbClr val="FFFF95"/>
              </a:solidFill>
              <a:effectLst>
                <a:outerShdw blurRad="38100" dist="38100" dir="2700000" algn="tl">
                  <a:srgbClr val="000000"/>
                </a:outerShdw>
              </a:effectLst>
              <a:latin typeface="Tahoma" charset="0"/>
              <a:cs typeface="+mn-cs"/>
            </a:endParaRPr>
          </a:p>
          <a:p>
            <a:pPr algn="ctr" eaLnBrk="0" hangingPunct="0">
              <a:spcBef>
                <a:spcPct val="50000"/>
              </a:spcBef>
              <a:defRPr/>
            </a:pPr>
            <a:endParaRPr lang="en-US" sz="2000" b="1">
              <a:solidFill>
                <a:schemeClr val="folHlink"/>
              </a:solidFill>
              <a:effectLst>
                <a:outerShdw blurRad="38100" dist="38100" dir="2700000" algn="tl">
                  <a:srgbClr val="000000"/>
                </a:outerShdw>
              </a:effectLst>
              <a:latin typeface="Tahoma" charset="0"/>
              <a:cs typeface="+mn-cs"/>
            </a:endParaRPr>
          </a:p>
        </p:txBody>
      </p:sp>
      <p:sp>
        <p:nvSpPr>
          <p:cNvPr id="136194" name="Rectangle 4"/>
          <p:cNvSpPr>
            <a:spLocks noChangeArrowheads="1"/>
          </p:cNvSpPr>
          <p:nvPr/>
        </p:nvSpPr>
        <p:spPr bwMode="auto">
          <a:xfrm>
            <a:off x="1186656" y="5034604"/>
            <a:ext cx="7672388" cy="1015663"/>
          </a:xfrm>
          <a:prstGeom prst="rect">
            <a:avLst/>
          </a:prstGeom>
          <a:noFill/>
          <a:ln w="9525">
            <a:noFill/>
            <a:miter lim="800000"/>
            <a:headEnd/>
            <a:tailEnd/>
          </a:ln>
        </p:spPr>
        <p:txBody>
          <a:bodyPr wrap="square">
            <a:spAutoFit/>
          </a:bodyPr>
          <a:lstStyle/>
          <a:p>
            <a:pPr eaLnBrk="0" hangingPunct="0">
              <a:lnSpc>
                <a:spcPct val="25000"/>
              </a:lnSpc>
              <a:spcBef>
                <a:spcPct val="50000"/>
              </a:spcBef>
            </a:pPr>
            <a:endParaRPr lang="en-US" sz="2400" b="1" i="1" dirty="0">
              <a:solidFill>
                <a:srgbClr val="FFFF00"/>
              </a:solidFill>
            </a:endParaRPr>
          </a:p>
          <a:p>
            <a:pPr eaLnBrk="0" hangingPunct="0">
              <a:lnSpc>
                <a:spcPct val="25000"/>
              </a:lnSpc>
              <a:spcBef>
                <a:spcPct val="50000"/>
              </a:spcBef>
            </a:pPr>
            <a:endParaRPr lang="en-US" sz="2400" b="1" dirty="0"/>
          </a:p>
          <a:p>
            <a:pPr eaLnBrk="0" hangingPunct="0">
              <a:lnSpc>
                <a:spcPct val="25000"/>
              </a:lnSpc>
              <a:spcBef>
                <a:spcPct val="50000"/>
              </a:spcBef>
            </a:pPr>
            <a:r>
              <a:rPr lang="en-US" sz="2400" b="1" dirty="0" smtClean="0"/>
              <a:t>5% Grades</a:t>
            </a:r>
            <a:r>
              <a:rPr lang="en-US" sz="2400" b="1" dirty="0"/>
              <a:t>, Horizontal Curves</a:t>
            </a:r>
            <a:r>
              <a:rPr lang="en-US" sz="2400" b="1" dirty="0" smtClean="0"/>
              <a:t>, Intersections, </a:t>
            </a:r>
          </a:p>
          <a:p>
            <a:pPr eaLnBrk="0" hangingPunct="0">
              <a:lnSpc>
                <a:spcPct val="25000"/>
              </a:lnSpc>
              <a:spcBef>
                <a:spcPct val="50000"/>
              </a:spcBef>
            </a:pPr>
            <a:r>
              <a:rPr lang="en-US" sz="2400" b="1" dirty="0" smtClean="0"/>
              <a:t> </a:t>
            </a:r>
            <a:r>
              <a:rPr lang="en-US" sz="2400" b="1" dirty="0" err="1" smtClean="0"/>
              <a:t>Widenings</a:t>
            </a:r>
            <a:r>
              <a:rPr lang="en-US" sz="2400" b="1" dirty="0" smtClean="0"/>
              <a:t>, Cross Slope Transitions</a:t>
            </a:r>
            <a:endParaRPr lang="en-US" sz="2400" b="1" dirty="0"/>
          </a:p>
        </p:txBody>
      </p:sp>
      <p:sp>
        <p:nvSpPr>
          <p:cNvPr id="136195" name="Text Box 2"/>
          <p:cNvSpPr txBox="1">
            <a:spLocks noChangeArrowheads="1"/>
          </p:cNvSpPr>
          <p:nvPr/>
        </p:nvSpPr>
        <p:spPr bwMode="auto">
          <a:xfrm>
            <a:off x="0" y="685800"/>
            <a:ext cx="9144000" cy="1077218"/>
          </a:xfrm>
          <a:prstGeom prst="rect">
            <a:avLst/>
          </a:prstGeom>
          <a:noFill/>
          <a:ln w="9525">
            <a:noFill/>
            <a:miter lim="800000"/>
            <a:headEnd/>
            <a:tailEnd/>
          </a:ln>
        </p:spPr>
        <p:txBody>
          <a:bodyPr wrap="square">
            <a:spAutoFit/>
          </a:bodyPr>
          <a:lstStyle/>
          <a:p>
            <a:pPr algn="ctr" eaLnBrk="0" hangingPunct="0">
              <a:spcBef>
                <a:spcPct val="50000"/>
              </a:spcBef>
            </a:pPr>
            <a:r>
              <a:rPr lang="en-US" sz="3200" b="1" dirty="0" smtClean="0">
                <a:solidFill>
                  <a:srgbClr val="FF3300"/>
                </a:solidFill>
              </a:rPr>
              <a:t>City Streets - GDOT  Broad Street ,Winder</a:t>
            </a:r>
            <a:r>
              <a:rPr lang="en-US" sz="3200" b="1" dirty="0">
                <a:solidFill>
                  <a:srgbClr val="FF3300"/>
                </a:solidFill>
              </a:rPr>
              <a:t>, </a:t>
            </a:r>
            <a:r>
              <a:rPr lang="en-US" sz="3200" b="1" dirty="0" smtClean="0">
                <a:solidFill>
                  <a:srgbClr val="FF3300"/>
                </a:solidFill>
              </a:rPr>
              <a:t>GA</a:t>
            </a:r>
          </a:p>
          <a:p>
            <a:pPr algn="ctr" eaLnBrk="0" hangingPunct="0">
              <a:spcBef>
                <a:spcPts val="0"/>
              </a:spcBef>
            </a:pPr>
            <a:r>
              <a:rPr lang="en-US" sz="3200" b="1" dirty="0" smtClean="0">
                <a:solidFill>
                  <a:srgbClr val="FF3300"/>
                </a:solidFill>
              </a:rPr>
              <a:t>FHWA HFL – 348 Slabs</a:t>
            </a:r>
            <a:endParaRPr lang="en-US" sz="3200" b="1" dirty="0">
              <a:solidFill>
                <a:srgbClr val="FF3300"/>
              </a:solidFill>
            </a:endParaRPr>
          </a:p>
        </p:txBody>
      </p:sp>
      <p:pic>
        <p:nvPicPr>
          <p:cNvPr id="136197" name="Picture 29" descr="IMG_0477"/>
          <p:cNvPicPr>
            <a:picLocks noChangeAspect="1" noChangeArrowheads="1"/>
          </p:cNvPicPr>
          <p:nvPr/>
        </p:nvPicPr>
        <p:blipFill>
          <a:blip r:embed="rId3" cstate="print"/>
          <a:srcRect/>
          <a:stretch>
            <a:fillRect/>
          </a:stretch>
        </p:blipFill>
        <p:spPr bwMode="auto">
          <a:xfrm>
            <a:off x="312592" y="2127931"/>
            <a:ext cx="3603624" cy="3069785"/>
          </a:xfrm>
          <a:prstGeom prst="rect">
            <a:avLst/>
          </a:prstGeom>
          <a:noFill/>
          <a:ln w="9525">
            <a:solidFill>
              <a:schemeClr val="tx1"/>
            </a:solidFill>
            <a:miter lim="800000"/>
            <a:headEnd/>
            <a:tailEnd/>
          </a:ln>
        </p:spPr>
      </p:pic>
      <p:pic>
        <p:nvPicPr>
          <p:cNvPr id="7" name="Picture 10" descr="DSC02192"/>
          <p:cNvPicPr>
            <a:picLocks noChangeAspect="1" noChangeArrowheads="1"/>
          </p:cNvPicPr>
          <p:nvPr/>
        </p:nvPicPr>
        <p:blipFill>
          <a:blip r:embed="rId4" cstate="print"/>
          <a:srcRect/>
          <a:stretch>
            <a:fillRect/>
          </a:stretch>
        </p:blipFill>
        <p:spPr bwMode="auto">
          <a:xfrm>
            <a:off x="4114800" y="2146346"/>
            <a:ext cx="4830616" cy="3086663"/>
          </a:xfrm>
          <a:prstGeom prst="rect">
            <a:avLst/>
          </a:prstGeom>
          <a:solidFill>
            <a:schemeClr val="bg1"/>
          </a:solidFill>
          <a:ln w="952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idx="4294967295"/>
          </p:nvPr>
        </p:nvSpPr>
        <p:spPr>
          <a:xfrm>
            <a:off x="261938" y="685800"/>
            <a:ext cx="8305800" cy="621911"/>
          </a:xfrm>
          <a:prstGeom prst="rect">
            <a:avLst/>
          </a:prstGeom>
        </p:spPr>
        <p:txBody>
          <a:bodyPr/>
          <a:lstStyle/>
          <a:p>
            <a:pPr>
              <a:defRPr/>
            </a:pPr>
            <a:r>
              <a:rPr lang="en-US" sz="3200" b="1" dirty="0" smtClean="0">
                <a:solidFill>
                  <a:srgbClr val="FF3300"/>
                </a:solidFill>
              </a:rPr>
              <a:t>Instrumented Precast Pavement, Spring Valley, NY</a:t>
            </a:r>
          </a:p>
        </p:txBody>
      </p:sp>
      <p:pic>
        <p:nvPicPr>
          <p:cNvPr id="508932" name="Picture 5" descr="Aug 25-29 004"/>
          <p:cNvPicPr>
            <a:picLocks noChangeAspect="1" noChangeArrowheads="1"/>
          </p:cNvPicPr>
          <p:nvPr/>
        </p:nvPicPr>
        <p:blipFill>
          <a:blip r:embed="rId3" cstate="print"/>
          <a:srcRect b="8086"/>
          <a:stretch>
            <a:fillRect/>
          </a:stretch>
        </p:blipFill>
        <p:spPr bwMode="auto">
          <a:xfrm>
            <a:off x="4575178" y="1828800"/>
            <a:ext cx="3721097" cy="2590800"/>
          </a:xfrm>
          <a:prstGeom prst="rect">
            <a:avLst/>
          </a:prstGeom>
          <a:noFill/>
          <a:ln w="9525">
            <a:solidFill>
              <a:schemeClr val="tx1"/>
            </a:solidFill>
            <a:miter lim="800000"/>
            <a:headEnd/>
            <a:tailEnd/>
          </a:ln>
        </p:spPr>
      </p:pic>
      <p:pic>
        <p:nvPicPr>
          <p:cNvPr id="508933" name="Picture 6" descr="DSCN3545"/>
          <p:cNvPicPr>
            <a:picLocks noChangeAspect="1" noChangeArrowheads="1"/>
          </p:cNvPicPr>
          <p:nvPr/>
        </p:nvPicPr>
        <p:blipFill>
          <a:blip r:embed="rId4" cstate="print"/>
          <a:srcRect t="16618"/>
          <a:stretch>
            <a:fillRect/>
          </a:stretch>
        </p:blipFill>
        <p:spPr bwMode="auto">
          <a:xfrm>
            <a:off x="655457" y="1828800"/>
            <a:ext cx="3645439" cy="2590800"/>
          </a:xfrm>
          <a:prstGeom prst="rect">
            <a:avLst/>
          </a:prstGeom>
          <a:noFill/>
          <a:ln w="9525">
            <a:solidFill>
              <a:schemeClr val="tx1"/>
            </a:solidFill>
            <a:miter lim="800000"/>
            <a:headEnd/>
            <a:tailEnd/>
          </a:ln>
        </p:spPr>
      </p:pic>
      <p:sp>
        <p:nvSpPr>
          <p:cNvPr id="2" name="Rectangle 9"/>
          <p:cNvSpPr>
            <a:spLocks noChangeArrowheads="1"/>
          </p:cNvSpPr>
          <p:nvPr/>
        </p:nvSpPr>
        <p:spPr bwMode="auto">
          <a:xfrm>
            <a:off x="609600" y="4611468"/>
            <a:ext cx="3657600" cy="646331"/>
          </a:xfrm>
          <a:prstGeom prst="rect">
            <a:avLst/>
          </a:prstGeom>
          <a:noFill/>
          <a:ln w="9525">
            <a:noFill/>
            <a:miter lim="800000"/>
            <a:headEnd/>
            <a:tailEnd/>
          </a:ln>
          <a:effectLst/>
        </p:spPr>
        <p:txBody>
          <a:bodyPr wrap="square">
            <a:spAutoFit/>
          </a:bodyPr>
          <a:lstStyle/>
          <a:p>
            <a:pPr algn="ctr" eaLnBrk="0" hangingPunct="0">
              <a:defRPr/>
            </a:pPr>
            <a:r>
              <a:rPr lang="en-US" b="1" dirty="0"/>
              <a:t>Instrumented High Speed EZ Pass Slabs</a:t>
            </a:r>
          </a:p>
        </p:txBody>
      </p:sp>
      <p:sp>
        <p:nvSpPr>
          <p:cNvPr id="3" name="Rectangle 9"/>
          <p:cNvSpPr>
            <a:spLocks noChangeArrowheads="1"/>
          </p:cNvSpPr>
          <p:nvPr/>
        </p:nvSpPr>
        <p:spPr bwMode="auto">
          <a:xfrm>
            <a:off x="990600" y="5562600"/>
            <a:ext cx="7467600" cy="369332"/>
          </a:xfrm>
          <a:prstGeom prst="rect">
            <a:avLst/>
          </a:prstGeom>
          <a:noFill/>
          <a:ln w="9525">
            <a:noFill/>
            <a:miter lim="800000"/>
            <a:headEnd/>
            <a:tailEnd/>
          </a:ln>
          <a:effectLst/>
        </p:spPr>
        <p:txBody>
          <a:bodyPr wrap="square">
            <a:spAutoFit/>
          </a:bodyPr>
          <a:lstStyle/>
          <a:p>
            <a:pPr algn="ctr" eaLnBrk="0" hangingPunct="0">
              <a:defRPr/>
            </a:pPr>
            <a:r>
              <a:rPr lang="en-US" b="1" dirty="0" smtClean="0">
                <a:solidFill>
                  <a:srgbClr val="FF0000"/>
                </a:solidFill>
                <a:latin typeface="+mj-lt"/>
              </a:rPr>
              <a:t>Overnight installation – plug and play installation </a:t>
            </a:r>
            <a:endParaRPr lang="en-US" b="1" dirty="0">
              <a:solidFill>
                <a:srgbClr val="FF0000"/>
              </a:solidFill>
              <a:latin typeface="+mj-lt"/>
            </a:endParaRPr>
          </a:p>
        </p:txBody>
      </p:sp>
      <p:sp>
        <p:nvSpPr>
          <p:cNvPr id="8" name="Rectangle 9"/>
          <p:cNvSpPr>
            <a:spLocks noChangeArrowheads="1"/>
          </p:cNvSpPr>
          <p:nvPr/>
        </p:nvSpPr>
        <p:spPr bwMode="auto">
          <a:xfrm>
            <a:off x="4382804" y="4611467"/>
            <a:ext cx="3657600" cy="369332"/>
          </a:xfrm>
          <a:prstGeom prst="rect">
            <a:avLst/>
          </a:prstGeom>
          <a:noFill/>
          <a:ln w="9525">
            <a:noFill/>
            <a:miter lim="800000"/>
            <a:headEnd/>
            <a:tailEnd/>
          </a:ln>
          <a:effectLst/>
        </p:spPr>
        <p:txBody>
          <a:bodyPr wrap="square">
            <a:spAutoFit/>
          </a:bodyPr>
          <a:lstStyle/>
          <a:p>
            <a:pPr algn="ctr" eaLnBrk="0" hangingPunct="0">
              <a:defRPr/>
            </a:pPr>
            <a:r>
              <a:rPr lang="en-US" b="1" dirty="0" smtClean="0"/>
              <a:t>Imbedded Treadles </a:t>
            </a:r>
            <a:endParaRPr lang="en-US" b="1" dirty="0"/>
          </a:p>
        </p:txBody>
      </p:sp>
    </p:spTree>
    <p:extLst>
      <p:ext uri="{BB962C8B-B14F-4D97-AF65-F5344CB8AC3E}">
        <p14:creationId xmlns:p14="http://schemas.microsoft.com/office/powerpoint/2010/main" val="168926293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2"/>
          <p:cNvSpPr txBox="1">
            <a:spLocks noChangeArrowheads="1"/>
          </p:cNvSpPr>
          <p:nvPr/>
        </p:nvSpPr>
        <p:spPr bwMode="auto">
          <a:xfrm>
            <a:off x="606424" y="557872"/>
            <a:ext cx="8105775" cy="1077218"/>
          </a:xfrm>
          <a:prstGeom prst="rect">
            <a:avLst/>
          </a:prstGeom>
          <a:noFill/>
          <a:ln w="9525" algn="ctr">
            <a:noFill/>
            <a:miter lim="800000"/>
            <a:headEnd/>
            <a:tailEnd/>
          </a:ln>
        </p:spPr>
        <p:txBody>
          <a:bodyPr>
            <a:spAutoFit/>
          </a:bodyPr>
          <a:lstStyle/>
          <a:p>
            <a:pPr eaLnBrk="0" hangingPunct="0"/>
            <a:r>
              <a:rPr lang="en-US" sz="3200" b="1" dirty="0" smtClean="0">
                <a:solidFill>
                  <a:srgbClr val="FF0000"/>
                </a:solidFill>
                <a:latin typeface="Arial Rounded MT Bold" pitchFamily="34" charset="0"/>
              </a:rPr>
              <a:t>Weigh-In-Motion Panels – I-95 Manhattan, NY</a:t>
            </a:r>
            <a:endParaRPr lang="en-US" sz="3200" b="1" i="1" dirty="0">
              <a:solidFill>
                <a:srgbClr val="FF0000"/>
              </a:solidFill>
            </a:endParaRPr>
          </a:p>
        </p:txBody>
      </p:sp>
      <p:sp>
        <p:nvSpPr>
          <p:cNvPr id="55299" name="Rectangle 5"/>
          <p:cNvSpPr>
            <a:spLocks noChangeArrowheads="1"/>
          </p:cNvSpPr>
          <p:nvPr/>
        </p:nvSpPr>
        <p:spPr bwMode="auto">
          <a:xfrm>
            <a:off x="5249865" y="4569425"/>
            <a:ext cx="2311400" cy="1585049"/>
          </a:xfrm>
          <a:prstGeom prst="rect">
            <a:avLst/>
          </a:prstGeom>
          <a:noFill/>
          <a:ln w="9525">
            <a:noFill/>
            <a:miter lim="800000"/>
            <a:headEnd/>
            <a:tailEnd/>
          </a:ln>
        </p:spPr>
        <p:txBody>
          <a:bodyPr>
            <a:spAutoFit/>
          </a:bodyPr>
          <a:lstStyle/>
          <a:p>
            <a:pPr algn="ctr" eaLnBrk="0" hangingPunct="0">
              <a:spcBef>
                <a:spcPct val="50000"/>
              </a:spcBef>
            </a:pPr>
            <a:r>
              <a:rPr lang="en-US" sz="2000" b="1" dirty="0">
                <a:solidFill>
                  <a:schemeClr val="bg1"/>
                </a:solidFill>
                <a:latin typeface="Arial Rounded MT Bold" pitchFamily="34" charset="0"/>
              </a:rPr>
              <a:t>374,000 ADT</a:t>
            </a:r>
          </a:p>
          <a:p>
            <a:pPr algn="ctr" eaLnBrk="0" hangingPunct="0">
              <a:spcBef>
                <a:spcPct val="50000"/>
              </a:spcBef>
            </a:pPr>
            <a:r>
              <a:rPr lang="en-US" sz="2000" b="1" dirty="0" smtClean="0">
                <a:latin typeface="Arial Rounded MT Bold" pitchFamily="34" charset="0"/>
              </a:rPr>
              <a:t>Installation (Overnight) </a:t>
            </a:r>
          </a:p>
          <a:p>
            <a:pPr algn="ctr" eaLnBrk="0" hangingPunct="0">
              <a:spcBef>
                <a:spcPct val="50000"/>
              </a:spcBef>
            </a:pPr>
            <a:endParaRPr lang="en-US" b="1" dirty="0">
              <a:latin typeface="Arial Rounded MT Bold" pitchFamily="34" charset="0"/>
            </a:endParaRPr>
          </a:p>
        </p:txBody>
      </p:sp>
      <p:sp>
        <p:nvSpPr>
          <p:cNvPr id="55301" name="Rectangle 7"/>
          <p:cNvSpPr>
            <a:spLocks noChangeArrowheads="1"/>
          </p:cNvSpPr>
          <p:nvPr/>
        </p:nvSpPr>
        <p:spPr bwMode="auto">
          <a:xfrm>
            <a:off x="279400" y="4582125"/>
            <a:ext cx="4216400" cy="1477328"/>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a:solidFill>
                  <a:schemeClr val="bg1"/>
                </a:solidFill>
                <a:latin typeface="Arial Rounded MT Bold" pitchFamily="34" charset="0"/>
              </a:rPr>
              <a:t>341,000 ADT</a:t>
            </a:r>
          </a:p>
          <a:p>
            <a:pPr algn="ctr" eaLnBrk="0" hangingPunct="0">
              <a:spcBef>
                <a:spcPct val="50000"/>
              </a:spcBef>
            </a:pPr>
            <a:r>
              <a:rPr lang="en-US" sz="2000" b="1" dirty="0" smtClean="0">
                <a:latin typeface="Arial Rounded MT Bold" pitchFamily="34" charset="0"/>
              </a:rPr>
              <a:t>Fabrication                           Stainless Steel Reinforcing and Dowels </a:t>
            </a:r>
            <a:endParaRPr lang="en-US" sz="2000" b="1" dirty="0">
              <a:latin typeface="Arial Rounded MT Bold" pitchFamily="34" charset="0"/>
            </a:endParaRPr>
          </a:p>
        </p:txBody>
      </p:sp>
      <p:sp>
        <p:nvSpPr>
          <p:cNvPr id="55302" name="Rectangle 9"/>
          <p:cNvSpPr>
            <a:spLocks noChangeArrowheads="1"/>
          </p:cNvSpPr>
          <p:nvPr/>
        </p:nvSpPr>
        <p:spPr bwMode="auto">
          <a:xfrm>
            <a:off x="1925639" y="5810251"/>
            <a:ext cx="2833687" cy="366712"/>
          </a:xfrm>
          <a:prstGeom prst="rect">
            <a:avLst/>
          </a:prstGeom>
          <a:noFill/>
          <a:ln w="9525">
            <a:noFill/>
            <a:miter lim="800000"/>
            <a:headEnd/>
            <a:tailEnd/>
          </a:ln>
        </p:spPr>
        <p:txBody>
          <a:bodyPr>
            <a:spAutoFit/>
          </a:bodyPr>
          <a:lstStyle/>
          <a:p>
            <a:pPr algn="ctr" eaLnBrk="0" hangingPunct="0">
              <a:spcBef>
                <a:spcPct val="50000"/>
              </a:spcBef>
            </a:pPr>
            <a:endParaRPr lang="en-US" b="1">
              <a:solidFill>
                <a:schemeClr val="bg1"/>
              </a:solidFill>
              <a:latin typeface="Arial Rounded MT Bol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752600"/>
            <a:ext cx="4216400" cy="3162300"/>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7103" y="1752600"/>
            <a:ext cx="4216400" cy="3162300"/>
          </a:xfrm>
          <a:prstGeom prst="rect">
            <a:avLst/>
          </a:prstGeom>
          <a:ln>
            <a:solidFill>
              <a:schemeClr val="tx1"/>
            </a:solidFill>
          </a:ln>
        </p:spPr>
      </p:pic>
      <p:sp>
        <p:nvSpPr>
          <p:cNvPr id="10" name="Rectangle 5"/>
          <p:cNvSpPr>
            <a:spLocks noChangeArrowheads="1"/>
          </p:cNvSpPr>
          <p:nvPr/>
        </p:nvSpPr>
        <p:spPr bwMode="auto">
          <a:xfrm>
            <a:off x="2057400" y="5466872"/>
            <a:ext cx="4521199" cy="1277273"/>
          </a:xfrm>
          <a:prstGeom prst="rect">
            <a:avLst/>
          </a:prstGeom>
          <a:noFill/>
          <a:ln w="9525">
            <a:noFill/>
            <a:miter lim="800000"/>
            <a:headEnd/>
            <a:tailEnd/>
          </a:ln>
        </p:spPr>
        <p:txBody>
          <a:bodyPr wrap="square">
            <a:spAutoFit/>
          </a:bodyPr>
          <a:lstStyle/>
          <a:p>
            <a:pPr algn="ctr" eaLnBrk="0" hangingPunct="0">
              <a:spcBef>
                <a:spcPct val="50000"/>
              </a:spcBef>
            </a:pPr>
            <a:endParaRPr lang="en-US" sz="2000" b="1" dirty="0">
              <a:solidFill>
                <a:schemeClr val="bg1"/>
              </a:solidFill>
              <a:latin typeface="Arial Rounded MT Bold" pitchFamily="34" charset="0"/>
            </a:endParaRPr>
          </a:p>
          <a:p>
            <a:pPr algn="ctr" eaLnBrk="0" hangingPunct="0">
              <a:spcBef>
                <a:spcPct val="50000"/>
              </a:spcBef>
            </a:pPr>
            <a:r>
              <a:rPr lang="en-US" sz="2000" b="1" dirty="0" smtClean="0">
                <a:solidFill>
                  <a:srgbClr val="FF0000"/>
                </a:solidFill>
                <a:latin typeface="Arial Rounded MT Bold" pitchFamily="34" charset="0"/>
              </a:rPr>
              <a:t>Plug and Play (Overnight) </a:t>
            </a:r>
          </a:p>
          <a:p>
            <a:pPr algn="ctr" eaLnBrk="0" hangingPunct="0">
              <a:spcBef>
                <a:spcPct val="50000"/>
              </a:spcBef>
            </a:pPr>
            <a:endParaRPr lang="en-US" b="1" dirty="0">
              <a:latin typeface="Arial Rounded MT Bold" pitchFamily="34" charset="0"/>
            </a:endParaRPr>
          </a:p>
        </p:txBody>
      </p:sp>
    </p:spTree>
    <p:extLst>
      <p:ext uri="{BB962C8B-B14F-4D97-AF65-F5344CB8AC3E}">
        <p14:creationId xmlns:p14="http://schemas.microsoft.com/office/powerpoint/2010/main" val="1143625789"/>
      </p:ext>
    </p:extLst>
  </p:cSld>
  <p:clrMapOvr>
    <a:masterClrMapping/>
  </p:clrMapOvr>
  <p:transition advTm="10784"/>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2545" name="Text Box 12"/>
          <p:cNvSpPr txBox="1">
            <a:spLocks noChangeArrowheads="1"/>
          </p:cNvSpPr>
          <p:nvPr/>
        </p:nvSpPr>
        <p:spPr bwMode="auto">
          <a:xfrm>
            <a:off x="708025" y="749119"/>
            <a:ext cx="7673975" cy="1077218"/>
          </a:xfrm>
          <a:prstGeom prst="rect">
            <a:avLst/>
          </a:prstGeom>
          <a:noFill/>
          <a:ln w="9525" algn="ctr">
            <a:noFill/>
            <a:miter lim="800000"/>
            <a:headEnd/>
            <a:tailEnd/>
          </a:ln>
        </p:spPr>
        <p:txBody>
          <a:bodyPr>
            <a:spAutoFit/>
          </a:bodyPr>
          <a:lstStyle/>
          <a:p>
            <a:pPr algn="ctr" eaLnBrk="0" hangingPunct="0"/>
            <a:r>
              <a:rPr lang="en-US" sz="3200" b="1" dirty="0">
                <a:solidFill>
                  <a:srgbClr val="FF3300"/>
                </a:solidFill>
                <a:latin typeface="Arial Rounded MT Bold" panose="020F0704030504030204" pitchFamily="34" charset="0"/>
              </a:rPr>
              <a:t>Industrial Driveways</a:t>
            </a:r>
          </a:p>
          <a:p>
            <a:pPr algn="ctr" eaLnBrk="0" hangingPunct="0"/>
            <a:r>
              <a:rPr lang="en-US" sz="3200" b="1" dirty="0">
                <a:solidFill>
                  <a:srgbClr val="FF3300"/>
                </a:solidFill>
                <a:latin typeface="Arial Rounded MT Bold" panose="020F0704030504030204" pitchFamily="34" charset="0"/>
              </a:rPr>
              <a:t>City of Mamaroneck, NY</a:t>
            </a:r>
          </a:p>
        </p:txBody>
      </p:sp>
      <p:sp>
        <p:nvSpPr>
          <p:cNvPr id="371721" name="Rectangle 9"/>
          <p:cNvSpPr>
            <a:spLocks noChangeArrowheads="1"/>
          </p:cNvSpPr>
          <p:nvPr/>
        </p:nvSpPr>
        <p:spPr bwMode="auto">
          <a:xfrm>
            <a:off x="1279525" y="5129971"/>
            <a:ext cx="6396038" cy="461665"/>
          </a:xfrm>
          <a:prstGeom prst="rect">
            <a:avLst/>
          </a:prstGeom>
          <a:noFill/>
          <a:ln w="9525">
            <a:noFill/>
            <a:miter lim="800000"/>
            <a:headEnd/>
            <a:tailEnd/>
          </a:ln>
          <a:effectLst/>
        </p:spPr>
        <p:txBody>
          <a:bodyPr>
            <a:spAutoFit/>
          </a:bodyPr>
          <a:lstStyle/>
          <a:p>
            <a:pPr algn="ctr" eaLnBrk="0" hangingPunct="0">
              <a:defRPr/>
            </a:pPr>
            <a:r>
              <a:rPr lang="en-US" sz="2400" b="1" dirty="0">
                <a:latin typeface="+mj-lt"/>
              </a:rPr>
              <a:t>Continuous Access During Construction</a:t>
            </a:r>
            <a:r>
              <a:rPr lang="en-US" sz="2000" b="1" dirty="0">
                <a:latin typeface="+mj-lt"/>
              </a:rPr>
              <a:t> </a:t>
            </a:r>
            <a:endParaRPr lang="en-US" sz="1600" b="1" dirty="0">
              <a:latin typeface="+mj-lt"/>
            </a:endParaRPr>
          </a:p>
        </p:txBody>
      </p:sp>
      <p:pic>
        <p:nvPicPr>
          <p:cNvPr id="492548" name="Picture 13" descr="June 14, 2006 005"/>
          <p:cNvPicPr>
            <a:picLocks noChangeAspect="1" noChangeArrowheads="1"/>
          </p:cNvPicPr>
          <p:nvPr/>
        </p:nvPicPr>
        <p:blipFill>
          <a:blip r:embed="rId3" cstate="print"/>
          <a:srcRect r="10287"/>
          <a:stretch>
            <a:fillRect/>
          </a:stretch>
        </p:blipFill>
        <p:spPr bwMode="auto">
          <a:xfrm>
            <a:off x="157163" y="2146507"/>
            <a:ext cx="2570162" cy="2440525"/>
          </a:xfrm>
          <a:prstGeom prst="rect">
            <a:avLst/>
          </a:prstGeom>
          <a:noFill/>
          <a:ln w="9525">
            <a:solidFill>
              <a:schemeClr val="tx1"/>
            </a:solidFill>
            <a:miter lim="800000"/>
            <a:headEnd/>
            <a:tailEnd/>
          </a:ln>
        </p:spPr>
      </p:pic>
      <p:pic>
        <p:nvPicPr>
          <p:cNvPr id="492549" name="Picture 15" descr="June 21, 2006 003"/>
          <p:cNvPicPr>
            <a:picLocks noChangeAspect="1" noChangeArrowheads="1"/>
          </p:cNvPicPr>
          <p:nvPr/>
        </p:nvPicPr>
        <p:blipFill>
          <a:blip r:embed="rId4" cstate="print"/>
          <a:srcRect r="7565"/>
          <a:stretch>
            <a:fillRect/>
          </a:stretch>
        </p:blipFill>
        <p:spPr bwMode="auto">
          <a:xfrm>
            <a:off x="2992439" y="2133882"/>
            <a:ext cx="2657475" cy="2449543"/>
          </a:xfrm>
          <a:prstGeom prst="rect">
            <a:avLst/>
          </a:prstGeom>
          <a:noFill/>
          <a:ln w="9525">
            <a:solidFill>
              <a:schemeClr val="tx1"/>
            </a:solidFill>
            <a:miter lim="800000"/>
            <a:headEnd/>
            <a:tailEnd/>
          </a:ln>
        </p:spPr>
      </p:pic>
      <p:pic>
        <p:nvPicPr>
          <p:cNvPr id="492550" name="Picture 16" descr="June 14, 2006 009"/>
          <p:cNvPicPr>
            <a:picLocks noChangeAspect="1" noChangeArrowheads="1"/>
          </p:cNvPicPr>
          <p:nvPr/>
        </p:nvPicPr>
        <p:blipFill>
          <a:blip r:embed="rId5" cstate="print"/>
          <a:srcRect/>
          <a:stretch>
            <a:fillRect/>
          </a:stretch>
        </p:blipFill>
        <p:spPr bwMode="auto">
          <a:xfrm>
            <a:off x="5956300" y="2130274"/>
            <a:ext cx="2806700" cy="2391822"/>
          </a:xfrm>
          <a:prstGeom prst="rect">
            <a:avLst/>
          </a:prstGeom>
          <a:noFill/>
          <a:ln w="9525">
            <a:solidFill>
              <a:schemeClr val="tx1"/>
            </a:solidFill>
            <a:miter lim="800000"/>
            <a:headEnd/>
            <a:tailEnd/>
          </a:ln>
        </p:spPr>
      </p:pic>
    </p:spTree>
  </p:cSld>
  <p:clrMapOvr>
    <a:masterClrMapping/>
  </p:clrMapOvr>
  <p:transition spd="slow"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0" name="Straight Arrow Connector 9"/>
          <p:cNvCxnSpPr/>
          <p:nvPr/>
        </p:nvCxnSpPr>
        <p:spPr>
          <a:xfrm>
            <a:off x="8458200" y="3162798"/>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590381" y="4441508"/>
            <a:ext cx="914400" cy="91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71600" y="685800"/>
            <a:ext cx="6859982" cy="1323439"/>
          </a:xfrm>
          <a:prstGeom prst="rect">
            <a:avLst/>
          </a:prstGeom>
          <a:noFill/>
        </p:spPr>
        <p:txBody>
          <a:bodyPr wrap="square" rtlCol="0">
            <a:spAutoFit/>
          </a:bodyPr>
          <a:lstStyle/>
          <a:p>
            <a:r>
              <a:rPr lang="en-US" sz="8000" dirty="0" smtClean="0">
                <a:solidFill>
                  <a:srgbClr val="FF3300"/>
                </a:solidFill>
                <a:latin typeface="Britannic Bold" panose="020B0903060703020204" pitchFamily="34" charset="0"/>
              </a:rPr>
              <a:t>New Frontiers</a:t>
            </a:r>
            <a:endParaRPr lang="en-US" sz="8000" dirty="0">
              <a:solidFill>
                <a:srgbClr val="FF3300"/>
              </a:solidFill>
              <a:latin typeface="Britannic Bold" panose="020B0903060703020204" pitchFamily="34" charset="0"/>
            </a:endParaRPr>
          </a:p>
        </p:txBody>
      </p:sp>
      <p:sp>
        <p:nvSpPr>
          <p:cNvPr id="5" name="Rectangle 4"/>
          <p:cNvSpPr>
            <a:spLocks noChangeArrowheads="1"/>
          </p:cNvSpPr>
          <p:nvPr/>
        </p:nvSpPr>
        <p:spPr bwMode="auto">
          <a:xfrm>
            <a:off x="1220191" y="2133600"/>
            <a:ext cx="7162800" cy="3598557"/>
          </a:xfrm>
          <a:prstGeom prst="rect">
            <a:avLst/>
          </a:prstGeom>
          <a:noFill/>
          <a:ln w="9525">
            <a:noFill/>
            <a:miter lim="800000"/>
            <a:headEnd/>
            <a:tailEnd/>
          </a:ln>
        </p:spPr>
        <p:txBody>
          <a:bodyPr/>
          <a:lstStyle/>
          <a:p>
            <a:pPr marL="342900" indent="-342900" eaLnBrk="0" hangingPunct="0">
              <a:spcBef>
                <a:spcPct val="20000"/>
              </a:spcBef>
              <a:buFontTx/>
              <a:buChar char="•"/>
            </a:pPr>
            <a:r>
              <a:rPr lang="en-US" sz="2400" b="1" dirty="0" smtClean="0"/>
              <a:t>Removable/Re-usable Urban Pavement (RUP)</a:t>
            </a:r>
          </a:p>
          <a:p>
            <a:pPr marL="800100" lvl="1" indent="-342900" eaLnBrk="0" hangingPunct="0">
              <a:spcBef>
                <a:spcPct val="20000"/>
              </a:spcBef>
              <a:buFontTx/>
              <a:buChar char="•"/>
            </a:pPr>
            <a:r>
              <a:rPr lang="en-US" sz="2400" b="1" dirty="0" smtClean="0"/>
              <a:t>For utility-intensive streets and urban arterials</a:t>
            </a:r>
            <a:endParaRPr lang="en-US" sz="2400" b="1" dirty="0"/>
          </a:p>
          <a:p>
            <a:pPr marL="342900" indent="-342900" eaLnBrk="0" hangingPunct="0">
              <a:spcBef>
                <a:spcPct val="20000"/>
              </a:spcBef>
              <a:buFontTx/>
              <a:buChar char="•"/>
            </a:pPr>
            <a:r>
              <a:rPr lang="en-US" sz="2400" b="1" dirty="0" smtClean="0"/>
              <a:t>Smart patching </a:t>
            </a:r>
            <a:r>
              <a:rPr lang="en-US" sz="2000" b="1" dirty="0" smtClean="0"/>
              <a:t> </a:t>
            </a:r>
            <a:endParaRPr lang="en-US" sz="2000" b="1" dirty="0"/>
          </a:p>
          <a:p>
            <a:pPr marL="742950" lvl="1" indent="-285750" eaLnBrk="0" hangingPunct="0">
              <a:spcBef>
                <a:spcPct val="20000"/>
              </a:spcBef>
              <a:buFont typeface="Wingdings" pitchFamily="2" charset="2"/>
              <a:buChar char="§"/>
            </a:pPr>
            <a:r>
              <a:rPr lang="en-US" sz="2000" b="1" dirty="0" smtClean="0"/>
              <a:t>Adding new slabs to previously-placed ones</a:t>
            </a:r>
          </a:p>
          <a:p>
            <a:pPr marL="742950" lvl="1" indent="-285750" eaLnBrk="0" hangingPunct="0">
              <a:spcBef>
                <a:spcPct val="20000"/>
              </a:spcBef>
              <a:buFont typeface="Wingdings" pitchFamily="2" charset="2"/>
              <a:buChar char="§"/>
            </a:pPr>
            <a:r>
              <a:rPr lang="en-US" sz="2000" b="1" dirty="0" smtClean="0"/>
              <a:t>Incremental total replacement </a:t>
            </a:r>
            <a:endParaRPr lang="en-US" sz="2000" b="1" dirty="0"/>
          </a:p>
          <a:p>
            <a:pPr marL="342900" indent="-342900" eaLnBrk="0" hangingPunct="0">
              <a:spcBef>
                <a:spcPct val="20000"/>
              </a:spcBef>
              <a:buFontTx/>
              <a:buChar char="•"/>
            </a:pPr>
            <a:r>
              <a:rPr lang="en-US" sz="2400" b="1" dirty="0" smtClean="0"/>
              <a:t>Un-bonded inlays (overlays) </a:t>
            </a:r>
          </a:p>
          <a:p>
            <a:pPr marL="800100" lvl="1" indent="-342900" eaLnBrk="0" hangingPunct="0">
              <a:spcBef>
                <a:spcPct val="20000"/>
              </a:spcBef>
              <a:buFontTx/>
              <a:buChar char="•"/>
            </a:pPr>
            <a:r>
              <a:rPr lang="en-US" sz="2000" b="1" dirty="0" smtClean="0"/>
              <a:t>To harden up asphalt pavement</a:t>
            </a:r>
          </a:p>
          <a:p>
            <a:pPr marL="342900" indent="-342900" eaLnBrk="0" hangingPunct="0">
              <a:spcBef>
                <a:spcPct val="20000"/>
              </a:spcBef>
              <a:buFontTx/>
              <a:buChar char="•"/>
            </a:pPr>
            <a:r>
              <a:rPr lang="en-US" sz="2400" b="1" dirty="0" smtClean="0"/>
              <a:t>Precast roundabouts</a:t>
            </a:r>
          </a:p>
        </p:txBody>
      </p:sp>
    </p:spTree>
    <p:extLst>
      <p:ext uri="{BB962C8B-B14F-4D97-AF65-F5344CB8AC3E}">
        <p14:creationId xmlns:p14="http://schemas.microsoft.com/office/powerpoint/2010/main" val="2332166157"/>
      </p:ext>
    </p:extLst>
  </p:cSld>
  <p:clrMapOvr>
    <a:masterClrMapping/>
  </p:clrMapOvr>
  <p:transition advTm="6200">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2"/>
          <p:cNvSpPr txBox="1">
            <a:spLocks noChangeArrowheads="1"/>
          </p:cNvSpPr>
          <p:nvPr/>
        </p:nvSpPr>
        <p:spPr bwMode="auto">
          <a:xfrm>
            <a:off x="1038225" y="609600"/>
            <a:ext cx="8105775" cy="1569660"/>
          </a:xfrm>
          <a:prstGeom prst="rect">
            <a:avLst/>
          </a:prstGeom>
          <a:noFill/>
          <a:ln w="9525" algn="ctr">
            <a:noFill/>
            <a:miter lim="800000"/>
            <a:headEnd/>
            <a:tailEnd/>
          </a:ln>
        </p:spPr>
        <p:txBody>
          <a:bodyPr>
            <a:spAutoFit/>
          </a:bodyPr>
          <a:lstStyle/>
          <a:p>
            <a:pPr eaLnBrk="0" hangingPunct="0"/>
            <a:r>
              <a:rPr lang="en-US" sz="3200" b="1" dirty="0" smtClean="0">
                <a:solidFill>
                  <a:srgbClr val="FF3300"/>
                </a:solidFill>
                <a:latin typeface="+mj-lt"/>
              </a:rPr>
              <a:t>Precast Concrete Pavement Slabs = Overnight Repairs</a:t>
            </a:r>
          </a:p>
          <a:p>
            <a:pPr eaLnBrk="0" hangingPunct="0"/>
            <a:endParaRPr lang="en-US" sz="3200" b="1" i="1" dirty="0">
              <a:solidFill>
                <a:srgbClr val="FFFF00"/>
              </a:solidFill>
            </a:endParaRPr>
          </a:p>
        </p:txBody>
      </p:sp>
      <p:pic>
        <p:nvPicPr>
          <p:cNvPr id="57346" name="Picture 4" descr="plaza3"/>
          <p:cNvPicPr>
            <a:picLocks noChangeAspect="1" noChangeArrowheads="1"/>
          </p:cNvPicPr>
          <p:nvPr/>
        </p:nvPicPr>
        <p:blipFill>
          <a:blip r:embed="rId3" cstate="print"/>
          <a:srcRect l="44366" t="10938" b="26563"/>
          <a:stretch>
            <a:fillRect/>
          </a:stretch>
        </p:blipFill>
        <p:spPr bwMode="auto">
          <a:xfrm>
            <a:off x="747713" y="2550556"/>
            <a:ext cx="2900362" cy="2173564"/>
          </a:xfrm>
          <a:prstGeom prst="rect">
            <a:avLst/>
          </a:prstGeom>
          <a:noFill/>
          <a:ln w="9525">
            <a:solidFill>
              <a:schemeClr val="tx1"/>
            </a:solidFill>
            <a:miter lim="800000"/>
            <a:headEnd/>
            <a:tailEnd/>
          </a:ln>
        </p:spPr>
      </p:pic>
      <p:sp>
        <p:nvSpPr>
          <p:cNvPr id="57347" name="Rectangle 5"/>
          <p:cNvSpPr>
            <a:spLocks noChangeArrowheads="1"/>
          </p:cNvSpPr>
          <p:nvPr/>
        </p:nvSpPr>
        <p:spPr bwMode="auto">
          <a:xfrm>
            <a:off x="4006998" y="5167852"/>
            <a:ext cx="2311400" cy="815608"/>
          </a:xfrm>
          <a:prstGeom prst="rect">
            <a:avLst/>
          </a:prstGeom>
          <a:noFill/>
          <a:ln w="9525">
            <a:noFill/>
            <a:miter lim="800000"/>
            <a:headEnd/>
            <a:tailEnd/>
          </a:ln>
        </p:spPr>
        <p:txBody>
          <a:bodyPr>
            <a:spAutoFit/>
          </a:bodyPr>
          <a:lstStyle/>
          <a:p>
            <a:pPr algn="ctr" eaLnBrk="0" hangingPunct="0">
              <a:spcBef>
                <a:spcPct val="50000"/>
              </a:spcBef>
            </a:pPr>
            <a:r>
              <a:rPr lang="en-US" sz="2000" b="1" dirty="0">
                <a:latin typeface="Arial Rounded MT Bold" pitchFamily="34" charset="0"/>
              </a:rPr>
              <a:t>180,000</a:t>
            </a:r>
            <a:r>
              <a:rPr lang="en-US" sz="2000" b="1" dirty="0">
                <a:solidFill>
                  <a:schemeClr val="bg1"/>
                </a:solidFill>
                <a:latin typeface="Arial Rounded MT Bold" pitchFamily="34" charset="0"/>
              </a:rPr>
              <a:t> </a:t>
            </a:r>
            <a:r>
              <a:rPr lang="en-US" sz="2000" b="1" dirty="0">
                <a:latin typeface="+mj-lt"/>
              </a:rPr>
              <a:t>ADT</a:t>
            </a:r>
          </a:p>
          <a:p>
            <a:pPr algn="ctr" eaLnBrk="0" hangingPunct="0">
              <a:spcBef>
                <a:spcPct val="50000"/>
              </a:spcBef>
            </a:pPr>
            <a:r>
              <a:rPr lang="en-US" sz="1800" b="1" dirty="0">
                <a:latin typeface="+mj-lt"/>
              </a:rPr>
              <a:t>Cross Bronx Exp.</a:t>
            </a:r>
          </a:p>
        </p:txBody>
      </p:sp>
      <p:sp>
        <p:nvSpPr>
          <p:cNvPr id="57348" name="Rectangle 6"/>
          <p:cNvSpPr>
            <a:spLocks noChangeArrowheads="1"/>
          </p:cNvSpPr>
          <p:nvPr/>
        </p:nvSpPr>
        <p:spPr bwMode="auto">
          <a:xfrm>
            <a:off x="6324600" y="5486400"/>
            <a:ext cx="2686050" cy="815608"/>
          </a:xfrm>
          <a:prstGeom prst="rect">
            <a:avLst/>
          </a:prstGeom>
          <a:noFill/>
          <a:ln w="9525">
            <a:noFill/>
            <a:miter lim="800000"/>
            <a:headEnd/>
            <a:tailEnd/>
          </a:ln>
        </p:spPr>
        <p:txBody>
          <a:bodyPr>
            <a:spAutoFit/>
          </a:bodyPr>
          <a:lstStyle/>
          <a:p>
            <a:pPr algn="ctr" eaLnBrk="0" hangingPunct="0">
              <a:spcBef>
                <a:spcPct val="50000"/>
              </a:spcBef>
            </a:pPr>
            <a:r>
              <a:rPr lang="en-US" sz="2000" b="1" dirty="0">
                <a:latin typeface="+mj-lt"/>
              </a:rPr>
              <a:t>162,000 ADT</a:t>
            </a:r>
          </a:p>
          <a:p>
            <a:pPr algn="ctr" eaLnBrk="0" hangingPunct="0">
              <a:spcBef>
                <a:spcPct val="50000"/>
              </a:spcBef>
            </a:pPr>
            <a:r>
              <a:rPr lang="en-US" sz="1800" b="1" dirty="0">
                <a:latin typeface="+mj-lt"/>
              </a:rPr>
              <a:t>Brooklyn-Queens Exp</a:t>
            </a:r>
            <a:r>
              <a:rPr lang="en-US" sz="1800" b="1" dirty="0">
                <a:solidFill>
                  <a:schemeClr val="bg1"/>
                </a:solidFill>
                <a:latin typeface="Arial Rounded MT Bold" pitchFamily="34" charset="0"/>
              </a:rPr>
              <a:t>.</a:t>
            </a:r>
          </a:p>
        </p:txBody>
      </p:sp>
      <p:sp>
        <p:nvSpPr>
          <p:cNvPr id="57349" name="Rectangle 7"/>
          <p:cNvSpPr>
            <a:spLocks noChangeArrowheads="1"/>
          </p:cNvSpPr>
          <p:nvPr/>
        </p:nvSpPr>
        <p:spPr bwMode="auto">
          <a:xfrm>
            <a:off x="711200" y="5146207"/>
            <a:ext cx="2833688" cy="815608"/>
          </a:xfrm>
          <a:prstGeom prst="rect">
            <a:avLst/>
          </a:prstGeom>
          <a:noFill/>
          <a:ln w="9525">
            <a:noFill/>
            <a:miter lim="800000"/>
            <a:headEnd/>
            <a:tailEnd/>
          </a:ln>
        </p:spPr>
        <p:txBody>
          <a:bodyPr>
            <a:spAutoFit/>
          </a:bodyPr>
          <a:lstStyle/>
          <a:p>
            <a:pPr algn="ctr" eaLnBrk="0" hangingPunct="0">
              <a:spcBef>
                <a:spcPct val="50000"/>
              </a:spcBef>
            </a:pPr>
            <a:r>
              <a:rPr lang="en-US" sz="2000" b="1" dirty="0"/>
              <a:t>145,000 ADT</a:t>
            </a:r>
          </a:p>
          <a:p>
            <a:pPr algn="ctr" eaLnBrk="0" hangingPunct="0">
              <a:spcBef>
                <a:spcPct val="50000"/>
              </a:spcBef>
            </a:pPr>
            <a:r>
              <a:rPr lang="en-US" sz="1800" b="1" dirty="0"/>
              <a:t>I-287, Tarrytown, NY</a:t>
            </a:r>
          </a:p>
        </p:txBody>
      </p:sp>
      <p:sp>
        <p:nvSpPr>
          <p:cNvPr id="57350" name="Rectangle 9"/>
          <p:cNvSpPr>
            <a:spLocks noChangeArrowheads="1"/>
          </p:cNvSpPr>
          <p:nvPr/>
        </p:nvSpPr>
        <p:spPr bwMode="auto">
          <a:xfrm>
            <a:off x="1925639" y="6134682"/>
            <a:ext cx="2833687" cy="369332"/>
          </a:xfrm>
          <a:prstGeom prst="rect">
            <a:avLst/>
          </a:prstGeom>
          <a:noFill/>
          <a:ln w="9525">
            <a:noFill/>
            <a:miter lim="800000"/>
            <a:headEnd/>
            <a:tailEnd/>
          </a:ln>
        </p:spPr>
        <p:txBody>
          <a:bodyPr>
            <a:spAutoFit/>
          </a:bodyPr>
          <a:lstStyle/>
          <a:p>
            <a:pPr algn="ctr" eaLnBrk="0" hangingPunct="0">
              <a:spcBef>
                <a:spcPct val="50000"/>
              </a:spcBef>
            </a:pPr>
            <a:endParaRPr lang="en-US" sz="1800" b="1">
              <a:solidFill>
                <a:schemeClr val="bg1"/>
              </a:solidFill>
              <a:latin typeface="Arial Rounded MT Bold" pitchFamily="34" charset="0"/>
            </a:endParaRPr>
          </a:p>
        </p:txBody>
      </p:sp>
      <p:pic>
        <p:nvPicPr>
          <p:cNvPr id="57352" name="Picture 14" descr="cbronx"/>
          <p:cNvPicPr>
            <a:picLocks noChangeAspect="1" noChangeArrowheads="1"/>
          </p:cNvPicPr>
          <p:nvPr/>
        </p:nvPicPr>
        <p:blipFill>
          <a:blip r:embed="rId4" cstate="print"/>
          <a:srcRect l="9204" t="5049" r="8334" b="7007"/>
          <a:stretch>
            <a:fillRect/>
          </a:stretch>
        </p:blipFill>
        <p:spPr bwMode="auto">
          <a:xfrm>
            <a:off x="3770314" y="2546948"/>
            <a:ext cx="2670175" cy="2180780"/>
          </a:xfrm>
          <a:prstGeom prst="rect">
            <a:avLst/>
          </a:prstGeom>
          <a:noFill/>
          <a:ln w="9525">
            <a:solidFill>
              <a:schemeClr val="tx1"/>
            </a:solidFill>
            <a:miter lim="800000"/>
            <a:headEnd/>
            <a:tailEnd/>
          </a:ln>
        </p:spPr>
      </p:pic>
      <p:pic>
        <p:nvPicPr>
          <p:cNvPr id="57353" name="Picture 17" descr="BQE Trench 3"/>
          <p:cNvPicPr>
            <a:picLocks noChangeAspect="1" noChangeArrowheads="1"/>
          </p:cNvPicPr>
          <p:nvPr/>
        </p:nvPicPr>
        <p:blipFill>
          <a:blip r:embed="rId5" cstate="print"/>
          <a:srcRect/>
          <a:stretch>
            <a:fillRect/>
          </a:stretch>
        </p:blipFill>
        <p:spPr bwMode="auto">
          <a:xfrm>
            <a:off x="6548438" y="1865117"/>
            <a:ext cx="2159000" cy="3511975"/>
          </a:xfrm>
          <a:prstGeom prst="rect">
            <a:avLst/>
          </a:prstGeom>
          <a:noFill/>
          <a:ln w="9525">
            <a:solidFill>
              <a:schemeClr val="tx1"/>
            </a:solidFill>
            <a:miter lim="800000"/>
            <a:headEnd/>
            <a:tailEnd/>
          </a:ln>
        </p:spPr>
      </p:pic>
    </p:spTree>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idx="4294967295"/>
          </p:nvPr>
        </p:nvSpPr>
        <p:spPr>
          <a:xfrm>
            <a:off x="762000" y="543623"/>
            <a:ext cx="7747000" cy="573087"/>
          </a:xfrm>
          <a:prstGeom prst="rect">
            <a:avLst/>
          </a:prstGeom>
        </p:spPr>
        <p:txBody>
          <a:bodyPr/>
          <a:lstStyle/>
          <a:p>
            <a:r>
              <a:rPr lang="en-US" sz="3200" dirty="0" smtClean="0">
                <a:solidFill>
                  <a:srgbClr val="FF3300"/>
                </a:solidFill>
                <a:latin typeface="Arial Rounded MT Bold" panose="020F0704030504030204" pitchFamily="34" charset="0"/>
              </a:rPr>
              <a:t>New Products – Removable Dowels and Tie Bars</a:t>
            </a:r>
          </a:p>
        </p:txBody>
      </p:sp>
      <p:pic>
        <p:nvPicPr>
          <p:cNvPr id="2050" name="Picture 2" descr="DSC02160"/>
          <p:cNvPicPr>
            <a:picLocks noChangeAspect="1" noChangeArrowheads="1"/>
          </p:cNvPicPr>
          <p:nvPr/>
        </p:nvPicPr>
        <p:blipFill>
          <a:blip r:embed="rId3" cstate="print">
            <a:extLst>
              <a:ext uri="{28A0092B-C50C-407E-A947-70E740481C1C}">
                <a14:useLocalDpi xmlns:a14="http://schemas.microsoft.com/office/drawing/2010/main" val="0"/>
              </a:ext>
            </a:extLst>
          </a:blip>
          <a:srcRect t="12476" r="14035" b="6433"/>
          <a:stretch>
            <a:fillRect/>
          </a:stretch>
        </p:blipFill>
        <p:spPr bwMode="auto">
          <a:xfrm>
            <a:off x="184564" y="1600200"/>
            <a:ext cx="4647871" cy="246669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 Box 3"/>
          <p:cNvSpPr txBox="1">
            <a:spLocks noChangeArrowheads="1"/>
          </p:cNvSpPr>
          <p:nvPr/>
        </p:nvSpPr>
        <p:spPr bwMode="auto">
          <a:xfrm>
            <a:off x="184235" y="3952598"/>
            <a:ext cx="238125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FF"/>
                </a:solidFill>
                <a:effectLst/>
                <a:latin typeface="Calibri" panose="020F0502020204030204" pitchFamily="34" charset="0"/>
              </a:rPr>
              <a:t>Patent Number 8,840,336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2" name="Picture 4" descr="DSC02162"/>
          <p:cNvPicPr>
            <a:picLocks noChangeAspect="1" noChangeArrowheads="1"/>
          </p:cNvPicPr>
          <p:nvPr/>
        </p:nvPicPr>
        <p:blipFill>
          <a:blip r:embed="rId4" cstate="print">
            <a:extLst>
              <a:ext uri="{28A0092B-C50C-407E-A947-70E740481C1C}">
                <a14:useLocalDpi xmlns:a14="http://schemas.microsoft.com/office/drawing/2010/main" val="0"/>
              </a:ext>
            </a:extLst>
          </a:blip>
          <a:srcRect t="18188"/>
          <a:stretch>
            <a:fillRect/>
          </a:stretch>
        </p:blipFill>
        <p:spPr bwMode="auto">
          <a:xfrm>
            <a:off x="2565485" y="3252980"/>
            <a:ext cx="2266950" cy="104251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 Box 5"/>
          <p:cNvSpPr txBox="1">
            <a:spLocks noChangeArrowheads="1"/>
          </p:cNvSpPr>
          <p:nvPr/>
        </p:nvSpPr>
        <p:spPr bwMode="auto">
          <a:xfrm>
            <a:off x="5048250" y="4156075"/>
            <a:ext cx="245745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Calibri" panose="020F0502020204030204" pitchFamily="34" charset="0"/>
              </a:rPr>
              <a:t>Half Dowel With Extraction Bolt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descr="SLIDE 8-1"/>
          <p:cNvPicPr>
            <a:picLocks noChangeAspect="1" noChangeArrowheads="1"/>
          </p:cNvPicPr>
          <p:nvPr/>
        </p:nvPicPr>
        <p:blipFill>
          <a:blip r:embed="rId5"/>
          <a:srcRect/>
          <a:stretch>
            <a:fillRect/>
          </a:stretch>
        </p:blipFill>
        <p:spPr bwMode="auto">
          <a:xfrm>
            <a:off x="762000" y="4392273"/>
            <a:ext cx="3452813" cy="1590675"/>
          </a:xfrm>
          <a:prstGeom prst="rect">
            <a:avLst/>
          </a:prstGeom>
          <a:noFill/>
          <a:ln w="9525">
            <a:solidFill>
              <a:schemeClr val="tx1"/>
            </a:solidFill>
            <a:miter lim="800000"/>
            <a:headEnd/>
            <a:tailEnd/>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7930" t="24445" r="49141" b="36434"/>
          <a:stretch/>
        </p:blipFill>
        <p:spPr>
          <a:xfrm>
            <a:off x="5048250" y="1600200"/>
            <a:ext cx="3466930" cy="2441298"/>
          </a:xfrm>
          <a:prstGeom prst="rect">
            <a:avLst/>
          </a:prstGeom>
          <a:ln>
            <a:solidFill>
              <a:schemeClr val="tx1"/>
            </a:solid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12614" t="38889" r="14052" b="45555"/>
          <a:stretch/>
        </p:blipFill>
        <p:spPr>
          <a:xfrm>
            <a:off x="4832435" y="4379826"/>
            <a:ext cx="3886200" cy="1066800"/>
          </a:xfrm>
          <a:prstGeom prst="rect">
            <a:avLst/>
          </a:prstGeom>
          <a:ln>
            <a:solidFill>
              <a:schemeClr val="tx1"/>
            </a:solidFill>
          </a:ln>
        </p:spPr>
      </p:pic>
      <p:sp>
        <p:nvSpPr>
          <p:cNvPr id="12" name="Rectangle 11"/>
          <p:cNvSpPr>
            <a:spLocks noChangeArrowheads="1"/>
          </p:cNvSpPr>
          <p:nvPr/>
        </p:nvSpPr>
        <p:spPr bwMode="auto">
          <a:xfrm>
            <a:off x="5242052" y="5629005"/>
            <a:ext cx="3066965" cy="707886"/>
          </a:xfrm>
          <a:prstGeom prst="rect">
            <a:avLst/>
          </a:prstGeom>
          <a:noFill/>
          <a:ln w="9525">
            <a:noFill/>
            <a:miter lim="800000"/>
            <a:headEnd/>
            <a:tailEnd/>
          </a:ln>
          <a:effectLst/>
        </p:spPr>
        <p:txBody>
          <a:bodyPr wrap="square">
            <a:spAutoFit/>
          </a:bodyPr>
          <a:lstStyle/>
          <a:p>
            <a:pPr algn="ctr" eaLnBrk="0" hangingPunct="0">
              <a:defRPr/>
            </a:pPr>
            <a:r>
              <a:rPr lang="en-US" sz="2000" b="1" dirty="0" smtClean="0">
                <a:effectLst>
                  <a:outerShdw blurRad="38100" dist="38100" dir="2700000" algn="tl">
                    <a:srgbClr val="C0C0C0"/>
                  </a:outerShdw>
                </a:effectLst>
              </a:rPr>
              <a:t>Removable-Replaceable Tie Bars</a:t>
            </a:r>
            <a:endParaRPr lang="en-US" sz="2000" b="1" dirty="0">
              <a:effectLst>
                <a:outerShdw blurRad="38100" dist="38100" dir="2700000" algn="tl">
                  <a:srgbClr val="C0C0C0"/>
                </a:outerShdw>
              </a:effectLst>
            </a:endParaRPr>
          </a:p>
        </p:txBody>
      </p:sp>
      <p:sp>
        <p:nvSpPr>
          <p:cNvPr id="13" name="Rectangle 12"/>
          <p:cNvSpPr>
            <a:spLocks noChangeArrowheads="1"/>
          </p:cNvSpPr>
          <p:nvPr/>
        </p:nvSpPr>
        <p:spPr bwMode="auto">
          <a:xfrm>
            <a:off x="1154906" y="6019186"/>
            <a:ext cx="2667000" cy="400110"/>
          </a:xfrm>
          <a:prstGeom prst="rect">
            <a:avLst/>
          </a:prstGeom>
          <a:noFill/>
          <a:ln w="9525">
            <a:noFill/>
            <a:miter lim="800000"/>
            <a:headEnd/>
            <a:tailEnd/>
          </a:ln>
          <a:effectLst/>
        </p:spPr>
        <p:txBody>
          <a:bodyPr wrap="square">
            <a:spAutoFit/>
          </a:bodyPr>
          <a:lstStyle/>
          <a:p>
            <a:pPr algn="ctr" eaLnBrk="0" hangingPunct="0">
              <a:defRPr/>
            </a:pPr>
            <a:r>
              <a:rPr lang="en-US" sz="2000" b="1" dirty="0" smtClean="0">
                <a:effectLst>
                  <a:outerShdw blurRad="38100" dist="38100" dir="2700000" algn="tl">
                    <a:srgbClr val="C0C0C0"/>
                  </a:outerShdw>
                </a:effectLst>
              </a:rPr>
              <a:t>Super-Dowels</a:t>
            </a:r>
            <a:endParaRPr lang="en-US" sz="2000" b="1" dirty="0">
              <a:effectLst>
                <a:outerShdw blurRad="38100" dist="38100" dir="2700000" algn="tl">
                  <a:srgbClr val="C0C0C0"/>
                </a:outerShdw>
              </a:effectLst>
            </a:endParaRPr>
          </a:p>
        </p:txBody>
      </p:sp>
    </p:spTree>
    <p:extLst>
      <p:ext uri="{BB962C8B-B14F-4D97-AF65-F5344CB8AC3E}">
        <p14:creationId xmlns:p14="http://schemas.microsoft.com/office/powerpoint/2010/main" val="591073490"/>
      </p:ext>
    </p:extLst>
  </p:cSld>
  <p:clrMapOvr>
    <a:masterClrMapping/>
  </p:clrMapOvr>
  <p:transition advTm="7216"/>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idx="4294967295"/>
          </p:nvPr>
        </p:nvSpPr>
        <p:spPr>
          <a:xfrm>
            <a:off x="976740" y="685800"/>
            <a:ext cx="7747000" cy="573087"/>
          </a:xfrm>
          <a:prstGeom prst="rect">
            <a:avLst/>
          </a:prstGeom>
        </p:spPr>
        <p:txBody>
          <a:bodyPr/>
          <a:lstStyle/>
          <a:p>
            <a:r>
              <a:rPr lang="en-US" sz="3200" dirty="0" smtClean="0">
                <a:solidFill>
                  <a:srgbClr val="FF3300"/>
                </a:solidFill>
                <a:latin typeface="Arial Rounded MT Bold" pitchFamily="34" charset="0"/>
              </a:rPr>
              <a:t>Removable Super-Dowels and Tie Bars Enables:                          </a:t>
            </a:r>
            <a:endParaRPr lang="en-US" sz="3200" b="0" dirty="0" smtClean="0">
              <a:solidFill>
                <a:srgbClr val="FF3300"/>
              </a:solidFill>
              <a:latin typeface="Arial Rounded MT Bold" pitchFamily="34" charset="0"/>
            </a:endParaRPr>
          </a:p>
        </p:txBody>
      </p:sp>
      <p:sp>
        <p:nvSpPr>
          <p:cNvPr id="63490" name="Rectangle 3"/>
          <p:cNvSpPr>
            <a:spLocks noGrp="1" noChangeArrowheads="1"/>
          </p:cNvSpPr>
          <p:nvPr>
            <p:ph type="body" idx="4294967295"/>
          </p:nvPr>
        </p:nvSpPr>
        <p:spPr>
          <a:xfrm>
            <a:off x="762000" y="2362200"/>
            <a:ext cx="7389385" cy="3810000"/>
          </a:xfrm>
          <a:prstGeom prst="rect">
            <a:avLst/>
          </a:prstGeom>
        </p:spPr>
        <p:txBody>
          <a:bodyPr/>
          <a:lstStyle/>
          <a:p>
            <a:pPr lvl="1">
              <a:lnSpc>
                <a:spcPct val="90000"/>
              </a:lnSpc>
            </a:pPr>
            <a:r>
              <a:rPr lang="en-US" dirty="0" smtClean="0">
                <a:latin typeface="Arial Rounded MT Bold" pitchFamily="34" charset="0"/>
              </a:rPr>
              <a:t>Removable/Replaceable Urban Pavement (RUP)</a:t>
            </a:r>
          </a:p>
          <a:p>
            <a:pPr lvl="2">
              <a:lnSpc>
                <a:spcPct val="90000"/>
              </a:lnSpc>
            </a:pPr>
            <a:r>
              <a:rPr lang="en-US" dirty="0" smtClean="0">
                <a:latin typeface="Arial Rounded MT Bold" pitchFamily="34" charset="0"/>
              </a:rPr>
              <a:t>For utility-intensive arterials and city streets</a:t>
            </a:r>
          </a:p>
          <a:p>
            <a:pPr lvl="1">
              <a:lnSpc>
                <a:spcPct val="90000"/>
              </a:lnSpc>
            </a:pPr>
            <a:r>
              <a:rPr lang="en-US" dirty="0" smtClean="0">
                <a:latin typeface="Arial Rounded MT Bold" pitchFamily="34" charset="0"/>
              </a:rPr>
              <a:t>Smart Patching</a:t>
            </a:r>
          </a:p>
          <a:p>
            <a:pPr lvl="2">
              <a:lnSpc>
                <a:spcPct val="90000"/>
              </a:lnSpc>
            </a:pPr>
            <a:r>
              <a:rPr lang="en-US" dirty="0" smtClean="0">
                <a:latin typeface="Arial Rounded MT Bold" pitchFamily="34" charset="0"/>
              </a:rPr>
              <a:t>Incremental addition to precast pavement </a:t>
            </a:r>
            <a:endParaRPr lang="en-US" dirty="0">
              <a:latin typeface="Arial Rounded MT Bold" pitchFamily="34" charset="0"/>
            </a:endParaRPr>
          </a:p>
        </p:txBody>
      </p:sp>
    </p:spTree>
    <p:extLst>
      <p:ext uri="{BB962C8B-B14F-4D97-AF65-F5344CB8AC3E}">
        <p14:creationId xmlns:p14="http://schemas.microsoft.com/office/powerpoint/2010/main" val="1518121268"/>
      </p:ext>
    </p:extLst>
  </p:cSld>
  <p:clrMapOvr>
    <a:masterClrMapping/>
  </p:clrMapOvr>
  <p:transition advTm="7216"/>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idx="4294967295"/>
          </p:nvPr>
        </p:nvSpPr>
        <p:spPr>
          <a:xfrm>
            <a:off x="0" y="575700"/>
            <a:ext cx="9144000" cy="573087"/>
          </a:xfrm>
          <a:prstGeom prst="rect">
            <a:avLst/>
          </a:prstGeom>
        </p:spPr>
        <p:txBody>
          <a:bodyPr/>
          <a:lstStyle/>
          <a:p>
            <a:r>
              <a:rPr lang="en-US" sz="3200" dirty="0" smtClean="0">
                <a:solidFill>
                  <a:srgbClr val="FF3300"/>
                </a:solidFill>
                <a:latin typeface="Arial Rounded MT Bold" pitchFamily="34" charset="0"/>
              </a:rPr>
              <a:t>New Method – Use RUP – Cut Dowels and Remove Panels As Needed</a:t>
            </a:r>
            <a:endParaRPr lang="en-US" sz="3200" dirty="0">
              <a:solidFill>
                <a:srgbClr val="FFFF09"/>
              </a:solidFill>
              <a:latin typeface="Arial Rounded MT Bold" pitchFamily="34" charset="0"/>
            </a:endParaRPr>
          </a:p>
        </p:txBody>
      </p:sp>
      <p:sp>
        <p:nvSpPr>
          <p:cNvPr id="110595" name="Rectangle 7"/>
          <p:cNvSpPr>
            <a:spLocks noChangeArrowheads="1"/>
          </p:cNvSpPr>
          <p:nvPr/>
        </p:nvSpPr>
        <p:spPr bwMode="auto">
          <a:xfrm>
            <a:off x="996951" y="6016626"/>
            <a:ext cx="4424363" cy="366712"/>
          </a:xfrm>
          <a:prstGeom prst="rect">
            <a:avLst/>
          </a:prstGeom>
          <a:noFill/>
          <a:ln w="9525">
            <a:noFill/>
            <a:miter lim="800000"/>
            <a:headEnd/>
            <a:tailEnd/>
          </a:ln>
        </p:spPr>
        <p:txBody>
          <a:bodyPr>
            <a:spAutoFit/>
          </a:bodyPr>
          <a:lstStyle/>
          <a:p>
            <a:pPr algn="ctr" eaLnBrk="0" hangingPunct="0">
              <a:spcBef>
                <a:spcPct val="50000"/>
              </a:spcBef>
            </a:pPr>
            <a:r>
              <a:rPr lang="en-US" b="1">
                <a:solidFill>
                  <a:schemeClr val="bg1"/>
                </a:solidFill>
                <a:latin typeface="Arial Rounded MT Bold" pitchFamily="34" charset="0"/>
              </a:rPr>
              <a:t>Super-Pavers Installed Over Utilities</a:t>
            </a:r>
          </a:p>
        </p:txBody>
      </p:sp>
      <p:pic>
        <p:nvPicPr>
          <p:cNvPr id="110597" name="Picture 8" descr="INTERSECTION"/>
          <p:cNvPicPr>
            <a:picLocks noChangeAspect="1" noChangeArrowheads="1"/>
          </p:cNvPicPr>
          <p:nvPr/>
        </p:nvPicPr>
        <p:blipFill>
          <a:blip r:embed="rId3"/>
          <a:srcRect/>
          <a:stretch>
            <a:fillRect/>
          </a:stretch>
        </p:blipFill>
        <p:spPr bwMode="auto">
          <a:xfrm>
            <a:off x="195262" y="1834357"/>
            <a:ext cx="4283075" cy="4027488"/>
          </a:xfrm>
          <a:prstGeom prst="rect">
            <a:avLst/>
          </a:prstGeom>
          <a:noFill/>
          <a:ln w="9525">
            <a:solidFill>
              <a:schemeClr val="tx1"/>
            </a:solid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314" y="4103574"/>
            <a:ext cx="2879285" cy="1919524"/>
          </a:xfrm>
          <a:prstGeom prst="rect">
            <a:avLst/>
          </a:prstGeom>
          <a:ln>
            <a:solidFill>
              <a:schemeClr val="tx1"/>
            </a:solidFill>
          </a:ln>
        </p:spPr>
      </p:pic>
      <p:pic>
        <p:nvPicPr>
          <p:cNvPr id="8" name="Picture 8" descr="SLIDE 5-2"/>
          <p:cNvPicPr>
            <a:picLocks noChangeAspect="1" noChangeArrowheads="1"/>
          </p:cNvPicPr>
          <p:nvPr/>
        </p:nvPicPr>
        <p:blipFill>
          <a:blip r:embed="rId5"/>
          <a:srcRect/>
          <a:stretch>
            <a:fillRect/>
          </a:stretch>
        </p:blipFill>
        <p:spPr bwMode="auto">
          <a:xfrm>
            <a:off x="4724400" y="1716584"/>
            <a:ext cx="4160066" cy="1914862"/>
          </a:xfrm>
          <a:prstGeom prst="rect">
            <a:avLst/>
          </a:prstGeom>
          <a:noFill/>
          <a:ln w="9525">
            <a:solidFill>
              <a:schemeClr val="tx1"/>
            </a:solidFill>
            <a:miter lim="800000"/>
            <a:headEnd/>
            <a:tailEnd/>
          </a:ln>
        </p:spPr>
      </p:pic>
      <p:sp>
        <p:nvSpPr>
          <p:cNvPr id="9" name="Rectangle 7"/>
          <p:cNvSpPr>
            <a:spLocks noChangeArrowheads="1"/>
          </p:cNvSpPr>
          <p:nvPr/>
        </p:nvSpPr>
        <p:spPr bwMode="auto">
          <a:xfrm>
            <a:off x="5154394" y="6059107"/>
            <a:ext cx="3413125" cy="400110"/>
          </a:xfrm>
          <a:prstGeom prst="rect">
            <a:avLst/>
          </a:prstGeom>
          <a:noFill/>
          <a:ln w="9525">
            <a:noFill/>
            <a:miter lim="800000"/>
            <a:headEnd/>
            <a:tailEnd/>
          </a:ln>
        </p:spPr>
        <p:txBody>
          <a:bodyPr>
            <a:spAutoFit/>
          </a:bodyPr>
          <a:lstStyle/>
          <a:p>
            <a:pPr algn="ctr" eaLnBrk="0" hangingPunct="0">
              <a:spcBef>
                <a:spcPct val="50000"/>
              </a:spcBef>
            </a:pPr>
            <a:r>
              <a:rPr lang="en-US" sz="2000" b="1" dirty="0" smtClean="0">
                <a:latin typeface="Arial Rounded MT Bold" pitchFamily="34" charset="0"/>
              </a:rPr>
              <a:t>Clean Up Removed Panels </a:t>
            </a:r>
            <a:endParaRPr lang="en-US" sz="2000" b="1" dirty="0">
              <a:latin typeface="Arial Rounded MT Bold" pitchFamily="34" charset="0"/>
            </a:endParaRPr>
          </a:p>
        </p:txBody>
      </p:sp>
      <p:sp>
        <p:nvSpPr>
          <p:cNvPr id="10" name="Rectangle 7"/>
          <p:cNvSpPr>
            <a:spLocks noChangeArrowheads="1"/>
          </p:cNvSpPr>
          <p:nvPr/>
        </p:nvSpPr>
        <p:spPr bwMode="auto">
          <a:xfrm>
            <a:off x="5029200" y="3667455"/>
            <a:ext cx="3413125" cy="400110"/>
          </a:xfrm>
          <a:prstGeom prst="rect">
            <a:avLst/>
          </a:prstGeom>
          <a:noFill/>
          <a:ln w="9525">
            <a:noFill/>
            <a:miter lim="800000"/>
            <a:headEnd/>
            <a:tailEnd/>
          </a:ln>
        </p:spPr>
        <p:txBody>
          <a:bodyPr>
            <a:spAutoFit/>
          </a:bodyPr>
          <a:lstStyle/>
          <a:p>
            <a:pPr algn="ctr" eaLnBrk="0" hangingPunct="0">
              <a:spcBef>
                <a:spcPct val="50000"/>
              </a:spcBef>
            </a:pPr>
            <a:r>
              <a:rPr lang="en-US" sz="2000" b="1" dirty="0" smtClean="0">
                <a:latin typeface="Arial Rounded MT Bold" pitchFamily="34" charset="0"/>
              </a:rPr>
              <a:t>Remove As Needed</a:t>
            </a:r>
            <a:endParaRPr lang="en-US" sz="2000" b="1" dirty="0">
              <a:latin typeface="Arial Rounded MT Bold" pitchFamily="34" charset="0"/>
            </a:endParaRPr>
          </a:p>
        </p:txBody>
      </p:sp>
    </p:spTree>
    <p:extLst>
      <p:ext uri="{BB962C8B-B14F-4D97-AF65-F5344CB8AC3E}">
        <p14:creationId xmlns:p14="http://schemas.microsoft.com/office/powerpoint/2010/main" val="1275690605"/>
      </p:ext>
    </p:extLst>
  </p:cSld>
  <p:clrMapOvr>
    <a:masterClrMapping/>
  </p:clrMapOvr>
  <p:transition advTm="7216"/>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idx="4294967295"/>
          </p:nvPr>
        </p:nvSpPr>
        <p:spPr>
          <a:xfrm>
            <a:off x="939800" y="533400"/>
            <a:ext cx="7975600" cy="573087"/>
          </a:xfrm>
          <a:prstGeom prst="rect">
            <a:avLst/>
          </a:prstGeom>
        </p:spPr>
        <p:txBody>
          <a:bodyPr/>
          <a:lstStyle/>
          <a:p>
            <a:r>
              <a:rPr lang="en-US" sz="3200" b="1" dirty="0" smtClean="0">
                <a:solidFill>
                  <a:srgbClr val="FF3300"/>
                </a:solidFill>
                <a:latin typeface="Arial Rounded MT Bold" pitchFamily="34" charset="0"/>
              </a:rPr>
              <a:t>Restore Remaining Half Dowels and Tie Bars and Replace Cleaned-Up Panel </a:t>
            </a:r>
            <a:endParaRPr lang="en-US" sz="3200" b="1" dirty="0">
              <a:solidFill>
                <a:srgbClr val="FFFF09"/>
              </a:solidFill>
              <a:latin typeface="Arial Rounded MT Bold" pitchFamily="34" charset="0"/>
            </a:endParaRPr>
          </a:p>
        </p:txBody>
      </p:sp>
      <p:sp>
        <p:nvSpPr>
          <p:cNvPr id="110596" name="Rectangle 7"/>
          <p:cNvSpPr>
            <a:spLocks noChangeArrowheads="1"/>
          </p:cNvSpPr>
          <p:nvPr/>
        </p:nvSpPr>
        <p:spPr bwMode="auto">
          <a:xfrm>
            <a:off x="115143" y="3611374"/>
            <a:ext cx="3376612" cy="400110"/>
          </a:xfrm>
          <a:prstGeom prst="rect">
            <a:avLst/>
          </a:prstGeom>
          <a:noFill/>
          <a:ln w="9525">
            <a:noFill/>
            <a:miter lim="800000"/>
            <a:headEnd/>
            <a:tailEnd/>
          </a:ln>
        </p:spPr>
        <p:txBody>
          <a:bodyPr>
            <a:spAutoFit/>
          </a:bodyPr>
          <a:lstStyle/>
          <a:p>
            <a:pPr algn="ctr" eaLnBrk="0" hangingPunct="0">
              <a:spcBef>
                <a:spcPct val="50000"/>
              </a:spcBef>
            </a:pPr>
            <a:r>
              <a:rPr lang="en-US" sz="2000" b="1" dirty="0">
                <a:latin typeface="Arial Rounded MT Bold" panose="020F0704030504030204" pitchFamily="34" charset="0"/>
              </a:rPr>
              <a:t>Extracting Half </a:t>
            </a:r>
            <a:r>
              <a:rPr lang="en-US" sz="2000" b="1" dirty="0" smtClean="0">
                <a:latin typeface="Arial Rounded MT Bold" panose="020F0704030504030204" pitchFamily="34" charset="0"/>
              </a:rPr>
              <a:t>Dowel</a:t>
            </a:r>
            <a:endParaRPr lang="en-US" sz="2000" b="1" dirty="0">
              <a:latin typeface="Arial Rounded MT Bold" panose="020F07040305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99" y="1600201"/>
            <a:ext cx="3009801" cy="2006534"/>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99" y="4062349"/>
            <a:ext cx="2971701" cy="1981133"/>
          </a:xfrm>
          <a:prstGeom prst="rect">
            <a:avLst/>
          </a:prstGeom>
          <a:ln>
            <a:solidFill>
              <a:schemeClr val="tx1"/>
            </a:solidFill>
          </a:ln>
        </p:spPr>
      </p:pic>
      <p:sp>
        <p:nvSpPr>
          <p:cNvPr id="8" name="Rectangle 7"/>
          <p:cNvSpPr>
            <a:spLocks noChangeArrowheads="1"/>
          </p:cNvSpPr>
          <p:nvPr/>
        </p:nvSpPr>
        <p:spPr bwMode="auto">
          <a:xfrm>
            <a:off x="3865958" y="5335596"/>
            <a:ext cx="4585495" cy="707886"/>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smtClean="0">
                <a:solidFill>
                  <a:srgbClr val="FF0000"/>
                </a:solidFill>
                <a:latin typeface="Arial Rounded MT Bold" panose="020F0704030504030204" pitchFamily="34" charset="0"/>
              </a:rPr>
              <a:t>Restores Esthetics and Functionality of Original Pavement</a:t>
            </a:r>
            <a:endParaRPr lang="en-US" sz="1600" b="1" dirty="0">
              <a:solidFill>
                <a:srgbClr val="FF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1653968"/>
            <a:ext cx="4248150" cy="2832101"/>
          </a:xfrm>
          <a:prstGeom prst="rect">
            <a:avLst/>
          </a:prstGeom>
        </p:spPr>
      </p:pic>
      <p:sp>
        <p:nvSpPr>
          <p:cNvPr id="10" name="Rectangle 7"/>
          <p:cNvSpPr>
            <a:spLocks noChangeArrowheads="1"/>
          </p:cNvSpPr>
          <p:nvPr/>
        </p:nvSpPr>
        <p:spPr bwMode="auto">
          <a:xfrm>
            <a:off x="4241800" y="4652805"/>
            <a:ext cx="3833813" cy="400110"/>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smtClean="0">
                <a:latin typeface="Arial Rounded MT Bold" panose="020F0704030504030204" pitchFamily="34" charset="0"/>
              </a:rPr>
              <a:t>Replacing Cleaned-Up Panels</a:t>
            </a:r>
            <a:endParaRPr lang="en-US" sz="2000" b="1" dirty="0">
              <a:latin typeface="Arial Rounded MT Bold" panose="020F0704030504030204" pitchFamily="34" charset="0"/>
            </a:endParaRPr>
          </a:p>
        </p:txBody>
      </p:sp>
      <p:sp>
        <p:nvSpPr>
          <p:cNvPr id="12" name="Rectangle 7"/>
          <p:cNvSpPr>
            <a:spLocks noChangeArrowheads="1"/>
          </p:cNvSpPr>
          <p:nvPr/>
        </p:nvSpPr>
        <p:spPr bwMode="auto">
          <a:xfrm>
            <a:off x="-24557" y="6043482"/>
            <a:ext cx="3376612" cy="400110"/>
          </a:xfrm>
          <a:prstGeom prst="rect">
            <a:avLst/>
          </a:prstGeom>
          <a:noFill/>
          <a:ln w="9525">
            <a:noFill/>
            <a:miter lim="800000"/>
            <a:headEnd/>
            <a:tailEnd/>
          </a:ln>
        </p:spPr>
        <p:txBody>
          <a:bodyPr>
            <a:spAutoFit/>
          </a:bodyPr>
          <a:lstStyle/>
          <a:p>
            <a:pPr algn="ctr" eaLnBrk="0" hangingPunct="0">
              <a:spcBef>
                <a:spcPct val="50000"/>
              </a:spcBef>
            </a:pPr>
            <a:r>
              <a:rPr lang="en-US" sz="2000" b="1" dirty="0" smtClean="0">
                <a:latin typeface="Arial Rounded MT Bold" panose="020F0704030504030204" pitchFamily="34" charset="0"/>
              </a:rPr>
              <a:t>Restoring Tie Bars</a:t>
            </a:r>
            <a:endParaRPr lang="en-US" sz="2000" b="1" dirty="0">
              <a:latin typeface="Arial Rounded MT Bold" panose="020F0704030504030204" pitchFamily="34" charset="0"/>
            </a:endParaRPr>
          </a:p>
        </p:txBody>
      </p:sp>
    </p:spTree>
    <p:extLst>
      <p:ext uri="{BB962C8B-B14F-4D97-AF65-F5344CB8AC3E}">
        <p14:creationId xmlns:p14="http://schemas.microsoft.com/office/powerpoint/2010/main" val="1829411329"/>
      </p:ext>
    </p:extLst>
  </p:cSld>
  <p:clrMapOvr>
    <a:masterClrMapping/>
  </p:clrMapOvr>
  <p:transition advTm="7216"/>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3265" name="Text Box 12"/>
          <p:cNvSpPr txBox="1">
            <a:spLocks noChangeArrowheads="1"/>
          </p:cNvSpPr>
          <p:nvPr/>
        </p:nvSpPr>
        <p:spPr bwMode="auto">
          <a:xfrm>
            <a:off x="302815" y="526620"/>
            <a:ext cx="8538367" cy="584775"/>
          </a:xfrm>
          <a:prstGeom prst="rect">
            <a:avLst/>
          </a:prstGeom>
          <a:noFill/>
          <a:ln w="9525" algn="ctr">
            <a:noFill/>
            <a:miter lim="800000"/>
            <a:headEnd/>
            <a:tailEnd/>
          </a:ln>
        </p:spPr>
        <p:txBody>
          <a:bodyPr wrap="square">
            <a:spAutoFit/>
          </a:bodyPr>
          <a:lstStyle/>
          <a:p>
            <a:pPr algn="ctr" eaLnBrk="0" hangingPunct="0"/>
            <a:r>
              <a:rPr lang="en-US" sz="3200" b="1" dirty="0" smtClean="0">
                <a:solidFill>
                  <a:srgbClr val="FF0000"/>
                </a:solidFill>
                <a:latin typeface="Arial Rounded MT Bold" pitchFamily="34" charset="0"/>
              </a:rPr>
              <a:t>Smart Patching </a:t>
            </a:r>
            <a:endParaRPr lang="en-US" sz="3200" b="1" dirty="0">
              <a:solidFill>
                <a:srgbClr val="FF0000"/>
              </a:solidFill>
              <a:latin typeface="Arial Rounded MT Bold" pitchFamily="34" charset="0"/>
            </a:endParaRPr>
          </a:p>
        </p:txBody>
      </p:sp>
      <p:sp>
        <p:nvSpPr>
          <p:cNvPr id="371721" name="Rectangle 9"/>
          <p:cNvSpPr>
            <a:spLocks noChangeArrowheads="1"/>
          </p:cNvSpPr>
          <p:nvPr/>
        </p:nvSpPr>
        <p:spPr bwMode="auto">
          <a:xfrm>
            <a:off x="1475581" y="5032334"/>
            <a:ext cx="9144000" cy="1323439"/>
          </a:xfrm>
          <a:prstGeom prst="rect">
            <a:avLst/>
          </a:prstGeom>
          <a:noFill/>
          <a:ln w="9525">
            <a:noFill/>
            <a:miter lim="800000"/>
            <a:headEnd/>
            <a:tailEnd/>
          </a:ln>
          <a:effectLst/>
        </p:spPr>
        <p:txBody>
          <a:bodyPr wrap="square">
            <a:spAutoFit/>
          </a:bodyPr>
          <a:lstStyle/>
          <a:p>
            <a:pPr marL="342900" indent="-342900" eaLnBrk="0" hangingPunct="0">
              <a:buFont typeface="Arial" panose="020B0604020202020204" pitchFamily="34" charset="0"/>
              <a:buChar char="•"/>
              <a:defRPr/>
            </a:pPr>
            <a:r>
              <a:rPr lang="en-US" sz="2000" dirty="0" smtClean="0">
                <a:effectLst>
                  <a:outerShdw blurRad="38100" dist="38100" dir="2700000" algn="tl">
                    <a:srgbClr val="C0C0C0"/>
                  </a:outerShdw>
                </a:effectLst>
                <a:latin typeface="Arial Rounded MT Bold" pitchFamily="34" charset="0"/>
              </a:rPr>
              <a:t>Add patches only as needed</a:t>
            </a:r>
          </a:p>
          <a:p>
            <a:pPr marL="342900" indent="-342900" eaLnBrk="0" hangingPunct="0">
              <a:buFont typeface="Arial" panose="020B0604020202020204" pitchFamily="34" charset="0"/>
              <a:buChar char="•"/>
              <a:defRPr/>
            </a:pPr>
            <a:r>
              <a:rPr lang="en-US" sz="2000" dirty="0" smtClean="0">
                <a:effectLst>
                  <a:outerShdw blurRad="38100" dist="38100" dir="2700000" algn="tl">
                    <a:srgbClr val="C0C0C0"/>
                  </a:outerShdw>
                </a:effectLst>
                <a:latin typeface="Arial Rounded MT Bold" pitchFamily="34" charset="0"/>
              </a:rPr>
              <a:t>Save precast patches  for 40 years?</a:t>
            </a:r>
          </a:p>
          <a:p>
            <a:pPr marL="342900" indent="-342900" eaLnBrk="0" hangingPunct="0">
              <a:buFont typeface="Arial" panose="020B0604020202020204" pitchFamily="34" charset="0"/>
              <a:buChar char="•"/>
              <a:defRPr/>
            </a:pPr>
            <a:r>
              <a:rPr lang="en-US" sz="2000" dirty="0" smtClean="0">
                <a:effectLst>
                  <a:outerShdw blurRad="38100" dist="38100" dir="2700000" algn="tl">
                    <a:srgbClr val="C0C0C0"/>
                  </a:outerShdw>
                </a:effectLst>
                <a:latin typeface="Arial Rounded MT Bold" pitchFamily="34" charset="0"/>
              </a:rPr>
              <a:t>Makes </a:t>
            </a:r>
            <a:r>
              <a:rPr lang="en-US" sz="2000" dirty="0">
                <a:effectLst>
                  <a:outerShdw blurRad="38100" dist="38100" dir="2700000" algn="tl">
                    <a:srgbClr val="C0C0C0"/>
                  </a:outerShdw>
                </a:effectLst>
                <a:latin typeface="Arial Rounded MT Bold" pitchFamily="34" charset="0"/>
              </a:rPr>
              <a:t>The Most </a:t>
            </a:r>
            <a:r>
              <a:rPr lang="en-US" sz="2000" dirty="0" smtClean="0">
                <a:effectLst>
                  <a:outerShdw blurRad="38100" dist="38100" dir="2700000" algn="tl">
                    <a:srgbClr val="C0C0C0"/>
                  </a:outerShdw>
                </a:effectLst>
                <a:latin typeface="Arial Rounded MT Bold" pitchFamily="34" charset="0"/>
              </a:rPr>
              <a:t>of Original Concrete Pavement</a:t>
            </a:r>
          </a:p>
          <a:p>
            <a:pPr marL="342900" indent="-342900" eaLnBrk="0" hangingPunct="0">
              <a:buFont typeface="Arial" panose="020B0604020202020204" pitchFamily="34" charset="0"/>
              <a:buChar char="•"/>
              <a:defRPr/>
            </a:pPr>
            <a:r>
              <a:rPr lang="en-US" sz="2000" dirty="0" smtClean="0">
                <a:effectLst>
                  <a:outerShdw blurRad="38100" dist="38100" dir="2700000" algn="tl">
                    <a:srgbClr val="C0C0C0"/>
                  </a:outerShdw>
                </a:effectLst>
                <a:latin typeface="Arial Rounded MT Bold" pitchFamily="34" charset="0"/>
              </a:rPr>
              <a:t>Restore roadway only as needed</a:t>
            </a:r>
            <a:endParaRPr lang="en-US" sz="2000" dirty="0">
              <a:effectLst>
                <a:outerShdw blurRad="38100" dist="38100" dir="2700000" algn="tl">
                  <a:srgbClr val="C0C0C0"/>
                </a:outerShdw>
              </a:effectLst>
              <a:latin typeface="Tahoma" pitchFamily="34" charset="0"/>
            </a:endParaRPr>
          </a:p>
        </p:txBody>
      </p:sp>
      <p:pic>
        <p:nvPicPr>
          <p:cNvPr id="523268" name="Picture 8" descr="Intermittent Total Replacement,12-20-12 NYSDOT REG 11"/>
          <p:cNvPicPr>
            <a:picLocks noChangeAspect="1" noChangeArrowheads="1"/>
          </p:cNvPicPr>
          <p:nvPr/>
        </p:nvPicPr>
        <p:blipFill>
          <a:blip r:embed="rId3"/>
          <a:srcRect l="21140" r="22270" b="9520"/>
          <a:stretch>
            <a:fillRect/>
          </a:stretch>
        </p:blipFill>
        <p:spPr bwMode="auto">
          <a:xfrm>
            <a:off x="1897854" y="1177987"/>
            <a:ext cx="5348287" cy="3694112"/>
          </a:xfrm>
          <a:prstGeom prst="rect">
            <a:avLst/>
          </a:prstGeom>
          <a:noFill/>
          <a:ln w="9525">
            <a:solidFill>
              <a:schemeClr val="tx1"/>
            </a:solidFill>
            <a:miter lim="800000"/>
            <a:headEnd/>
            <a:tailEnd/>
          </a:ln>
        </p:spPr>
      </p:pic>
      <p:sp>
        <p:nvSpPr>
          <p:cNvPr id="4" name="TextBox 3"/>
          <p:cNvSpPr txBox="1"/>
          <p:nvPr/>
        </p:nvSpPr>
        <p:spPr>
          <a:xfrm>
            <a:off x="4495800" y="4318397"/>
            <a:ext cx="1094581" cy="246221"/>
          </a:xfrm>
          <a:prstGeom prst="rect">
            <a:avLst/>
          </a:prstGeom>
          <a:noFill/>
        </p:spPr>
        <p:txBody>
          <a:bodyPr wrap="square" rtlCol="0">
            <a:spAutoFit/>
          </a:bodyPr>
          <a:lstStyle/>
          <a:p>
            <a:r>
              <a:rPr lang="en-US" sz="1000" dirty="0" smtClean="0">
                <a:solidFill>
                  <a:srgbClr val="11206D"/>
                </a:solidFill>
                <a:latin typeface="Arial Rounded MT Bold" panose="020F0704030504030204" pitchFamily="34" charset="0"/>
              </a:rPr>
              <a:t>Super-Dowels</a:t>
            </a:r>
            <a:endParaRPr lang="en-US" sz="1000" dirty="0">
              <a:solidFill>
                <a:srgbClr val="11206D"/>
              </a:solidFill>
              <a:latin typeface="Arial Rounded MT Bold" panose="020F0704030504030204" pitchFamily="34" charset="0"/>
            </a:endParaRPr>
          </a:p>
        </p:txBody>
      </p:sp>
      <p:cxnSp>
        <p:nvCxnSpPr>
          <p:cNvPr id="6" name="Straight Arrow Connector 5"/>
          <p:cNvCxnSpPr/>
          <p:nvPr/>
        </p:nvCxnSpPr>
        <p:spPr>
          <a:xfrm flipH="1" flipV="1">
            <a:off x="4114800" y="4318397"/>
            <a:ext cx="392907" cy="12311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a:off x="8458200" y="3162798"/>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3"/>
          </p:cNvCxnSpPr>
          <p:nvPr/>
        </p:nvCxnSpPr>
        <p:spPr>
          <a:xfrm>
            <a:off x="5590381" y="4441508"/>
            <a:ext cx="914400" cy="91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86400" y="4191000"/>
            <a:ext cx="533400" cy="25050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flipV="1">
            <a:off x="4267200" y="2887288"/>
            <a:ext cx="228600" cy="2755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4471426" y="3056501"/>
            <a:ext cx="1094581" cy="246221"/>
          </a:xfrm>
          <a:prstGeom prst="rect">
            <a:avLst/>
          </a:prstGeom>
          <a:noFill/>
        </p:spPr>
        <p:txBody>
          <a:bodyPr wrap="square" rtlCol="0">
            <a:spAutoFit/>
          </a:bodyPr>
          <a:lstStyle/>
          <a:p>
            <a:r>
              <a:rPr lang="en-US" sz="1000" dirty="0" smtClean="0">
                <a:solidFill>
                  <a:srgbClr val="11206D"/>
                </a:solidFill>
                <a:latin typeface="Arial Rounded MT Bold" panose="020F0704030504030204" pitchFamily="34" charset="0"/>
              </a:rPr>
              <a:t>Super-Dowels</a:t>
            </a:r>
            <a:endParaRPr lang="en-US" sz="1000" dirty="0">
              <a:solidFill>
                <a:srgbClr val="11206D"/>
              </a:solidFill>
              <a:latin typeface="Arial Rounded MT Bold" panose="020F0704030504030204" pitchFamily="34" charset="0"/>
            </a:endParaRPr>
          </a:p>
        </p:txBody>
      </p:sp>
      <p:cxnSp>
        <p:nvCxnSpPr>
          <p:cNvPr id="23" name="Straight Arrow Connector 22"/>
          <p:cNvCxnSpPr/>
          <p:nvPr/>
        </p:nvCxnSpPr>
        <p:spPr>
          <a:xfrm flipV="1">
            <a:off x="5486400" y="2836189"/>
            <a:ext cx="438181" cy="34342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49916179"/>
      </p:ext>
    </p:extLst>
  </p:cSld>
  <p:clrMapOvr>
    <a:masterClrMapping/>
  </p:clrMapOvr>
  <p:transition advTm="6200">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idx="4294967295"/>
          </p:nvPr>
        </p:nvSpPr>
        <p:spPr>
          <a:xfrm>
            <a:off x="544484" y="462756"/>
            <a:ext cx="8305800" cy="1208087"/>
          </a:xfrm>
          <a:prstGeom prst="rect">
            <a:avLst/>
          </a:prstGeom>
        </p:spPr>
        <p:txBody>
          <a:bodyPr/>
          <a:lstStyle/>
          <a:p>
            <a:pPr>
              <a:defRPr/>
            </a:pPr>
            <a:r>
              <a:rPr lang="en-US" sz="3200" dirty="0" smtClean="0">
                <a:solidFill>
                  <a:srgbClr val="FF3300"/>
                </a:solidFill>
                <a:latin typeface="Arial Rounded MT Bold" pitchFamily="34" charset="0"/>
              </a:rPr>
              <a:t>I-95 Replacement Plan for 2015</a:t>
            </a:r>
            <a:endParaRPr lang="en-US" sz="3200" dirty="0">
              <a:solidFill>
                <a:srgbClr val="FF3300"/>
              </a:solidFill>
              <a:latin typeface="Arial Rounded MT Bold"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923" t="11888" r="12308" b="3706"/>
          <a:stretch/>
        </p:blipFill>
        <p:spPr>
          <a:xfrm>
            <a:off x="533400" y="1066800"/>
            <a:ext cx="8001000" cy="5410200"/>
          </a:xfrm>
          <a:prstGeom prst="rect">
            <a:avLst/>
          </a:prstGeom>
          <a:ln>
            <a:solidFill>
              <a:schemeClr val="tx1"/>
            </a:solidFill>
          </a:ln>
        </p:spPr>
      </p:pic>
      <p:sp>
        <p:nvSpPr>
          <p:cNvPr id="4" name="TextBox 3"/>
          <p:cNvSpPr txBox="1"/>
          <p:nvPr/>
        </p:nvSpPr>
        <p:spPr>
          <a:xfrm>
            <a:off x="1752600" y="1528591"/>
            <a:ext cx="2778529" cy="276999"/>
          </a:xfrm>
          <a:prstGeom prst="rect">
            <a:avLst/>
          </a:prstGeom>
          <a:noFill/>
        </p:spPr>
        <p:txBody>
          <a:bodyPr wrap="square" rtlCol="0">
            <a:spAutoFit/>
          </a:bodyPr>
          <a:lstStyle/>
          <a:p>
            <a:r>
              <a:rPr lang="en-US" sz="1200" b="1" dirty="0" smtClean="0">
                <a:solidFill>
                  <a:schemeClr val="accent2"/>
                </a:solidFill>
              </a:rPr>
              <a:t>Precast Placed in 2007</a:t>
            </a:r>
            <a:endParaRPr lang="en-US" sz="1200" b="1" dirty="0">
              <a:solidFill>
                <a:schemeClr val="accent2"/>
              </a:solidFill>
            </a:endParaRPr>
          </a:p>
        </p:txBody>
      </p:sp>
      <p:sp>
        <p:nvSpPr>
          <p:cNvPr id="6" name="TextBox 5"/>
          <p:cNvSpPr txBox="1"/>
          <p:nvPr/>
        </p:nvSpPr>
        <p:spPr>
          <a:xfrm>
            <a:off x="1815464" y="1278428"/>
            <a:ext cx="2789613" cy="276999"/>
          </a:xfrm>
          <a:prstGeom prst="rect">
            <a:avLst/>
          </a:prstGeom>
          <a:noFill/>
        </p:spPr>
        <p:txBody>
          <a:bodyPr wrap="square" rtlCol="0">
            <a:spAutoFit/>
          </a:bodyPr>
          <a:lstStyle/>
          <a:p>
            <a:r>
              <a:rPr lang="en-US" sz="1200" b="1" dirty="0" smtClean="0">
                <a:solidFill>
                  <a:schemeClr val="accent2"/>
                </a:solidFill>
              </a:rPr>
              <a:t>Precast Placed in 2015</a:t>
            </a:r>
            <a:endParaRPr lang="en-US" sz="1200" b="1" dirty="0">
              <a:solidFill>
                <a:schemeClr val="accent2"/>
              </a:solidFill>
            </a:endParaRPr>
          </a:p>
        </p:txBody>
      </p:sp>
      <p:cxnSp>
        <p:nvCxnSpPr>
          <p:cNvPr id="10" name="Straight Connector 9"/>
          <p:cNvCxnSpPr/>
          <p:nvPr/>
        </p:nvCxnSpPr>
        <p:spPr>
          <a:xfrm>
            <a:off x="3505200" y="1670842"/>
            <a:ext cx="3048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a:off x="3810000" y="1670842"/>
            <a:ext cx="574271" cy="73640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3557847" y="1425429"/>
            <a:ext cx="3048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a:off x="3873731" y="1416478"/>
            <a:ext cx="805295" cy="102192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6914457" y="1299492"/>
            <a:ext cx="2209800" cy="461665"/>
          </a:xfrm>
          <a:prstGeom prst="rect">
            <a:avLst/>
          </a:prstGeom>
          <a:noFill/>
        </p:spPr>
        <p:txBody>
          <a:bodyPr wrap="square" rtlCol="0">
            <a:spAutoFit/>
          </a:bodyPr>
          <a:lstStyle/>
          <a:p>
            <a:r>
              <a:rPr lang="en-US" sz="1200" b="1" dirty="0" smtClean="0">
                <a:solidFill>
                  <a:schemeClr val="accent2"/>
                </a:solidFill>
              </a:rPr>
              <a:t>Super-Dowels</a:t>
            </a:r>
          </a:p>
          <a:p>
            <a:r>
              <a:rPr lang="en-US" sz="1200" b="1" dirty="0" smtClean="0">
                <a:solidFill>
                  <a:schemeClr val="accent2"/>
                </a:solidFill>
              </a:rPr>
              <a:t>Placed in 2015</a:t>
            </a:r>
            <a:endParaRPr lang="en-US" sz="1200" b="1" dirty="0">
              <a:solidFill>
                <a:schemeClr val="accent2"/>
              </a:solidFill>
            </a:endParaRPr>
          </a:p>
        </p:txBody>
      </p:sp>
      <p:cxnSp>
        <p:nvCxnSpPr>
          <p:cNvPr id="5" name="Straight Connector 4"/>
          <p:cNvCxnSpPr/>
          <p:nvPr/>
        </p:nvCxnSpPr>
        <p:spPr>
          <a:xfrm flipH="1" flipV="1">
            <a:off x="6465916" y="1425429"/>
            <a:ext cx="448541" cy="12563"/>
          </a:xfrm>
          <a:prstGeom prst="line">
            <a:avLst/>
          </a:prstGeom>
          <a:ln>
            <a:solidFill>
              <a:schemeClr val="accent2"/>
            </a:solidFill>
          </a:ln>
        </p:spPr>
        <p:style>
          <a:lnRef idx="2">
            <a:schemeClr val="accent4"/>
          </a:lnRef>
          <a:fillRef idx="0">
            <a:schemeClr val="accent4"/>
          </a:fillRef>
          <a:effectRef idx="1">
            <a:schemeClr val="accent4"/>
          </a:effectRef>
          <a:fontRef idx="minor">
            <a:schemeClr val="tx1"/>
          </a:fontRef>
        </p:style>
      </p:cxnSp>
      <p:cxnSp>
        <p:nvCxnSpPr>
          <p:cNvPr id="8" name="Straight Arrow Connector 7"/>
          <p:cNvCxnSpPr/>
          <p:nvPr/>
        </p:nvCxnSpPr>
        <p:spPr>
          <a:xfrm flipH="1">
            <a:off x="5867400" y="1425429"/>
            <a:ext cx="598516" cy="981821"/>
          </a:xfrm>
          <a:prstGeom prst="straightConnector1">
            <a:avLst/>
          </a:prstGeom>
          <a:ln>
            <a:solidFill>
              <a:schemeClr val="accent2"/>
            </a:solidFill>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0329075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idx="4294967295"/>
          </p:nvPr>
        </p:nvSpPr>
        <p:spPr>
          <a:xfrm>
            <a:off x="635000" y="849646"/>
            <a:ext cx="7747000" cy="573087"/>
          </a:xfrm>
          <a:prstGeom prst="rect">
            <a:avLst/>
          </a:prstGeom>
        </p:spPr>
        <p:txBody>
          <a:bodyPr/>
          <a:lstStyle/>
          <a:p>
            <a:r>
              <a:rPr lang="en-US" sz="3200" dirty="0" smtClean="0">
                <a:solidFill>
                  <a:srgbClr val="FF3300"/>
                </a:solidFill>
                <a:latin typeface="Arial Rounded MT Bold" pitchFamily="34" charset="0"/>
              </a:rPr>
              <a:t>Present vs. New Method of Addition</a:t>
            </a:r>
            <a:endParaRPr lang="en-US" sz="3200" dirty="0">
              <a:solidFill>
                <a:srgbClr val="FF3300"/>
              </a:solidFill>
              <a:latin typeface="Arial Rounded MT Bold" pitchFamily="34" charset="0"/>
            </a:endParaRPr>
          </a:p>
        </p:txBody>
      </p:sp>
      <p:sp>
        <p:nvSpPr>
          <p:cNvPr id="65539" name="Rectangle 7"/>
          <p:cNvSpPr>
            <a:spLocks noChangeArrowheads="1"/>
          </p:cNvSpPr>
          <p:nvPr/>
        </p:nvSpPr>
        <p:spPr bwMode="auto">
          <a:xfrm>
            <a:off x="0" y="5039260"/>
            <a:ext cx="4038600" cy="815608"/>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smtClean="0">
                <a:latin typeface="Arial Rounded MT Bold" pitchFamily="34" charset="0"/>
              </a:rPr>
              <a:t>Present Method                     </a:t>
            </a:r>
          </a:p>
          <a:p>
            <a:pPr algn="ctr" eaLnBrk="0" hangingPunct="0">
              <a:spcBef>
                <a:spcPct val="50000"/>
              </a:spcBef>
            </a:pPr>
            <a:endParaRPr lang="en-US" b="1" dirty="0">
              <a:solidFill>
                <a:srgbClr val="FF3300"/>
              </a:solidFill>
              <a:latin typeface="Arial Rounded MT Bold"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517" t="15547" r="13199" b="7317"/>
          <a:stretch/>
        </p:blipFill>
        <p:spPr>
          <a:xfrm>
            <a:off x="381000" y="1828983"/>
            <a:ext cx="3733800" cy="2811548"/>
          </a:xfrm>
          <a:prstGeom prst="rect">
            <a:avLst/>
          </a:prstGeom>
          <a:ln>
            <a:solidFill>
              <a:schemeClr val="tx1"/>
            </a:solidFill>
          </a:ln>
        </p:spPr>
      </p:pic>
      <p:cxnSp>
        <p:nvCxnSpPr>
          <p:cNvPr id="4" name="Straight Arrow Connector 3"/>
          <p:cNvCxnSpPr/>
          <p:nvPr/>
        </p:nvCxnSpPr>
        <p:spPr>
          <a:xfrm flipH="1">
            <a:off x="3657600" y="4089400"/>
            <a:ext cx="381000" cy="0"/>
          </a:xfrm>
          <a:prstGeom prst="straightConnector1">
            <a:avLst/>
          </a:prstGeom>
          <a:ln>
            <a:solidFill>
              <a:srgbClr val="FF0000"/>
            </a:solidFill>
            <a:tailEnd type="triangle"/>
          </a:ln>
        </p:spPr>
        <p:style>
          <a:lnRef idx="2">
            <a:schemeClr val="accent4"/>
          </a:lnRef>
          <a:fillRef idx="0">
            <a:schemeClr val="accent4"/>
          </a:fillRef>
          <a:effectRef idx="1">
            <a:schemeClr val="accent4"/>
          </a:effectRef>
          <a:fontRef idx="minor">
            <a:schemeClr val="tx1"/>
          </a:fontRef>
        </p:style>
      </p:cxn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8958" t="14871" r="5794" b="7881"/>
          <a:stretch/>
        </p:blipFill>
        <p:spPr>
          <a:xfrm>
            <a:off x="4419600" y="1841683"/>
            <a:ext cx="4232607" cy="2811548"/>
          </a:xfrm>
          <a:prstGeom prst="rect">
            <a:avLst/>
          </a:prstGeom>
          <a:ln>
            <a:solidFill>
              <a:schemeClr val="tx1"/>
            </a:solidFill>
          </a:ln>
        </p:spPr>
      </p:pic>
      <p:sp>
        <p:nvSpPr>
          <p:cNvPr id="7" name="Rectangle 7"/>
          <p:cNvSpPr>
            <a:spLocks noChangeArrowheads="1"/>
          </p:cNvSpPr>
          <p:nvPr/>
        </p:nvSpPr>
        <p:spPr bwMode="auto">
          <a:xfrm>
            <a:off x="4686300" y="5039260"/>
            <a:ext cx="3695700" cy="400110"/>
          </a:xfrm>
          <a:prstGeom prst="rect">
            <a:avLst/>
          </a:prstGeom>
          <a:noFill/>
          <a:ln w="9525">
            <a:noFill/>
            <a:miter lim="800000"/>
            <a:headEnd/>
            <a:tailEnd/>
          </a:ln>
        </p:spPr>
        <p:txBody>
          <a:bodyPr wrap="square">
            <a:spAutoFit/>
          </a:bodyPr>
          <a:lstStyle/>
          <a:p>
            <a:pPr lvl="1" algn="ctr">
              <a:spcBef>
                <a:spcPct val="50000"/>
              </a:spcBef>
            </a:pPr>
            <a:r>
              <a:rPr lang="en-US" sz="2000" b="1" dirty="0" smtClean="0">
                <a:latin typeface="Arial Rounded MT Bold" panose="020F0704030504030204" pitchFamily="34" charset="0"/>
              </a:rPr>
              <a:t>New Method</a:t>
            </a:r>
            <a:endParaRPr lang="en-US" sz="2000" b="1" dirty="0">
              <a:latin typeface="Arial Rounded MT Bold" panose="020F0704030504030204" pitchFamily="34" charset="0"/>
            </a:endParaRPr>
          </a:p>
        </p:txBody>
      </p:sp>
      <p:sp>
        <p:nvSpPr>
          <p:cNvPr id="8" name="Rectangle 7"/>
          <p:cNvSpPr>
            <a:spLocks noChangeArrowheads="1"/>
          </p:cNvSpPr>
          <p:nvPr/>
        </p:nvSpPr>
        <p:spPr bwMode="auto">
          <a:xfrm>
            <a:off x="1249025" y="5654813"/>
            <a:ext cx="6874549" cy="400110"/>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smtClean="0">
                <a:solidFill>
                  <a:srgbClr val="FF0000"/>
                </a:solidFill>
                <a:latin typeface="Arial Rounded MT Bold" panose="020F0704030504030204" pitchFamily="34" charset="0"/>
              </a:rPr>
              <a:t>Saving per Eight Dowel Joint - $ 788.96 (New Method)</a:t>
            </a:r>
            <a:endParaRPr lang="en-US" sz="2000" b="1"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124363407"/>
      </p:ext>
    </p:extLst>
  </p:cSld>
  <p:clrMapOvr>
    <a:masterClrMapping/>
  </p:clrMapOvr>
  <p:transition advTm="7216"/>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a:xfrm>
            <a:off x="0" y="685800"/>
            <a:ext cx="9144000" cy="612775"/>
          </a:xfrm>
          <a:prstGeom prst="rect">
            <a:avLst/>
          </a:prstGeom>
        </p:spPr>
        <p:txBody>
          <a:bodyPr/>
          <a:lstStyle/>
          <a:p>
            <a:pPr marL="0" indent="0" algn="ctr">
              <a:buNone/>
            </a:pPr>
            <a:r>
              <a:rPr lang="en-US" dirty="0" smtClean="0">
                <a:solidFill>
                  <a:srgbClr val="FF3300"/>
                </a:solidFill>
                <a:latin typeface="Arial Rounded MT Bold" pitchFamily="34" charset="0"/>
              </a:rPr>
              <a:t>I-95 Savings (in 2021) Using Smart </a:t>
            </a:r>
            <a:r>
              <a:rPr lang="en-US" sz="3200" dirty="0" smtClean="0">
                <a:solidFill>
                  <a:srgbClr val="FF3300"/>
                </a:solidFill>
                <a:latin typeface="Arial Rounded MT Bold" pitchFamily="34" charset="0"/>
              </a:rPr>
              <a:t>Method</a:t>
            </a:r>
            <a:endParaRPr lang="en-US" sz="3200" dirty="0">
              <a:solidFill>
                <a:srgbClr val="FF3300"/>
              </a:solidFill>
              <a:latin typeface="Arial Rounded MT Bold" pitchFamily="34" charset="0"/>
            </a:endParaRPr>
          </a:p>
        </p:txBody>
      </p:sp>
      <p:graphicFrame>
        <p:nvGraphicFramePr>
          <p:cNvPr id="5" name="Table 4"/>
          <p:cNvGraphicFramePr>
            <a:graphicFrameLocks noGrp="1"/>
          </p:cNvGraphicFramePr>
          <p:nvPr>
            <p:extLst/>
          </p:nvPr>
        </p:nvGraphicFramePr>
        <p:xfrm>
          <a:off x="457200" y="1752600"/>
          <a:ext cx="8399844" cy="3606800"/>
        </p:xfrm>
        <a:graphic>
          <a:graphicData uri="http://schemas.openxmlformats.org/drawingml/2006/table">
            <a:tbl>
              <a:tblPr firstRow="1" bandRow="1">
                <a:tableStyleId>{5C22544A-7EE6-4342-B048-85BDC9FD1C3A}</a:tableStyleId>
              </a:tblPr>
              <a:tblGrid>
                <a:gridCol w="3124200"/>
                <a:gridCol w="762000"/>
                <a:gridCol w="685800"/>
                <a:gridCol w="2057400"/>
                <a:gridCol w="1770444"/>
              </a:tblGrid>
              <a:tr h="698500">
                <a:tc>
                  <a:txBody>
                    <a:bodyPr/>
                    <a:lstStyle/>
                    <a:p>
                      <a:pPr algn="ctr"/>
                      <a:r>
                        <a:rPr lang="en-US" sz="1600" baseline="0" dirty="0" smtClean="0">
                          <a:solidFill>
                            <a:schemeClr val="tx1"/>
                          </a:solidFill>
                        </a:rPr>
                        <a:t>OPERATION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“Q” </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UNIT</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COST/SAVINGS      </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TOTAL</a:t>
                      </a:r>
                    </a:p>
                    <a:p>
                      <a:pPr algn="ctr"/>
                      <a:r>
                        <a:rPr lang="en-US" sz="1600" dirty="0" smtClean="0">
                          <a:solidFill>
                            <a:schemeClr val="tx1"/>
                          </a:solidFill>
                        </a:rPr>
                        <a:t>COST/SAVINGS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8500">
                <a:tc>
                  <a:txBody>
                    <a:bodyPr/>
                    <a:lstStyle/>
                    <a:p>
                      <a:r>
                        <a:rPr lang="en-US" sz="1400" dirty="0" smtClean="0">
                          <a:solidFill>
                            <a:schemeClr val="tx1"/>
                          </a:solidFill>
                        </a:rPr>
                        <a:t>ESTIMATED POTENTIAL COST</a:t>
                      </a:r>
                      <a:r>
                        <a:rPr lang="en-US" sz="1400" baseline="0" dirty="0" smtClean="0">
                          <a:solidFill>
                            <a:schemeClr val="tx1"/>
                          </a:solidFill>
                        </a:rPr>
                        <a:t> OF </a:t>
                      </a:r>
                      <a:r>
                        <a:rPr lang="en-US" sz="1400" dirty="0" smtClean="0">
                          <a:solidFill>
                            <a:schemeClr val="tx1"/>
                          </a:solidFill>
                        </a:rPr>
                        <a:t>DOWELS IN 2015 (3125 JOINTS)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25,000</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EA</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$ 10.30 (UP-CHARGE</a:t>
                      </a:r>
                      <a:r>
                        <a:rPr lang="en-US" sz="1400" baseline="0" dirty="0" smtClean="0">
                          <a:solidFill>
                            <a:schemeClr val="tx1"/>
                          </a:solidFill>
                        </a:rPr>
                        <a:t> PER DOWEL)</a:t>
                      </a:r>
                      <a:r>
                        <a:rPr lang="en-US" sz="1400" dirty="0" smtClean="0">
                          <a:solidFill>
                            <a:schemeClr val="tx1"/>
                          </a:solidFill>
                        </a:rPr>
                        <a:t>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$ 257,500 (C)</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9140">
                <a:tc>
                  <a:txBody>
                    <a:bodyPr/>
                    <a:lstStyle/>
                    <a:p>
                      <a:r>
                        <a:rPr lang="en-US" sz="1400" dirty="0" smtClean="0">
                          <a:solidFill>
                            <a:schemeClr val="tx1"/>
                          </a:solidFill>
                        </a:rPr>
                        <a:t> ASSUME 13.8% OF 3125 JOINTS = 462 JOINTS in seven years (2021)</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431</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EA</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$ 788.96 (SAVINGS PER JOINT)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$ 340,042 (S)</a:t>
                      </a:r>
                    </a:p>
                    <a:p>
                      <a:pPr algn="ctr"/>
                      <a:r>
                        <a:rPr lang="en-US" sz="1400" dirty="0" smtClean="0">
                          <a:solidFill>
                            <a:srgbClr val="FF0000"/>
                          </a:solidFill>
                        </a:rPr>
                        <a:t>(= 1,333 lane feet new pavement) </a:t>
                      </a:r>
                      <a:endParaRPr lang="en-US" sz="1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9140">
                <a:tc>
                  <a:txBody>
                    <a:bodyPr/>
                    <a:lstStyle/>
                    <a:p>
                      <a:r>
                        <a:rPr lang="en-US" sz="1400" dirty="0" smtClean="0">
                          <a:solidFill>
                            <a:schemeClr val="tx1"/>
                          </a:solidFill>
                        </a:rPr>
                        <a:t> ASSUME 25% OF 3125 JOINTS = 462 JOINTS in seven years (2021)</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781</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EA</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a:t>
                      </a:r>
                      <a:r>
                        <a:rPr lang="en-US" sz="1400" baseline="0" dirty="0" smtClean="0">
                          <a:solidFill>
                            <a:schemeClr val="tx1"/>
                          </a:solidFill>
                        </a:rPr>
                        <a:t> 788.96</a:t>
                      </a:r>
                      <a:r>
                        <a:rPr lang="en-US" sz="1400" dirty="0" smtClean="0">
                          <a:solidFill>
                            <a:schemeClr val="tx1"/>
                          </a:solidFill>
                        </a:rPr>
                        <a:t> (SAVINGS    PER JOINT)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$ 616,178 (S)</a:t>
                      </a:r>
                    </a:p>
                    <a:p>
                      <a:pPr algn="ctr"/>
                      <a:r>
                        <a:rPr lang="en-US" sz="1400" dirty="0" smtClean="0">
                          <a:solidFill>
                            <a:srgbClr val="FF0000"/>
                          </a:solidFill>
                        </a:rPr>
                        <a:t>(= 2,415 lane feet new pavement) </a:t>
                      </a:r>
                      <a:endParaRPr lang="en-US" sz="1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8500">
                <a:tc>
                  <a:txBody>
                    <a:bodyPr/>
                    <a:lstStyle/>
                    <a:p>
                      <a:r>
                        <a:rPr lang="en-US" sz="1400" dirty="0" smtClean="0">
                          <a:solidFill>
                            <a:schemeClr val="tx1"/>
                          </a:solidFill>
                        </a:rPr>
                        <a:t>100% OF JOINTS OVER</a:t>
                      </a:r>
                      <a:r>
                        <a:rPr lang="en-US" sz="1400" baseline="0" dirty="0" smtClean="0">
                          <a:solidFill>
                            <a:schemeClr val="tx1"/>
                          </a:solidFill>
                        </a:rPr>
                        <a:t> TIME =</a:t>
                      </a:r>
                      <a:r>
                        <a:rPr lang="en-US" sz="1400" dirty="0" smtClean="0">
                          <a:solidFill>
                            <a:schemeClr val="tx1"/>
                          </a:solidFill>
                        </a:rPr>
                        <a:t> 3125 JOINTS (OVER TIME)</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3125</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EA</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$ 788.96 (SAVINGS   PER JOINT)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a:t>
                      </a:r>
                      <a:r>
                        <a:rPr lang="en-US" sz="1400" baseline="0" dirty="0" smtClean="0">
                          <a:solidFill>
                            <a:schemeClr val="tx1"/>
                          </a:solidFill>
                        </a:rPr>
                        <a:t> 2,465,500 (S)</a:t>
                      </a:r>
                    </a:p>
                    <a:p>
                      <a:pPr algn="ctr"/>
                      <a:r>
                        <a:rPr lang="en-US" sz="1400" baseline="0" dirty="0" smtClean="0">
                          <a:solidFill>
                            <a:srgbClr val="FF0000"/>
                          </a:solidFill>
                        </a:rPr>
                        <a:t>(= 9,664 lane feet new pavement)</a:t>
                      </a:r>
                      <a:endParaRPr lang="en-US" sz="1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381000" y="5486400"/>
            <a:ext cx="8382000" cy="707886"/>
          </a:xfrm>
          <a:prstGeom prst="rect">
            <a:avLst/>
          </a:prstGeom>
          <a:noFill/>
        </p:spPr>
        <p:txBody>
          <a:bodyPr wrap="square" rtlCol="0">
            <a:spAutoFit/>
          </a:bodyPr>
          <a:lstStyle/>
          <a:p>
            <a:r>
              <a:rPr lang="en-US" sz="2000" dirty="0" smtClean="0">
                <a:latin typeface="Arial Rounded MT Bold" panose="020F0704030504030204" pitchFamily="34" charset="0"/>
              </a:rPr>
              <a:t>PROPOSED THRUWAY EXTRA EXPENDITURE IN 2015 = $ 257,500</a:t>
            </a:r>
          </a:p>
          <a:p>
            <a:r>
              <a:rPr lang="en-US" sz="2000" dirty="0" smtClean="0">
                <a:latin typeface="Arial Rounded MT Bold" panose="020F0704030504030204" pitchFamily="34" charset="0"/>
              </a:rPr>
              <a:t>TOTAL POTENTIAL SAVINGS = $ 2,465,500 = 9,664 Lane Ft.</a:t>
            </a:r>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559228875"/>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2"/>
          <p:cNvSpPr txBox="1">
            <a:spLocks noChangeArrowheads="1"/>
          </p:cNvSpPr>
          <p:nvPr/>
        </p:nvSpPr>
        <p:spPr bwMode="auto">
          <a:xfrm>
            <a:off x="457200" y="707848"/>
            <a:ext cx="8105775" cy="584775"/>
          </a:xfrm>
          <a:prstGeom prst="rect">
            <a:avLst/>
          </a:prstGeom>
          <a:noFill/>
          <a:ln w="9525" algn="ctr">
            <a:noFill/>
            <a:miter lim="800000"/>
            <a:headEnd/>
            <a:tailEnd/>
          </a:ln>
        </p:spPr>
        <p:txBody>
          <a:bodyPr>
            <a:spAutoFit/>
          </a:bodyPr>
          <a:lstStyle/>
          <a:p>
            <a:pPr algn="ctr" eaLnBrk="0" hangingPunct="0"/>
            <a:r>
              <a:rPr lang="en-US" sz="3200" b="1" dirty="0" smtClean="0">
                <a:solidFill>
                  <a:srgbClr val="FF0000"/>
                </a:solidFill>
                <a:latin typeface="Arial Rounded MT Bold" pitchFamily="34" charset="0"/>
              </a:rPr>
              <a:t>Precast Inlays (Over Lays) in Asphalt</a:t>
            </a:r>
            <a:endParaRPr lang="en-US" sz="3200" b="1" i="1" dirty="0">
              <a:solidFill>
                <a:srgbClr val="FF0000"/>
              </a:solidFill>
            </a:endParaRPr>
          </a:p>
        </p:txBody>
      </p:sp>
      <p:sp>
        <p:nvSpPr>
          <p:cNvPr id="55299" name="Rectangle 5"/>
          <p:cNvSpPr>
            <a:spLocks noChangeArrowheads="1"/>
          </p:cNvSpPr>
          <p:nvPr/>
        </p:nvSpPr>
        <p:spPr bwMode="auto">
          <a:xfrm>
            <a:off x="5524853" y="4400208"/>
            <a:ext cx="1862431" cy="707886"/>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a:latin typeface="Arial Rounded MT Bold" pitchFamily="34" charset="0"/>
              </a:rPr>
              <a:t>374,000 </a:t>
            </a:r>
            <a:r>
              <a:rPr lang="en-US" sz="2000" b="1" dirty="0" smtClean="0">
                <a:latin typeface="Arial Rounded MT Bold" pitchFamily="34" charset="0"/>
              </a:rPr>
              <a:t>ADT Highway 401</a:t>
            </a:r>
            <a:endParaRPr lang="en-US" sz="2000" b="1" dirty="0">
              <a:latin typeface="Arial Rounded MT Bold" pitchFamily="34" charset="0"/>
            </a:endParaRPr>
          </a:p>
        </p:txBody>
      </p:sp>
      <p:sp>
        <p:nvSpPr>
          <p:cNvPr id="55301" name="Rectangle 7"/>
          <p:cNvSpPr>
            <a:spLocks noChangeArrowheads="1"/>
          </p:cNvSpPr>
          <p:nvPr/>
        </p:nvSpPr>
        <p:spPr bwMode="auto">
          <a:xfrm>
            <a:off x="1472176" y="4400208"/>
            <a:ext cx="2096712" cy="707886"/>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a:latin typeface="Arial Rounded MT Bold" pitchFamily="34" charset="0"/>
              </a:rPr>
              <a:t>341,000 </a:t>
            </a:r>
            <a:r>
              <a:rPr lang="en-US" sz="2000" b="1" dirty="0" smtClean="0">
                <a:latin typeface="Arial Rounded MT Bold" pitchFamily="34" charset="0"/>
              </a:rPr>
              <a:t>ADT Highway </a:t>
            </a:r>
            <a:r>
              <a:rPr lang="en-US" sz="2000" b="1" dirty="0">
                <a:latin typeface="Arial Rounded MT Bold" pitchFamily="34" charset="0"/>
              </a:rPr>
              <a:t>427</a:t>
            </a:r>
          </a:p>
        </p:txBody>
      </p:sp>
      <p:sp>
        <p:nvSpPr>
          <p:cNvPr id="55302" name="Rectangle 9"/>
          <p:cNvSpPr>
            <a:spLocks noChangeArrowheads="1"/>
          </p:cNvSpPr>
          <p:nvPr/>
        </p:nvSpPr>
        <p:spPr bwMode="auto">
          <a:xfrm>
            <a:off x="1925639" y="5810251"/>
            <a:ext cx="2833687" cy="366712"/>
          </a:xfrm>
          <a:prstGeom prst="rect">
            <a:avLst/>
          </a:prstGeom>
          <a:noFill/>
          <a:ln w="9525">
            <a:noFill/>
            <a:miter lim="800000"/>
            <a:headEnd/>
            <a:tailEnd/>
          </a:ln>
        </p:spPr>
        <p:txBody>
          <a:bodyPr>
            <a:spAutoFit/>
          </a:bodyPr>
          <a:lstStyle/>
          <a:p>
            <a:pPr algn="ctr" eaLnBrk="0" hangingPunct="0">
              <a:spcBef>
                <a:spcPct val="50000"/>
              </a:spcBef>
            </a:pPr>
            <a:endParaRPr lang="en-US" b="1">
              <a:solidFill>
                <a:schemeClr val="bg1"/>
              </a:solidFill>
              <a:latin typeface="Arial Rounded MT Bol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17" y="1776610"/>
            <a:ext cx="3727830" cy="2480701"/>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54" y="1776610"/>
            <a:ext cx="3727830" cy="2480701"/>
          </a:xfrm>
          <a:prstGeom prst="rect">
            <a:avLst/>
          </a:prstGeom>
          <a:ln>
            <a:solidFill>
              <a:schemeClr val="tx1"/>
            </a:solidFill>
          </a:ln>
        </p:spPr>
      </p:pic>
      <p:sp>
        <p:nvSpPr>
          <p:cNvPr id="8" name="Text Box 12"/>
          <p:cNvSpPr txBox="1">
            <a:spLocks noChangeArrowheads="1"/>
          </p:cNvSpPr>
          <p:nvPr/>
        </p:nvSpPr>
        <p:spPr bwMode="auto">
          <a:xfrm>
            <a:off x="331559" y="5394752"/>
            <a:ext cx="8105775" cy="830997"/>
          </a:xfrm>
          <a:prstGeom prst="rect">
            <a:avLst/>
          </a:prstGeom>
          <a:noFill/>
          <a:ln w="9525" algn="ctr">
            <a:noFill/>
            <a:miter lim="800000"/>
            <a:headEnd/>
            <a:tailEnd/>
          </a:ln>
        </p:spPr>
        <p:txBody>
          <a:bodyPr>
            <a:spAutoFit/>
          </a:bodyPr>
          <a:lstStyle/>
          <a:p>
            <a:pPr algn="ctr" eaLnBrk="0" hangingPunct="0"/>
            <a:r>
              <a:rPr lang="en-US" sz="2400" b="1" dirty="0" smtClean="0">
                <a:solidFill>
                  <a:srgbClr val="FF0000"/>
                </a:solidFill>
                <a:latin typeface="Arial Rounded MT Bold" pitchFamily="34" charset="0"/>
              </a:rPr>
              <a:t>Hardening-Up Asphalt Pavement In Toronto – Pilot Project 2016 </a:t>
            </a:r>
            <a:endParaRPr lang="en-US" sz="2400" b="1" i="1" dirty="0">
              <a:solidFill>
                <a:srgbClr val="FF0000"/>
              </a:solidFill>
            </a:endParaRPr>
          </a:p>
        </p:txBody>
      </p:sp>
    </p:spTree>
    <p:extLst>
      <p:ext uri="{BB962C8B-B14F-4D97-AF65-F5344CB8AC3E}">
        <p14:creationId xmlns:p14="http://schemas.microsoft.com/office/powerpoint/2010/main" val="2593346637"/>
      </p:ext>
    </p:extLst>
  </p:cSld>
  <p:clrMapOvr>
    <a:masterClrMapping/>
  </p:clrMapOvr>
  <p:transition advTm="10784"/>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noChangeArrowheads="1"/>
          </p:cNvSpPr>
          <p:nvPr>
            <p:ph type="title" idx="4294967295"/>
          </p:nvPr>
        </p:nvSpPr>
        <p:spPr>
          <a:xfrm>
            <a:off x="0" y="837734"/>
            <a:ext cx="9144000" cy="1006475"/>
          </a:xfrm>
          <a:prstGeom prst="rect">
            <a:avLst/>
          </a:prstGeom>
        </p:spPr>
        <p:txBody>
          <a:bodyPr/>
          <a:lstStyle/>
          <a:p>
            <a:r>
              <a:rPr lang="en-US" sz="3200" b="1" dirty="0" smtClean="0">
                <a:solidFill>
                  <a:srgbClr val="FF0000"/>
                </a:solidFill>
                <a:latin typeface="Arial Rounded MT Bold" pitchFamily="34" charset="0"/>
              </a:rPr>
              <a:t>Overnight Inlay Details</a:t>
            </a:r>
            <a:endParaRPr lang="en-US" sz="3200" b="1" dirty="0">
              <a:solidFill>
                <a:srgbClr val="FF0000"/>
              </a:solidFill>
            </a:endParaRPr>
          </a:p>
        </p:txBody>
      </p:sp>
      <p:sp>
        <p:nvSpPr>
          <p:cNvPr id="6" name="Rectangle 3"/>
          <p:cNvSpPr txBox="1">
            <a:spLocks noChangeArrowheads="1"/>
          </p:cNvSpPr>
          <p:nvPr/>
        </p:nvSpPr>
        <p:spPr bwMode="auto">
          <a:xfrm>
            <a:off x="453764" y="4979941"/>
            <a:ext cx="8085221" cy="506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a:lstStyle>
          <a:p>
            <a:pPr marL="0" indent="0" algn="ctr">
              <a:lnSpc>
                <a:spcPct val="90000"/>
              </a:lnSpc>
              <a:buNone/>
            </a:pPr>
            <a:r>
              <a:rPr lang="en-US" sz="2400" b="1" kern="0" dirty="0" smtClean="0">
                <a:solidFill>
                  <a:schemeClr val="tx1"/>
                </a:solidFill>
                <a:latin typeface="Arial Rounded MT Bold" pitchFamily="34" charset="0"/>
              </a:rPr>
              <a:t>Typical Cross </a:t>
            </a:r>
            <a:r>
              <a:rPr lang="en-US" sz="2400" b="1" kern="0" dirty="0">
                <a:solidFill>
                  <a:schemeClr val="tx1"/>
                </a:solidFill>
                <a:latin typeface="Arial Rounded MT Bold" pitchFamily="34" charset="0"/>
              </a:rPr>
              <a:t>Section </a:t>
            </a:r>
          </a:p>
          <a:p>
            <a:pPr marL="0" indent="0" algn="ctr">
              <a:lnSpc>
                <a:spcPct val="90000"/>
              </a:lnSpc>
              <a:buNone/>
            </a:pPr>
            <a:endParaRPr lang="en-US" sz="2400" kern="0" dirty="0">
              <a:solidFill>
                <a:schemeClr val="tx1"/>
              </a:solidFill>
              <a:latin typeface="Arial Rounded MT Bold" pitchFamily="34" charset="0"/>
            </a:endParaRPr>
          </a:p>
          <a:p>
            <a:pPr marL="0" indent="0" algn="ctr">
              <a:lnSpc>
                <a:spcPct val="90000"/>
              </a:lnSpc>
              <a:buNone/>
            </a:pPr>
            <a:r>
              <a:rPr lang="en-US" sz="2000" kern="0" dirty="0">
                <a:solidFill>
                  <a:srgbClr val="FF0000"/>
                </a:solidFill>
                <a:latin typeface="Arial Rounded MT Bold" pitchFamily="34" charset="0"/>
              </a:rPr>
              <a:t>(For Rut Remediation and “Hardening-up” Asphalt </a:t>
            </a:r>
            <a:r>
              <a:rPr lang="en-US" sz="2000" kern="0" dirty="0" smtClean="0">
                <a:solidFill>
                  <a:srgbClr val="FF0000"/>
                </a:solidFill>
                <a:latin typeface="Arial Rounded MT Bold" pitchFamily="34" charset="0"/>
              </a:rPr>
              <a:t>Pavement) </a:t>
            </a:r>
            <a:r>
              <a:rPr lang="en-US" sz="2000" kern="0" dirty="0">
                <a:latin typeface="Arial Rounded MT Bold" pitchFamily="34" charset="0"/>
              </a:rPr>
              <a: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10" t="27679" r="5110" b="31085"/>
          <a:stretch/>
        </p:blipFill>
        <p:spPr>
          <a:xfrm>
            <a:off x="1155031" y="2226213"/>
            <a:ext cx="7012692" cy="2488819"/>
          </a:xfrm>
          <a:prstGeom prst="rect">
            <a:avLst/>
          </a:prstGeom>
          <a:ln>
            <a:solidFill>
              <a:schemeClr val="tx1"/>
            </a:solidFill>
          </a:ln>
        </p:spPr>
      </p:pic>
    </p:spTree>
    <p:extLst>
      <p:ext uri="{BB962C8B-B14F-4D97-AF65-F5344CB8AC3E}">
        <p14:creationId xmlns:p14="http://schemas.microsoft.com/office/powerpoint/2010/main" val="663061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2"/>
          <p:cNvSpPr txBox="1">
            <a:spLocks noChangeArrowheads="1"/>
          </p:cNvSpPr>
          <p:nvPr/>
        </p:nvSpPr>
        <p:spPr bwMode="auto">
          <a:xfrm>
            <a:off x="1038225" y="685800"/>
            <a:ext cx="8105775" cy="584775"/>
          </a:xfrm>
          <a:prstGeom prst="rect">
            <a:avLst/>
          </a:prstGeom>
          <a:noFill/>
          <a:ln w="9525" algn="ctr">
            <a:noFill/>
            <a:miter lim="800000"/>
            <a:headEnd/>
            <a:tailEnd/>
          </a:ln>
        </p:spPr>
        <p:txBody>
          <a:bodyPr>
            <a:spAutoFit/>
          </a:bodyPr>
          <a:lstStyle/>
          <a:p>
            <a:pPr eaLnBrk="0" hangingPunct="0"/>
            <a:r>
              <a:rPr lang="en-US" sz="3200" b="1" dirty="0">
                <a:solidFill>
                  <a:srgbClr val="FF3300"/>
                </a:solidFill>
                <a:latin typeface="+mj-lt"/>
              </a:rPr>
              <a:t>What’s Under </a:t>
            </a:r>
            <a:r>
              <a:rPr lang="en-US" sz="3200" b="1" dirty="0" smtClean="0">
                <a:solidFill>
                  <a:srgbClr val="FF3300"/>
                </a:solidFill>
                <a:latin typeface="+mj-lt"/>
              </a:rPr>
              <a:t>your </a:t>
            </a:r>
            <a:r>
              <a:rPr lang="en-US" sz="3200" b="1" dirty="0">
                <a:solidFill>
                  <a:srgbClr val="FF3300"/>
                </a:solidFill>
                <a:latin typeface="+mj-lt"/>
              </a:rPr>
              <a:t>Interstate </a:t>
            </a:r>
            <a:r>
              <a:rPr lang="en-US" sz="3200" b="1" dirty="0" smtClean="0">
                <a:solidFill>
                  <a:srgbClr val="FF3300"/>
                </a:solidFill>
                <a:latin typeface="+mj-lt"/>
              </a:rPr>
              <a:t>Traffic?</a:t>
            </a:r>
            <a:endParaRPr lang="en-US" sz="3200" b="1" dirty="0">
              <a:solidFill>
                <a:srgbClr val="FF3300"/>
              </a:solidFill>
              <a:latin typeface="+mj-lt"/>
            </a:endParaRPr>
          </a:p>
        </p:txBody>
      </p:sp>
      <p:sp>
        <p:nvSpPr>
          <p:cNvPr id="63490" name="Rectangle 5"/>
          <p:cNvSpPr>
            <a:spLocks noChangeArrowheads="1"/>
          </p:cNvSpPr>
          <p:nvPr/>
        </p:nvSpPr>
        <p:spPr bwMode="auto">
          <a:xfrm>
            <a:off x="3414713" y="4523900"/>
            <a:ext cx="2852737" cy="707886"/>
          </a:xfrm>
          <a:prstGeom prst="rect">
            <a:avLst/>
          </a:prstGeom>
          <a:noFill/>
          <a:ln w="9525">
            <a:noFill/>
            <a:miter lim="800000"/>
            <a:headEnd/>
            <a:tailEnd/>
          </a:ln>
        </p:spPr>
        <p:txBody>
          <a:bodyPr>
            <a:spAutoFit/>
          </a:bodyPr>
          <a:lstStyle/>
          <a:p>
            <a:pPr algn="ctr" eaLnBrk="0" hangingPunct="0">
              <a:spcBef>
                <a:spcPct val="50000"/>
              </a:spcBef>
            </a:pPr>
            <a:r>
              <a:rPr lang="en-US" sz="1600" b="1" dirty="0"/>
              <a:t>Failed Rapid Set Patches</a:t>
            </a:r>
          </a:p>
          <a:p>
            <a:pPr algn="ctr" eaLnBrk="0" hangingPunct="0">
              <a:spcBef>
                <a:spcPct val="50000"/>
              </a:spcBef>
            </a:pPr>
            <a:r>
              <a:rPr lang="en-US" sz="1600" b="1" dirty="0"/>
              <a:t>Hollywood, CA</a:t>
            </a:r>
          </a:p>
        </p:txBody>
      </p:sp>
      <p:sp>
        <p:nvSpPr>
          <p:cNvPr id="63491" name="Rectangle 6"/>
          <p:cNvSpPr>
            <a:spLocks noChangeArrowheads="1"/>
          </p:cNvSpPr>
          <p:nvPr/>
        </p:nvSpPr>
        <p:spPr bwMode="auto">
          <a:xfrm>
            <a:off x="6161088" y="4529311"/>
            <a:ext cx="2940050" cy="707886"/>
          </a:xfrm>
          <a:prstGeom prst="rect">
            <a:avLst/>
          </a:prstGeom>
          <a:noFill/>
          <a:ln w="9525">
            <a:noFill/>
            <a:miter lim="800000"/>
            <a:headEnd/>
            <a:tailEnd/>
          </a:ln>
        </p:spPr>
        <p:txBody>
          <a:bodyPr>
            <a:spAutoFit/>
          </a:bodyPr>
          <a:lstStyle/>
          <a:p>
            <a:pPr algn="ctr" eaLnBrk="0" hangingPunct="0">
              <a:spcBef>
                <a:spcPct val="50000"/>
              </a:spcBef>
            </a:pPr>
            <a:r>
              <a:rPr lang="en-US" sz="1600" b="1" dirty="0"/>
              <a:t>Heavily Faulted Slabs</a:t>
            </a:r>
          </a:p>
          <a:p>
            <a:pPr algn="ctr" eaLnBrk="0" hangingPunct="0">
              <a:spcBef>
                <a:spcPct val="50000"/>
              </a:spcBef>
            </a:pPr>
            <a:r>
              <a:rPr lang="en-US" sz="1600" b="1" dirty="0"/>
              <a:t>Pasadena, CA</a:t>
            </a:r>
          </a:p>
        </p:txBody>
      </p:sp>
      <p:sp>
        <p:nvSpPr>
          <p:cNvPr id="63492" name="Rectangle 7"/>
          <p:cNvSpPr>
            <a:spLocks noChangeArrowheads="1"/>
          </p:cNvSpPr>
          <p:nvPr/>
        </p:nvSpPr>
        <p:spPr bwMode="auto">
          <a:xfrm>
            <a:off x="506414" y="4540134"/>
            <a:ext cx="2833687" cy="707886"/>
          </a:xfrm>
          <a:prstGeom prst="rect">
            <a:avLst/>
          </a:prstGeom>
          <a:noFill/>
          <a:ln w="9525">
            <a:noFill/>
            <a:miter lim="800000"/>
            <a:headEnd/>
            <a:tailEnd/>
          </a:ln>
        </p:spPr>
        <p:txBody>
          <a:bodyPr>
            <a:spAutoFit/>
          </a:bodyPr>
          <a:lstStyle/>
          <a:p>
            <a:pPr algn="ctr" eaLnBrk="0" hangingPunct="0">
              <a:spcBef>
                <a:spcPct val="50000"/>
              </a:spcBef>
            </a:pPr>
            <a:r>
              <a:rPr lang="en-US" sz="1600" b="1" dirty="0"/>
              <a:t>Shattered Slabs</a:t>
            </a:r>
          </a:p>
          <a:p>
            <a:pPr algn="ctr" eaLnBrk="0" hangingPunct="0">
              <a:spcBef>
                <a:spcPct val="50000"/>
              </a:spcBef>
            </a:pPr>
            <a:r>
              <a:rPr lang="en-US" sz="1600" b="1" dirty="0"/>
              <a:t>Pasadena, CA</a:t>
            </a:r>
          </a:p>
        </p:txBody>
      </p:sp>
      <p:sp>
        <p:nvSpPr>
          <p:cNvPr id="63493" name="Rectangle 9"/>
          <p:cNvSpPr>
            <a:spLocks noChangeArrowheads="1"/>
          </p:cNvSpPr>
          <p:nvPr/>
        </p:nvSpPr>
        <p:spPr bwMode="auto">
          <a:xfrm>
            <a:off x="1925639" y="6134682"/>
            <a:ext cx="2833687" cy="369332"/>
          </a:xfrm>
          <a:prstGeom prst="rect">
            <a:avLst/>
          </a:prstGeom>
          <a:noFill/>
          <a:ln w="9525">
            <a:noFill/>
            <a:miter lim="800000"/>
            <a:headEnd/>
            <a:tailEnd/>
          </a:ln>
        </p:spPr>
        <p:txBody>
          <a:bodyPr>
            <a:spAutoFit/>
          </a:bodyPr>
          <a:lstStyle/>
          <a:p>
            <a:pPr algn="ctr" eaLnBrk="0" hangingPunct="0">
              <a:spcBef>
                <a:spcPct val="50000"/>
              </a:spcBef>
            </a:pPr>
            <a:endParaRPr lang="en-US" sz="1800" b="1">
              <a:solidFill>
                <a:schemeClr val="bg1"/>
              </a:solidFill>
              <a:latin typeface="Arial Rounded MT Bold" pitchFamily="34" charset="0"/>
            </a:endParaRPr>
          </a:p>
        </p:txBody>
      </p:sp>
      <p:pic>
        <p:nvPicPr>
          <p:cNvPr id="63495" name="Picture 11" descr="6233170740_6b02f4a435_b"/>
          <p:cNvPicPr>
            <a:picLocks noChangeAspect="1" noChangeArrowheads="1"/>
          </p:cNvPicPr>
          <p:nvPr/>
        </p:nvPicPr>
        <p:blipFill>
          <a:blip r:embed="rId3" cstate="print"/>
          <a:srcRect/>
          <a:stretch>
            <a:fillRect/>
          </a:stretch>
        </p:blipFill>
        <p:spPr bwMode="auto">
          <a:xfrm>
            <a:off x="701675" y="1928249"/>
            <a:ext cx="2643188" cy="2258342"/>
          </a:xfrm>
          <a:prstGeom prst="rect">
            <a:avLst/>
          </a:prstGeom>
          <a:noFill/>
          <a:ln w="9525">
            <a:solidFill>
              <a:schemeClr val="tx1"/>
            </a:solidFill>
            <a:miter lim="800000"/>
            <a:headEnd/>
            <a:tailEnd/>
          </a:ln>
        </p:spPr>
      </p:pic>
      <p:pic>
        <p:nvPicPr>
          <p:cNvPr id="63496" name="Picture 13" descr="6203499853_5e98e36ee6_b"/>
          <p:cNvPicPr>
            <a:picLocks noChangeAspect="1" noChangeArrowheads="1"/>
          </p:cNvPicPr>
          <p:nvPr/>
        </p:nvPicPr>
        <p:blipFill>
          <a:blip r:embed="rId4" cstate="print"/>
          <a:srcRect/>
          <a:stretch>
            <a:fillRect/>
          </a:stretch>
        </p:blipFill>
        <p:spPr bwMode="auto">
          <a:xfrm>
            <a:off x="6276975" y="1940875"/>
            <a:ext cx="2635250" cy="2251127"/>
          </a:xfrm>
          <a:prstGeom prst="rect">
            <a:avLst/>
          </a:prstGeom>
          <a:noFill/>
          <a:ln w="9525">
            <a:solidFill>
              <a:schemeClr val="tx1"/>
            </a:solidFill>
            <a:miter lim="800000"/>
            <a:headEnd/>
            <a:tailEnd/>
          </a:ln>
        </p:spPr>
      </p:pic>
      <p:sp>
        <p:nvSpPr>
          <p:cNvPr id="63497" name="Rectangle 5"/>
          <p:cNvSpPr>
            <a:spLocks noChangeArrowheads="1"/>
          </p:cNvSpPr>
          <p:nvPr/>
        </p:nvSpPr>
        <p:spPr bwMode="auto">
          <a:xfrm>
            <a:off x="2574926" y="5645855"/>
            <a:ext cx="4500563" cy="400110"/>
          </a:xfrm>
          <a:prstGeom prst="rect">
            <a:avLst/>
          </a:prstGeom>
          <a:noFill/>
          <a:ln w="9525">
            <a:noFill/>
            <a:miter lim="800000"/>
            <a:headEnd/>
            <a:tailEnd/>
          </a:ln>
        </p:spPr>
        <p:txBody>
          <a:bodyPr>
            <a:spAutoFit/>
          </a:bodyPr>
          <a:lstStyle/>
          <a:p>
            <a:pPr algn="ctr" eaLnBrk="0" hangingPunct="0">
              <a:spcBef>
                <a:spcPct val="50000"/>
              </a:spcBef>
            </a:pPr>
            <a:r>
              <a:rPr lang="en-US" sz="2000" b="1" dirty="0">
                <a:solidFill>
                  <a:schemeClr val="bg1"/>
                </a:solidFill>
                <a:latin typeface="Arial Rounded MT Bold" pitchFamily="34" charset="0"/>
              </a:rPr>
              <a:t>210 Freeway, Pasadena</a:t>
            </a:r>
            <a:r>
              <a:rPr lang="en-US" sz="1800" b="1" dirty="0">
                <a:solidFill>
                  <a:schemeClr val="bg1"/>
                </a:solidFill>
                <a:latin typeface="Arial Rounded MT Bold" pitchFamily="34" charset="0"/>
              </a:rPr>
              <a:t>, CA</a:t>
            </a:r>
          </a:p>
        </p:txBody>
      </p:sp>
      <p:pic>
        <p:nvPicPr>
          <p:cNvPr id="63498" name="Picture 12" descr="DSC02172"/>
          <p:cNvPicPr>
            <a:picLocks noChangeAspect="1" noChangeArrowheads="1"/>
          </p:cNvPicPr>
          <p:nvPr/>
        </p:nvPicPr>
        <p:blipFill>
          <a:blip r:embed="rId5" cstate="print"/>
          <a:srcRect/>
          <a:stretch>
            <a:fillRect/>
          </a:stretch>
        </p:blipFill>
        <p:spPr bwMode="auto">
          <a:xfrm>
            <a:off x="3475039" y="1906605"/>
            <a:ext cx="2643187" cy="2252930"/>
          </a:xfrm>
          <a:prstGeom prst="rect">
            <a:avLst/>
          </a:prstGeom>
          <a:noFill/>
          <a:ln w="952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36587" y="806113"/>
            <a:ext cx="7851775" cy="5294313"/>
          </a:xfrm>
          <a:prstGeom prst="rect">
            <a:avLst/>
          </a:prstGeom>
          <a:solidFill>
            <a:srgbClr val="FFFFFF"/>
          </a:solidFill>
          <a:ln w="9525">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23" name="Freeform 3"/>
          <p:cNvSpPr>
            <a:spLocks noChangeAspect="1"/>
          </p:cNvSpPr>
          <p:nvPr/>
        </p:nvSpPr>
        <p:spPr bwMode="auto">
          <a:xfrm>
            <a:off x="1906588" y="3798888"/>
            <a:ext cx="2284412" cy="1627187"/>
          </a:xfrm>
          <a:custGeom>
            <a:avLst/>
            <a:gdLst>
              <a:gd name="T0" fmla="*/ 2147483646 w 1439"/>
              <a:gd name="T1" fmla="*/ 2147483646 h 1025"/>
              <a:gd name="T2" fmla="*/ 0 w 1439"/>
              <a:gd name="T3" fmla="*/ 0 h 1025"/>
              <a:gd name="T4" fmla="*/ 2147483646 w 1439"/>
              <a:gd name="T5" fmla="*/ 2147483646 h 1025"/>
              <a:gd name="T6" fmla="*/ 2147483646 w 1439"/>
              <a:gd name="T7" fmla="*/ 2147483646 h 1025"/>
              <a:gd name="T8" fmla="*/ 2147483646 w 1439"/>
              <a:gd name="T9" fmla="*/ 2147483646 h 1025"/>
              <a:gd name="T10" fmla="*/ 2147483646 w 1439"/>
              <a:gd name="T11" fmla="*/ 2147483646 h 1025"/>
              <a:gd name="T12" fmla="*/ 2147483646 w 1439"/>
              <a:gd name="T13" fmla="*/ 2147483646 h 1025"/>
              <a:gd name="T14" fmla="*/ 2147483646 w 1439"/>
              <a:gd name="T15" fmla="*/ 2147483646 h 1025"/>
              <a:gd name="T16" fmla="*/ 2147483646 w 1439"/>
              <a:gd name="T17" fmla="*/ 2147483646 h 1025"/>
              <a:gd name="T18" fmla="*/ 2147483646 w 1439"/>
              <a:gd name="T19" fmla="*/ 2147483646 h 1025"/>
              <a:gd name="T20" fmla="*/ 2147483646 w 1439"/>
              <a:gd name="T21" fmla="*/ 2147483646 h 1025"/>
              <a:gd name="T22" fmla="*/ 2147483646 w 1439"/>
              <a:gd name="T23" fmla="*/ 2147483646 h 1025"/>
              <a:gd name="T24" fmla="*/ 2147483646 w 1439"/>
              <a:gd name="T25" fmla="*/ 2147483646 h 10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9"/>
              <a:gd name="T40" fmla="*/ 0 h 1025"/>
              <a:gd name="T41" fmla="*/ 1439 w 1439"/>
              <a:gd name="T42" fmla="*/ 1025 h 10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9" h="1025">
                <a:moveTo>
                  <a:pt x="1326" y="63"/>
                </a:moveTo>
                <a:lnTo>
                  <a:pt x="0" y="0"/>
                </a:lnTo>
                <a:lnTo>
                  <a:pt x="2" y="80"/>
                </a:lnTo>
                <a:lnTo>
                  <a:pt x="368" y="111"/>
                </a:lnTo>
                <a:lnTo>
                  <a:pt x="812" y="199"/>
                </a:lnTo>
                <a:lnTo>
                  <a:pt x="990" y="261"/>
                </a:lnTo>
                <a:lnTo>
                  <a:pt x="1083" y="333"/>
                </a:lnTo>
                <a:lnTo>
                  <a:pt x="1189" y="460"/>
                </a:lnTo>
                <a:lnTo>
                  <a:pt x="1275" y="617"/>
                </a:lnTo>
                <a:lnTo>
                  <a:pt x="1333" y="809"/>
                </a:lnTo>
                <a:lnTo>
                  <a:pt x="1374" y="1025"/>
                </a:lnTo>
                <a:lnTo>
                  <a:pt x="1439" y="1025"/>
                </a:lnTo>
                <a:lnTo>
                  <a:pt x="1326" y="63"/>
                </a:lnTo>
                <a:close/>
              </a:path>
            </a:pathLst>
          </a:custGeom>
          <a:solidFill>
            <a:srgbClr val="C0C0C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30724" name="Rectangle 4"/>
          <p:cNvSpPr>
            <a:spLocks noChangeArrowheads="1"/>
          </p:cNvSpPr>
          <p:nvPr/>
        </p:nvSpPr>
        <p:spPr bwMode="auto">
          <a:xfrm>
            <a:off x="4094163" y="5178425"/>
            <a:ext cx="88900" cy="7366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25" name="Rectangle 5"/>
          <p:cNvSpPr>
            <a:spLocks noChangeArrowheads="1"/>
          </p:cNvSpPr>
          <p:nvPr/>
        </p:nvSpPr>
        <p:spPr bwMode="auto">
          <a:xfrm>
            <a:off x="4948238" y="5307013"/>
            <a:ext cx="88900" cy="6080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26" name="Freeform 6"/>
          <p:cNvSpPr>
            <a:spLocks noChangeAspect="1"/>
          </p:cNvSpPr>
          <p:nvPr/>
        </p:nvSpPr>
        <p:spPr bwMode="auto">
          <a:xfrm>
            <a:off x="4892675" y="3844925"/>
            <a:ext cx="2343150" cy="1530350"/>
          </a:xfrm>
          <a:custGeom>
            <a:avLst/>
            <a:gdLst>
              <a:gd name="T0" fmla="*/ 2147483646 w 1476"/>
              <a:gd name="T1" fmla="*/ 2147483646 h 964"/>
              <a:gd name="T2" fmla="*/ 2147483646 w 1476"/>
              <a:gd name="T3" fmla="*/ 0 h 964"/>
              <a:gd name="T4" fmla="*/ 2147483646 w 1476"/>
              <a:gd name="T5" fmla="*/ 2147483646 h 964"/>
              <a:gd name="T6" fmla="*/ 2147483646 w 1476"/>
              <a:gd name="T7" fmla="*/ 2147483646 h 964"/>
              <a:gd name="T8" fmla="*/ 2147483646 w 1476"/>
              <a:gd name="T9" fmla="*/ 2147483646 h 964"/>
              <a:gd name="T10" fmla="*/ 2147483646 w 1476"/>
              <a:gd name="T11" fmla="*/ 2147483646 h 964"/>
              <a:gd name="T12" fmla="*/ 2147483646 w 1476"/>
              <a:gd name="T13" fmla="*/ 2147483646 h 964"/>
              <a:gd name="T14" fmla="*/ 2147483646 w 1476"/>
              <a:gd name="T15" fmla="*/ 2147483646 h 964"/>
              <a:gd name="T16" fmla="*/ 2147483646 w 1476"/>
              <a:gd name="T17" fmla="*/ 2147483646 h 964"/>
              <a:gd name="T18" fmla="*/ 2147483646 w 1476"/>
              <a:gd name="T19" fmla="*/ 2147483646 h 964"/>
              <a:gd name="T20" fmla="*/ 2147483646 w 1476"/>
              <a:gd name="T21" fmla="*/ 2147483646 h 964"/>
              <a:gd name="T22" fmla="*/ 2147483646 w 1476"/>
              <a:gd name="T23" fmla="*/ 2147483646 h 964"/>
              <a:gd name="T24" fmla="*/ 0 w 1476"/>
              <a:gd name="T25" fmla="*/ 2147483646 h 964"/>
              <a:gd name="T26" fmla="*/ 2147483646 w 1476"/>
              <a:gd name="T27" fmla="*/ 2147483646 h 9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76"/>
              <a:gd name="T43" fmla="*/ 0 h 964"/>
              <a:gd name="T44" fmla="*/ 1476 w 1476"/>
              <a:gd name="T45" fmla="*/ 964 h 9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76" h="964">
                <a:moveTo>
                  <a:pt x="12" y="33"/>
                </a:moveTo>
                <a:lnTo>
                  <a:pt x="1475" y="0"/>
                </a:lnTo>
                <a:lnTo>
                  <a:pt x="1476" y="47"/>
                </a:lnTo>
                <a:lnTo>
                  <a:pt x="1097" y="78"/>
                </a:lnTo>
                <a:lnTo>
                  <a:pt x="652" y="167"/>
                </a:lnTo>
                <a:lnTo>
                  <a:pt x="474" y="229"/>
                </a:lnTo>
                <a:lnTo>
                  <a:pt x="381" y="301"/>
                </a:lnTo>
                <a:lnTo>
                  <a:pt x="275" y="428"/>
                </a:lnTo>
                <a:lnTo>
                  <a:pt x="189" y="585"/>
                </a:lnTo>
                <a:lnTo>
                  <a:pt x="131" y="777"/>
                </a:lnTo>
                <a:lnTo>
                  <a:pt x="88" y="957"/>
                </a:lnTo>
                <a:lnTo>
                  <a:pt x="41" y="964"/>
                </a:lnTo>
                <a:lnTo>
                  <a:pt x="0" y="177"/>
                </a:lnTo>
                <a:lnTo>
                  <a:pt x="12" y="33"/>
                </a:lnTo>
                <a:close/>
              </a:path>
            </a:pathLst>
          </a:custGeom>
          <a:solidFill>
            <a:srgbClr val="C0C0C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30727" name="Rectangle 7"/>
          <p:cNvSpPr>
            <a:spLocks noChangeArrowheads="1"/>
          </p:cNvSpPr>
          <p:nvPr/>
        </p:nvSpPr>
        <p:spPr bwMode="auto">
          <a:xfrm>
            <a:off x="7161213" y="3825875"/>
            <a:ext cx="1181100" cy="88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28" name="Rectangle 8"/>
          <p:cNvSpPr>
            <a:spLocks noChangeArrowheads="1"/>
          </p:cNvSpPr>
          <p:nvPr/>
        </p:nvSpPr>
        <p:spPr bwMode="auto">
          <a:xfrm>
            <a:off x="7161213" y="2979738"/>
            <a:ext cx="1181100" cy="88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29" name="Freeform 9"/>
          <p:cNvSpPr>
            <a:spLocks noChangeAspect="1"/>
          </p:cNvSpPr>
          <p:nvPr/>
        </p:nvSpPr>
        <p:spPr bwMode="auto">
          <a:xfrm>
            <a:off x="5029200" y="1525588"/>
            <a:ext cx="2273300" cy="1519237"/>
          </a:xfrm>
          <a:custGeom>
            <a:avLst/>
            <a:gdLst>
              <a:gd name="T0" fmla="*/ 2147483646 w 1432"/>
              <a:gd name="T1" fmla="*/ 2147483646 h 957"/>
              <a:gd name="T2" fmla="*/ 2147483646 w 1432"/>
              <a:gd name="T3" fmla="*/ 2147483646 h 957"/>
              <a:gd name="T4" fmla="*/ 2147483646 w 1432"/>
              <a:gd name="T5" fmla="*/ 2147483646 h 957"/>
              <a:gd name="T6" fmla="*/ 2147483646 w 1432"/>
              <a:gd name="T7" fmla="*/ 2147483646 h 957"/>
              <a:gd name="T8" fmla="*/ 2147483646 w 1432"/>
              <a:gd name="T9" fmla="*/ 2147483646 h 957"/>
              <a:gd name="T10" fmla="*/ 2147483646 w 1432"/>
              <a:gd name="T11" fmla="*/ 2147483646 h 957"/>
              <a:gd name="T12" fmla="*/ 2147483646 w 1432"/>
              <a:gd name="T13" fmla="*/ 2147483646 h 957"/>
              <a:gd name="T14" fmla="*/ 2147483646 w 1432"/>
              <a:gd name="T15" fmla="*/ 2147483646 h 957"/>
              <a:gd name="T16" fmla="*/ 2147483646 w 1432"/>
              <a:gd name="T17" fmla="*/ 2147483646 h 957"/>
              <a:gd name="T18" fmla="*/ 2147483646 w 1432"/>
              <a:gd name="T19" fmla="*/ 2147483646 h 957"/>
              <a:gd name="T20" fmla="*/ 0 w 1432"/>
              <a:gd name="T21" fmla="*/ 0 h 957"/>
              <a:gd name="T22" fmla="*/ 2147483646 w 1432"/>
              <a:gd name="T23" fmla="*/ 2147483646 h 9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2"/>
              <a:gd name="T37" fmla="*/ 0 h 957"/>
              <a:gd name="T38" fmla="*/ 1432 w 1432"/>
              <a:gd name="T39" fmla="*/ 957 h 9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2" h="957">
                <a:moveTo>
                  <a:pt x="12" y="934"/>
                </a:moveTo>
                <a:lnTo>
                  <a:pt x="1430" y="957"/>
                </a:lnTo>
                <a:lnTo>
                  <a:pt x="1432" y="915"/>
                </a:lnTo>
                <a:lnTo>
                  <a:pt x="1007" y="875"/>
                </a:lnTo>
                <a:lnTo>
                  <a:pt x="563" y="786"/>
                </a:lnTo>
                <a:lnTo>
                  <a:pt x="385" y="724"/>
                </a:lnTo>
                <a:lnTo>
                  <a:pt x="292" y="652"/>
                </a:lnTo>
                <a:lnTo>
                  <a:pt x="186" y="525"/>
                </a:lnTo>
                <a:lnTo>
                  <a:pt x="100" y="368"/>
                </a:lnTo>
                <a:lnTo>
                  <a:pt x="42" y="176"/>
                </a:lnTo>
                <a:lnTo>
                  <a:pt x="0" y="0"/>
                </a:lnTo>
                <a:lnTo>
                  <a:pt x="12" y="934"/>
                </a:lnTo>
                <a:close/>
              </a:path>
            </a:pathLst>
          </a:custGeom>
          <a:solidFill>
            <a:srgbClr val="C0C0C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30730" name="Rectangle 10"/>
          <p:cNvSpPr>
            <a:spLocks noChangeArrowheads="1"/>
          </p:cNvSpPr>
          <p:nvPr/>
        </p:nvSpPr>
        <p:spPr bwMode="auto">
          <a:xfrm>
            <a:off x="4946650" y="971550"/>
            <a:ext cx="88900" cy="7921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31" name="Rectangle 11"/>
          <p:cNvSpPr>
            <a:spLocks noChangeArrowheads="1"/>
          </p:cNvSpPr>
          <p:nvPr/>
        </p:nvSpPr>
        <p:spPr bwMode="auto">
          <a:xfrm>
            <a:off x="4100513" y="971550"/>
            <a:ext cx="88900" cy="5127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32" name="Freeform 12"/>
          <p:cNvSpPr>
            <a:spLocks noChangeAspect="1"/>
          </p:cNvSpPr>
          <p:nvPr/>
        </p:nvSpPr>
        <p:spPr bwMode="auto">
          <a:xfrm>
            <a:off x="1801813" y="1466850"/>
            <a:ext cx="2368550" cy="1531938"/>
          </a:xfrm>
          <a:custGeom>
            <a:avLst/>
            <a:gdLst>
              <a:gd name="T0" fmla="*/ 2147483646 w 1492"/>
              <a:gd name="T1" fmla="*/ 2147483646 h 965"/>
              <a:gd name="T2" fmla="*/ 0 w 1492"/>
              <a:gd name="T3" fmla="*/ 2147483646 h 965"/>
              <a:gd name="T4" fmla="*/ 2147483646 w 1492"/>
              <a:gd name="T5" fmla="*/ 2147483646 h 965"/>
              <a:gd name="T6" fmla="*/ 2147483646 w 1492"/>
              <a:gd name="T7" fmla="*/ 2147483646 h 965"/>
              <a:gd name="T8" fmla="*/ 2147483646 w 1492"/>
              <a:gd name="T9" fmla="*/ 2147483646 h 965"/>
              <a:gd name="T10" fmla="*/ 2147483646 w 1492"/>
              <a:gd name="T11" fmla="*/ 2147483646 h 965"/>
              <a:gd name="T12" fmla="*/ 2147483646 w 1492"/>
              <a:gd name="T13" fmla="*/ 2147483646 h 965"/>
              <a:gd name="T14" fmla="*/ 2147483646 w 1492"/>
              <a:gd name="T15" fmla="*/ 2147483646 h 965"/>
              <a:gd name="T16" fmla="*/ 2147483646 w 1492"/>
              <a:gd name="T17" fmla="*/ 2147483646 h 965"/>
              <a:gd name="T18" fmla="*/ 2147483646 w 1492"/>
              <a:gd name="T19" fmla="*/ 0 h 965"/>
              <a:gd name="T20" fmla="*/ 2147483646 w 1492"/>
              <a:gd name="T21" fmla="*/ 2147483646 h 965"/>
              <a:gd name="T22" fmla="*/ 2147483646 w 1492"/>
              <a:gd name="T23" fmla="*/ 2147483646 h 9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2"/>
              <a:gd name="T37" fmla="*/ 0 h 965"/>
              <a:gd name="T38" fmla="*/ 1492 w 1492"/>
              <a:gd name="T39" fmla="*/ 965 h 9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2" h="965">
                <a:moveTo>
                  <a:pt x="1479" y="965"/>
                </a:moveTo>
                <a:lnTo>
                  <a:pt x="0" y="952"/>
                </a:lnTo>
                <a:lnTo>
                  <a:pt x="437" y="914"/>
                </a:lnTo>
                <a:lnTo>
                  <a:pt x="881" y="825"/>
                </a:lnTo>
                <a:lnTo>
                  <a:pt x="1059" y="763"/>
                </a:lnTo>
                <a:lnTo>
                  <a:pt x="1152" y="691"/>
                </a:lnTo>
                <a:lnTo>
                  <a:pt x="1258" y="564"/>
                </a:lnTo>
                <a:lnTo>
                  <a:pt x="1344" y="407"/>
                </a:lnTo>
                <a:lnTo>
                  <a:pt x="1402" y="215"/>
                </a:lnTo>
                <a:lnTo>
                  <a:pt x="1450" y="0"/>
                </a:lnTo>
                <a:lnTo>
                  <a:pt x="1492" y="2"/>
                </a:lnTo>
                <a:lnTo>
                  <a:pt x="1479" y="965"/>
                </a:lnTo>
                <a:close/>
              </a:path>
            </a:pathLst>
          </a:custGeom>
          <a:solidFill>
            <a:srgbClr val="C0C0C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30733" name="Rectangle 13"/>
          <p:cNvSpPr>
            <a:spLocks noChangeArrowheads="1"/>
          </p:cNvSpPr>
          <p:nvPr/>
        </p:nvSpPr>
        <p:spPr bwMode="auto">
          <a:xfrm>
            <a:off x="822325" y="3835400"/>
            <a:ext cx="1612900" cy="88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34" name="Rectangle 14"/>
          <p:cNvSpPr>
            <a:spLocks noChangeArrowheads="1"/>
          </p:cNvSpPr>
          <p:nvPr/>
        </p:nvSpPr>
        <p:spPr bwMode="auto">
          <a:xfrm>
            <a:off x="822325" y="2976563"/>
            <a:ext cx="1477963" cy="88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35" name="Freeform 15"/>
          <p:cNvSpPr>
            <a:spLocks noChangeAspect="1"/>
          </p:cNvSpPr>
          <p:nvPr/>
        </p:nvSpPr>
        <p:spPr bwMode="auto">
          <a:xfrm>
            <a:off x="1665288" y="3789363"/>
            <a:ext cx="2544762" cy="1698625"/>
          </a:xfrm>
          <a:custGeom>
            <a:avLst/>
            <a:gdLst>
              <a:gd name="T0" fmla="*/ 2147483646 w 1603"/>
              <a:gd name="T1" fmla="*/ 2147483646 h 1070"/>
              <a:gd name="T2" fmla="*/ 2147483646 w 1603"/>
              <a:gd name="T3" fmla="*/ 2147483646 h 1070"/>
              <a:gd name="T4" fmla="*/ 2147483646 w 1603"/>
              <a:gd name="T5" fmla="*/ 2147483646 h 1070"/>
              <a:gd name="T6" fmla="*/ 2147483646 w 1603"/>
              <a:gd name="T7" fmla="*/ 2147483646 h 1070"/>
              <a:gd name="T8" fmla="*/ 2147483646 w 1603"/>
              <a:gd name="T9" fmla="*/ 0 h 1070"/>
              <a:gd name="T10" fmla="*/ 0 w 1603"/>
              <a:gd name="T11" fmla="*/ 2147483646 h 1070"/>
              <a:gd name="T12" fmla="*/ 2147483646 w 1603"/>
              <a:gd name="T13" fmla="*/ 2147483646 h 1070"/>
              <a:gd name="T14" fmla="*/ 2147483646 w 1603"/>
              <a:gd name="T15" fmla="*/ 2147483646 h 1070"/>
              <a:gd name="T16" fmla="*/ 2147483646 w 1603"/>
              <a:gd name="T17" fmla="*/ 2147483646 h 1070"/>
              <a:gd name="T18" fmla="*/ 2147483646 w 1603"/>
              <a:gd name="T19" fmla="*/ 2147483646 h 10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3"/>
              <a:gd name="T31" fmla="*/ 0 h 1070"/>
              <a:gd name="T32" fmla="*/ 1603 w 1603"/>
              <a:gd name="T33" fmla="*/ 1070 h 10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3" h="1070">
                <a:moveTo>
                  <a:pt x="1368" y="447"/>
                </a:moveTo>
                <a:lnTo>
                  <a:pt x="1449" y="593"/>
                </a:lnTo>
                <a:lnTo>
                  <a:pt x="1507" y="785"/>
                </a:lnTo>
                <a:lnTo>
                  <a:pt x="1576" y="1070"/>
                </a:lnTo>
                <a:lnTo>
                  <a:pt x="1603" y="0"/>
                </a:lnTo>
                <a:lnTo>
                  <a:pt x="0" y="40"/>
                </a:lnTo>
                <a:lnTo>
                  <a:pt x="542" y="87"/>
                </a:lnTo>
                <a:lnTo>
                  <a:pt x="986" y="175"/>
                </a:lnTo>
                <a:lnTo>
                  <a:pt x="1164" y="237"/>
                </a:lnTo>
                <a:lnTo>
                  <a:pt x="1173" y="246"/>
                </a:lnTo>
              </a:path>
            </a:pathLst>
          </a:custGeom>
          <a:solidFill>
            <a:srgbClr val="C0C0C0"/>
          </a:solidFill>
          <a:ln w="12700">
            <a:solidFill>
              <a:srgbClr val="000000"/>
            </a:solidFill>
            <a:round/>
            <a:headEnd type="none" w="sm" len="sm"/>
            <a:tailEnd type="none" w="sm" len="sm"/>
          </a:ln>
        </p:spPr>
        <p:txBody>
          <a:bodyPr/>
          <a:lstStyle/>
          <a:p>
            <a:endParaRPr lang="en-US"/>
          </a:p>
        </p:txBody>
      </p:sp>
      <p:sp>
        <p:nvSpPr>
          <p:cNvPr id="30736" name="Freeform 16"/>
          <p:cNvSpPr>
            <a:spLocks noChangeAspect="1"/>
          </p:cNvSpPr>
          <p:nvPr/>
        </p:nvSpPr>
        <p:spPr bwMode="auto">
          <a:xfrm>
            <a:off x="4913313" y="3790950"/>
            <a:ext cx="2546350" cy="1698625"/>
          </a:xfrm>
          <a:custGeom>
            <a:avLst/>
            <a:gdLst>
              <a:gd name="T0" fmla="*/ 2147483646 w 1604"/>
              <a:gd name="T1" fmla="*/ 2147483646 h 1070"/>
              <a:gd name="T2" fmla="*/ 2147483646 w 1604"/>
              <a:gd name="T3" fmla="*/ 2147483646 h 1070"/>
              <a:gd name="T4" fmla="*/ 2147483646 w 1604"/>
              <a:gd name="T5" fmla="*/ 2147483646 h 1070"/>
              <a:gd name="T6" fmla="*/ 2147483646 w 1604"/>
              <a:gd name="T7" fmla="*/ 2147483646 h 1070"/>
              <a:gd name="T8" fmla="*/ 0 w 1604"/>
              <a:gd name="T9" fmla="*/ 0 h 1070"/>
              <a:gd name="T10" fmla="*/ 2147483646 w 1604"/>
              <a:gd name="T11" fmla="*/ 2147483646 h 1070"/>
              <a:gd name="T12" fmla="*/ 2147483646 w 1604"/>
              <a:gd name="T13" fmla="*/ 2147483646 h 1070"/>
              <a:gd name="T14" fmla="*/ 2147483646 w 1604"/>
              <a:gd name="T15" fmla="*/ 2147483646 h 1070"/>
              <a:gd name="T16" fmla="*/ 2147483646 w 1604"/>
              <a:gd name="T17" fmla="*/ 2147483646 h 10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4"/>
              <a:gd name="T28" fmla="*/ 0 h 1070"/>
              <a:gd name="T29" fmla="*/ 1604 w 1604"/>
              <a:gd name="T30" fmla="*/ 1070 h 10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4" h="1070">
                <a:moveTo>
                  <a:pt x="239" y="439"/>
                </a:moveTo>
                <a:lnTo>
                  <a:pt x="154" y="593"/>
                </a:lnTo>
                <a:lnTo>
                  <a:pt x="96" y="785"/>
                </a:lnTo>
                <a:lnTo>
                  <a:pt x="27" y="1070"/>
                </a:lnTo>
                <a:lnTo>
                  <a:pt x="0" y="0"/>
                </a:lnTo>
                <a:lnTo>
                  <a:pt x="1604" y="39"/>
                </a:lnTo>
                <a:lnTo>
                  <a:pt x="1062" y="86"/>
                </a:lnTo>
                <a:lnTo>
                  <a:pt x="617" y="175"/>
                </a:lnTo>
                <a:lnTo>
                  <a:pt x="433" y="238"/>
                </a:lnTo>
              </a:path>
            </a:pathLst>
          </a:custGeom>
          <a:solidFill>
            <a:srgbClr val="C0C0C0"/>
          </a:solidFill>
          <a:ln w="12700">
            <a:solidFill>
              <a:srgbClr val="000000"/>
            </a:solidFill>
            <a:round/>
            <a:headEnd type="none" w="sm" len="sm"/>
            <a:tailEnd type="none" w="sm" len="sm"/>
          </a:ln>
        </p:spPr>
        <p:txBody>
          <a:bodyPr/>
          <a:lstStyle/>
          <a:p>
            <a:endParaRPr lang="en-US"/>
          </a:p>
        </p:txBody>
      </p:sp>
      <p:sp>
        <p:nvSpPr>
          <p:cNvPr id="30737" name="Freeform 17"/>
          <p:cNvSpPr>
            <a:spLocks noChangeAspect="1"/>
          </p:cNvSpPr>
          <p:nvPr/>
        </p:nvSpPr>
        <p:spPr bwMode="auto">
          <a:xfrm>
            <a:off x="4914900" y="1395413"/>
            <a:ext cx="2544763" cy="1701800"/>
          </a:xfrm>
          <a:custGeom>
            <a:avLst/>
            <a:gdLst>
              <a:gd name="T0" fmla="*/ 2147483646 w 1603"/>
              <a:gd name="T1" fmla="*/ 2147483646 h 1072"/>
              <a:gd name="T2" fmla="*/ 2147483646 w 1603"/>
              <a:gd name="T3" fmla="*/ 2147483646 h 1072"/>
              <a:gd name="T4" fmla="*/ 2147483646 w 1603"/>
              <a:gd name="T5" fmla="*/ 2147483646 h 1072"/>
              <a:gd name="T6" fmla="*/ 2147483646 w 1603"/>
              <a:gd name="T7" fmla="*/ 0 h 1072"/>
              <a:gd name="T8" fmla="*/ 0 w 1603"/>
              <a:gd name="T9" fmla="*/ 2147483646 h 1072"/>
              <a:gd name="T10" fmla="*/ 2147483646 w 1603"/>
              <a:gd name="T11" fmla="*/ 2147483646 h 1072"/>
              <a:gd name="T12" fmla="*/ 2147483646 w 1603"/>
              <a:gd name="T13" fmla="*/ 2147483646 h 1072"/>
              <a:gd name="T14" fmla="*/ 2147483646 w 1603"/>
              <a:gd name="T15" fmla="*/ 2147483646 h 1072"/>
              <a:gd name="T16" fmla="*/ 2147483646 w 160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3"/>
              <a:gd name="T28" fmla="*/ 0 h 1072"/>
              <a:gd name="T29" fmla="*/ 1603 w 1603"/>
              <a:gd name="T30" fmla="*/ 1072 h 10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3" h="1072">
                <a:moveTo>
                  <a:pt x="233" y="626"/>
                </a:moveTo>
                <a:lnTo>
                  <a:pt x="154" y="479"/>
                </a:lnTo>
                <a:lnTo>
                  <a:pt x="96" y="287"/>
                </a:lnTo>
                <a:lnTo>
                  <a:pt x="31" y="0"/>
                </a:lnTo>
                <a:lnTo>
                  <a:pt x="0" y="1072"/>
                </a:lnTo>
                <a:lnTo>
                  <a:pt x="1603" y="1033"/>
                </a:lnTo>
                <a:lnTo>
                  <a:pt x="1061" y="986"/>
                </a:lnTo>
                <a:lnTo>
                  <a:pt x="617" y="897"/>
                </a:lnTo>
                <a:lnTo>
                  <a:pt x="439" y="835"/>
                </a:lnTo>
              </a:path>
            </a:pathLst>
          </a:custGeom>
          <a:solidFill>
            <a:srgbClr val="C0C0C0"/>
          </a:solidFill>
          <a:ln w="12700">
            <a:solidFill>
              <a:srgbClr val="000000"/>
            </a:solidFill>
            <a:round/>
            <a:headEnd type="none" w="sm" len="sm"/>
            <a:tailEnd type="none" w="sm" len="sm"/>
          </a:ln>
        </p:spPr>
        <p:txBody>
          <a:bodyPr/>
          <a:lstStyle/>
          <a:p>
            <a:endParaRPr lang="en-US"/>
          </a:p>
        </p:txBody>
      </p:sp>
      <p:sp>
        <p:nvSpPr>
          <p:cNvPr id="30738" name="Freeform 18"/>
          <p:cNvSpPr>
            <a:spLocks noChangeAspect="1"/>
          </p:cNvSpPr>
          <p:nvPr/>
        </p:nvSpPr>
        <p:spPr bwMode="auto">
          <a:xfrm>
            <a:off x="1665288" y="1398588"/>
            <a:ext cx="2544762" cy="1698625"/>
          </a:xfrm>
          <a:custGeom>
            <a:avLst/>
            <a:gdLst>
              <a:gd name="T0" fmla="*/ 2147483646 w 1603"/>
              <a:gd name="T1" fmla="*/ 2147483646 h 1070"/>
              <a:gd name="T2" fmla="*/ 2147483646 w 1603"/>
              <a:gd name="T3" fmla="*/ 2147483646 h 1070"/>
              <a:gd name="T4" fmla="*/ 2147483646 w 1603"/>
              <a:gd name="T5" fmla="*/ 2147483646 h 1070"/>
              <a:gd name="T6" fmla="*/ 2147483646 w 1603"/>
              <a:gd name="T7" fmla="*/ 0 h 1070"/>
              <a:gd name="T8" fmla="*/ 2147483646 w 1603"/>
              <a:gd name="T9" fmla="*/ 2147483646 h 1070"/>
              <a:gd name="T10" fmla="*/ 0 w 1603"/>
              <a:gd name="T11" fmla="*/ 2147483646 h 1070"/>
              <a:gd name="T12" fmla="*/ 2147483646 w 1603"/>
              <a:gd name="T13" fmla="*/ 2147483646 h 1070"/>
              <a:gd name="T14" fmla="*/ 2147483646 w 1603"/>
              <a:gd name="T15" fmla="*/ 2147483646 h 1070"/>
              <a:gd name="T16" fmla="*/ 2147483646 w 1603"/>
              <a:gd name="T17" fmla="*/ 2147483646 h 10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3"/>
              <a:gd name="T28" fmla="*/ 0 h 1070"/>
              <a:gd name="T29" fmla="*/ 1603 w 1603"/>
              <a:gd name="T30" fmla="*/ 1070 h 10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3" h="1070">
                <a:moveTo>
                  <a:pt x="1363" y="641"/>
                </a:moveTo>
                <a:lnTo>
                  <a:pt x="1449" y="477"/>
                </a:lnTo>
                <a:lnTo>
                  <a:pt x="1507" y="285"/>
                </a:lnTo>
                <a:lnTo>
                  <a:pt x="1576" y="0"/>
                </a:lnTo>
                <a:lnTo>
                  <a:pt x="1603" y="1070"/>
                </a:lnTo>
                <a:lnTo>
                  <a:pt x="0" y="1031"/>
                </a:lnTo>
                <a:lnTo>
                  <a:pt x="542" y="984"/>
                </a:lnTo>
                <a:lnTo>
                  <a:pt x="986" y="895"/>
                </a:lnTo>
                <a:lnTo>
                  <a:pt x="1186" y="821"/>
                </a:lnTo>
              </a:path>
            </a:pathLst>
          </a:custGeom>
          <a:solidFill>
            <a:srgbClr val="C0C0C0"/>
          </a:solidFill>
          <a:ln w="12700">
            <a:solidFill>
              <a:srgbClr val="000000"/>
            </a:solidFill>
            <a:round/>
            <a:headEnd type="none" w="sm" len="sm"/>
            <a:tailEnd type="none" w="sm" len="sm"/>
          </a:ln>
        </p:spPr>
        <p:txBody>
          <a:bodyPr/>
          <a:lstStyle/>
          <a:p>
            <a:endParaRPr lang="en-US"/>
          </a:p>
        </p:txBody>
      </p:sp>
      <p:sp>
        <p:nvSpPr>
          <p:cNvPr id="30739" name="Rectangle 19"/>
          <p:cNvSpPr>
            <a:spLocks noChangeAspect="1" noChangeArrowheads="1"/>
          </p:cNvSpPr>
          <p:nvPr/>
        </p:nvSpPr>
        <p:spPr bwMode="auto">
          <a:xfrm>
            <a:off x="819150" y="3028950"/>
            <a:ext cx="7524750" cy="841375"/>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40" name="Rectangle 20"/>
          <p:cNvSpPr>
            <a:spLocks noChangeAspect="1" noChangeArrowheads="1"/>
          </p:cNvSpPr>
          <p:nvPr/>
        </p:nvSpPr>
        <p:spPr bwMode="auto">
          <a:xfrm rot="5400000">
            <a:off x="2096294" y="3023394"/>
            <a:ext cx="4946650" cy="836612"/>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41" name="Oval 21"/>
          <p:cNvSpPr>
            <a:spLocks noChangeAspect="1" noChangeArrowheads="1"/>
          </p:cNvSpPr>
          <p:nvPr/>
        </p:nvSpPr>
        <p:spPr bwMode="auto">
          <a:xfrm>
            <a:off x="3551238" y="2428875"/>
            <a:ext cx="2030412" cy="2035175"/>
          </a:xfrm>
          <a:prstGeom prst="ellipse">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42" name="Oval 22"/>
          <p:cNvSpPr>
            <a:spLocks noChangeAspect="1" noChangeArrowheads="1"/>
          </p:cNvSpPr>
          <p:nvPr/>
        </p:nvSpPr>
        <p:spPr bwMode="auto">
          <a:xfrm>
            <a:off x="3349625" y="2225675"/>
            <a:ext cx="2435225" cy="2441575"/>
          </a:xfrm>
          <a:prstGeom prst="ellipse">
            <a:avLst/>
          </a:prstGeom>
          <a:noFill/>
          <a:ln w="190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43" name="Freeform 23"/>
          <p:cNvSpPr>
            <a:spLocks noChangeAspect="1"/>
          </p:cNvSpPr>
          <p:nvPr/>
        </p:nvSpPr>
        <p:spPr bwMode="auto">
          <a:xfrm>
            <a:off x="5675313" y="2959100"/>
            <a:ext cx="1693862" cy="282575"/>
          </a:xfrm>
          <a:custGeom>
            <a:avLst/>
            <a:gdLst>
              <a:gd name="T0" fmla="*/ 2147483646 w 933"/>
              <a:gd name="T1" fmla="*/ 2147483646 h 156"/>
              <a:gd name="T2" fmla="*/ 2147483646 w 933"/>
              <a:gd name="T3" fmla="*/ 2147483646 h 156"/>
              <a:gd name="T4" fmla="*/ 2147483646 w 933"/>
              <a:gd name="T5" fmla="*/ 2147483646 h 156"/>
              <a:gd name="T6" fmla="*/ 0 w 933"/>
              <a:gd name="T7" fmla="*/ 0 h 156"/>
              <a:gd name="T8" fmla="*/ 0 60000 65536"/>
              <a:gd name="T9" fmla="*/ 0 60000 65536"/>
              <a:gd name="T10" fmla="*/ 0 60000 65536"/>
              <a:gd name="T11" fmla="*/ 0 60000 65536"/>
              <a:gd name="T12" fmla="*/ 0 w 933"/>
              <a:gd name="T13" fmla="*/ 0 h 156"/>
              <a:gd name="T14" fmla="*/ 933 w 933"/>
              <a:gd name="T15" fmla="*/ 156 h 156"/>
            </a:gdLst>
            <a:ahLst/>
            <a:cxnLst>
              <a:cxn ang="T8">
                <a:pos x="T0" y="T1"/>
              </a:cxn>
              <a:cxn ang="T9">
                <a:pos x="T2" y="T3"/>
              </a:cxn>
              <a:cxn ang="T10">
                <a:pos x="T4" y="T5"/>
              </a:cxn>
              <a:cxn ang="T11">
                <a:pos x="T6" y="T7"/>
              </a:cxn>
            </a:cxnLst>
            <a:rect l="T12" t="T13" r="T14" b="T15"/>
            <a:pathLst>
              <a:path w="933" h="156">
                <a:moveTo>
                  <a:pt x="933" y="156"/>
                </a:moveTo>
                <a:cubicBezTo>
                  <a:pt x="787" y="145"/>
                  <a:pt x="641" y="134"/>
                  <a:pt x="510" y="114"/>
                </a:cubicBezTo>
                <a:cubicBezTo>
                  <a:pt x="379" y="94"/>
                  <a:pt x="232" y="58"/>
                  <a:pt x="147" y="39"/>
                </a:cubicBezTo>
                <a:cubicBezTo>
                  <a:pt x="62" y="20"/>
                  <a:pt x="31" y="10"/>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44" name="Freeform 24"/>
          <p:cNvSpPr>
            <a:spLocks noChangeAspect="1"/>
          </p:cNvSpPr>
          <p:nvPr/>
        </p:nvSpPr>
        <p:spPr bwMode="auto">
          <a:xfrm flipV="1">
            <a:off x="5675313" y="3662363"/>
            <a:ext cx="1693862" cy="282575"/>
          </a:xfrm>
          <a:custGeom>
            <a:avLst/>
            <a:gdLst>
              <a:gd name="T0" fmla="*/ 2147483646 w 933"/>
              <a:gd name="T1" fmla="*/ 2147483646 h 156"/>
              <a:gd name="T2" fmla="*/ 2147483646 w 933"/>
              <a:gd name="T3" fmla="*/ 2147483646 h 156"/>
              <a:gd name="T4" fmla="*/ 2147483646 w 933"/>
              <a:gd name="T5" fmla="*/ 2147483646 h 156"/>
              <a:gd name="T6" fmla="*/ 0 w 933"/>
              <a:gd name="T7" fmla="*/ 0 h 156"/>
              <a:gd name="T8" fmla="*/ 0 60000 65536"/>
              <a:gd name="T9" fmla="*/ 0 60000 65536"/>
              <a:gd name="T10" fmla="*/ 0 60000 65536"/>
              <a:gd name="T11" fmla="*/ 0 60000 65536"/>
              <a:gd name="T12" fmla="*/ 0 w 933"/>
              <a:gd name="T13" fmla="*/ 0 h 156"/>
              <a:gd name="T14" fmla="*/ 933 w 933"/>
              <a:gd name="T15" fmla="*/ 156 h 156"/>
            </a:gdLst>
            <a:ahLst/>
            <a:cxnLst>
              <a:cxn ang="T8">
                <a:pos x="T0" y="T1"/>
              </a:cxn>
              <a:cxn ang="T9">
                <a:pos x="T2" y="T3"/>
              </a:cxn>
              <a:cxn ang="T10">
                <a:pos x="T4" y="T5"/>
              </a:cxn>
              <a:cxn ang="T11">
                <a:pos x="T6" y="T7"/>
              </a:cxn>
            </a:cxnLst>
            <a:rect l="T12" t="T13" r="T14" b="T15"/>
            <a:pathLst>
              <a:path w="933" h="156">
                <a:moveTo>
                  <a:pt x="933" y="156"/>
                </a:moveTo>
                <a:cubicBezTo>
                  <a:pt x="787" y="145"/>
                  <a:pt x="641" y="134"/>
                  <a:pt x="510" y="114"/>
                </a:cubicBezTo>
                <a:cubicBezTo>
                  <a:pt x="379" y="94"/>
                  <a:pt x="232" y="58"/>
                  <a:pt x="147" y="39"/>
                </a:cubicBezTo>
                <a:cubicBezTo>
                  <a:pt x="62" y="20"/>
                  <a:pt x="31" y="10"/>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45" name="Freeform 25"/>
          <p:cNvSpPr>
            <a:spLocks noChangeAspect="1"/>
          </p:cNvSpPr>
          <p:nvPr/>
        </p:nvSpPr>
        <p:spPr bwMode="auto">
          <a:xfrm>
            <a:off x="5761038" y="3184525"/>
            <a:ext cx="1592262" cy="503238"/>
          </a:xfrm>
          <a:custGeom>
            <a:avLst/>
            <a:gdLst>
              <a:gd name="T0" fmla="*/ 2147483646 w 1003"/>
              <a:gd name="T1" fmla="*/ 2147483646 h 317"/>
              <a:gd name="T2" fmla="*/ 2147483646 w 1003"/>
              <a:gd name="T3" fmla="*/ 2147483646 h 317"/>
              <a:gd name="T4" fmla="*/ 2147483646 w 1003"/>
              <a:gd name="T5" fmla="*/ 2147483646 h 317"/>
              <a:gd name="T6" fmla="*/ 2147483646 w 1003"/>
              <a:gd name="T7" fmla="*/ 2147483646 h 317"/>
              <a:gd name="T8" fmla="*/ 2147483646 w 1003"/>
              <a:gd name="T9" fmla="*/ 2147483646 h 317"/>
              <a:gd name="T10" fmla="*/ 2147483646 w 1003"/>
              <a:gd name="T11" fmla="*/ 2147483646 h 317"/>
              <a:gd name="T12" fmla="*/ 2147483646 w 1003"/>
              <a:gd name="T13" fmla="*/ 2147483646 h 317"/>
              <a:gd name="T14" fmla="*/ 2147483646 w 1003"/>
              <a:gd name="T15" fmla="*/ 2147483646 h 317"/>
              <a:gd name="T16" fmla="*/ 2147483646 w 1003"/>
              <a:gd name="T17" fmla="*/ 2147483646 h 317"/>
              <a:gd name="T18" fmla="*/ 2147483646 w 1003"/>
              <a:gd name="T19" fmla="*/ 2147483646 h 317"/>
              <a:gd name="T20" fmla="*/ 0 w 1003"/>
              <a:gd name="T21" fmla="*/ 0 h 317"/>
              <a:gd name="T22" fmla="*/ 2147483646 w 1003"/>
              <a:gd name="T23" fmla="*/ 2147483646 h 317"/>
              <a:gd name="T24" fmla="*/ 2147483646 w 1003"/>
              <a:gd name="T25" fmla="*/ 2147483646 h 317"/>
              <a:gd name="T26" fmla="*/ 2147483646 w 1003"/>
              <a:gd name="T27" fmla="*/ 2147483646 h 317"/>
              <a:gd name="T28" fmla="*/ 2147483646 w 1003"/>
              <a:gd name="T29" fmla="*/ 2147483646 h 317"/>
              <a:gd name="T30" fmla="*/ 2147483646 w 1003"/>
              <a:gd name="T31" fmla="*/ 2147483646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3"/>
              <a:gd name="T49" fmla="*/ 0 h 317"/>
              <a:gd name="T50" fmla="*/ 1003 w 1003"/>
              <a:gd name="T51" fmla="*/ 317 h 3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3" h="317">
                <a:moveTo>
                  <a:pt x="3" y="317"/>
                </a:moveTo>
                <a:lnTo>
                  <a:pt x="196" y="279"/>
                </a:lnTo>
                <a:lnTo>
                  <a:pt x="357" y="245"/>
                </a:lnTo>
                <a:lnTo>
                  <a:pt x="519" y="214"/>
                </a:lnTo>
                <a:lnTo>
                  <a:pt x="670" y="193"/>
                </a:lnTo>
                <a:lnTo>
                  <a:pt x="1003" y="166"/>
                </a:lnTo>
                <a:lnTo>
                  <a:pt x="742" y="138"/>
                </a:lnTo>
                <a:lnTo>
                  <a:pt x="584" y="121"/>
                </a:lnTo>
                <a:lnTo>
                  <a:pt x="409" y="94"/>
                </a:lnTo>
                <a:lnTo>
                  <a:pt x="192" y="46"/>
                </a:lnTo>
                <a:lnTo>
                  <a:pt x="0" y="0"/>
                </a:lnTo>
                <a:lnTo>
                  <a:pt x="9" y="54"/>
                </a:lnTo>
                <a:lnTo>
                  <a:pt x="17" y="131"/>
                </a:lnTo>
                <a:lnTo>
                  <a:pt x="18" y="198"/>
                </a:lnTo>
                <a:lnTo>
                  <a:pt x="12" y="270"/>
                </a:lnTo>
                <a:lnTo>
                  <a:pt x="3" y="317"/>
                </a:lnTo>
                <a:close/>
              </a:path>
            </a:pathLst>
          </a:custGeom>
          <a:solidFill>
            <a:srgbClr val="808080"/>
          </a:solidFill>
          <a:ln w="12700">
            <a:solidFill>
              <a:srgbClr val="000000"/>
            </a:solidFill>
            <a:round/>
            <a:headEnd type="none" w="sm" len="sm"/>
            <a:tailEnd type="none" w="sm" len="sm"/>
          </a:ln>
        </p:spPr>
        <p:txBody>
          <a:bodyPr/>
          <a:lstStyle/>
          <a:p>
            <a:endParaRPr lang="en-US"/>
          </a:p>
        </p:txBody>
      </p:sp>
      <p:sp>
        <p:nvSpPr>
          <p:cNvPr id="30746" name="Freeform 26"/>
          <p:cNvSpPr>
            <a:spLocks noChangeAspect="1"/>
          </p:cNvSpPr>
          <p:nvPr/>
        </p:nvSpPr>
        <p:spPr bwMode="auto">
          <a:xfrm flipH="1">
            <a:off x="1754188" y="2949575"/>
            <a:ext cx="1693862" cy="287338"/>
          </a:xfrm>
          <a:custGeom>
            <a:avLst/>
            <a:gdLst>
              <a:gd name="T0" fmla="*/ 2147483646 w 933"/>
              <a:gd name="T1" fmla="*/ 2147483646 h 156"/>
              <a:gd name="T2" fmla="*/ 2147483646 w 933"/>
              <a:gd name="T3" fmla="*/ 2147483646 h 156"/>
              <a:gd name="T4" fmla="*/ 2147483646 w 933"/>
              <a:gd name="T5" fmla="*/ 2147483646 h 156"/>
              <a:gd name="T6" fmla="*/ 0 w 933"/>
              <a:gd name="T7" fmla="*/ 0 h 156"/>
              <a:gd name="T8" fmla="*/ 0 60000 65536"/>
              <a:gd name="T9" fmla="*/ 0 60000 65536"/>
              <a:gd name="T10" fmla="*/ 0 60000 65536"/>
              <a:gd name="T11" fmla="*/ 0 60000 65536"/>
              <a:gd name="T12" fmla="*/ 0 w 933"/>
              <a:gd name="T13" fmla="*/ 0 h 156"/>
              <a:gd name="T14" fmla="*/ 933 w 933"/>
              <a:gd name="T15" fmla="*/ 156 h 156"/>
            </a:gdLst>
            <a:ahLst/>
            <a:cxnLst>
              <a:cxn ang="T8">
                <a:pos x="T0" y="T1"/>
              </a:cxn>
              <a:cxn ang="T9">
                <a:pos x="T2" y="T3"/>
              </a:cxn>
              <a:cxn ang="T10">
                <a:pos x="T4" y="T5"/>
              </a:cxn>
              <a:cxn ang="T11">
                <a:pos x="T6" y="T7"/>
              </a:cxn>
            </a:cxnLst>
            <a:rect l="T12" t="T13" r="T14" b="T15"/>
            <a:pathLst>
              <a:path w="933" h="156">
                <a:moveTo>
                  <a:pt x="933" y="156"/>
                </a:moveTo>
                <a:cubicBezTo>
                  <a:pt x="787" y="145"/>
                  <a:pt x="641" y="134"/>
                  <a:pt x="510" y="114"/>
                </a:cubicBezTo>
                <a:cubicBezTo>
                  <a:pt x="379" y="94"/>
                  <a:pt x="232" y="58"/>
                  <a:pt x="147" y="39"/>
                </a:cubicBezTo>
                <a:cubicBezTo>
                  <a:pt x="62" y="20"/>
                  <a:pt x="31" y="10"/>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47" name="Freeform 27"/>
          <p:cNvSpPr>
            <a:spLocks noChangeAspect="1"/>
          </p:cNvSpPr>
          <p:nvPr/>
        </p:nvSpPr>
        <p:spPr bwMode="auto">
          <a:xfrm flipH="1" flipV="1">
            <a:off x="1760538" y="3652838"/>
            <a:ext cx="1692275" cy="285750"/>
          </a:xfrm>
          <a:custGeom>
            <a:avLst/>
            <a:gdLst>
              <a:gd name="T0" fmla="*/ 2147483646 w 933"/>
              <a:gd name="T1" fmla="*/ 2147483646 h 156"/>
              <a:gd name="T2" fmla="*/ 2147483646 w 933"/>
              <a:gd name="T3" fmla="*/ 2147483646 h 156"/>
              <a:gd name="T4" fmla="*/ 2147483646 w 933"/>
              <a:gd name="T5" fmla="*/ 2147483646 h 156"/>
              <a:gd name="T6" fmla="*/ 0 w 933"/>
              <a:gd name="T7" fmla="*/ 0 h 156"/>
              <a:gd name="T8" fmla="*/ 0 60000 65536"/>
              <a:gd name="T9" fmla="*/ 0 60000 65536"/>
              <a:gd name="T10" fmla="*/ 0 60000 65536"/>
              <a:gd name="T11" fmla="*/ 0 60000 65536"/>
              <a:gd name="T12" fmla="*/ 0 w 933"/>
              <a:gd name="T13" fmla="*/ 0 h 156"/>
              <a:gd name="T14" fmla="*/ 933 w 933"/>
              <a:gd name="T15" fmla="*/ 156 h 156"/>
            </a:gdLst>
            <a:ahLst/>
            <a:cxnLst>
              <a:cxn ang="T8">
                <a:pos x="T0" y="T1"/>
              </a:cxn>
              <a:cxn ang="T9">
                <a:pos x="T2" y="T3"/>
              </a:cxn>
              <a:cxn ang="T10">
                <a:pos x="T4" y="T5"/>
              </a:cxn>
              <a:cxn ang="T11">
                <a:pos x="T6" y="T7"/>
              </a:cxn>
            </a:cxnLst>
            <a:rect l="T12" t="T13" r="T14" b="T15"/>
            <a:pathLst>
              <a:path w="933" h="156">
                <a:moveTo>
                  <a:pt x="933" y="156"/>
                </a:moveTo>
                <a:cubicBezTo>
                  <a:pt x="787" y="145"/>
                  <a:pt x="641" y="134"/>
                  <a:pt x="510" y="114"/>
                </a:cubicBezTo>
                <a:cubicBezTo>
                  <a:pt x="379" y="94"/>
                  <a:pt x="232" y="58"/>
                  <a:pt x="147" y="39"/>
                </a:cubicBezTo>
                <a:cubicBezTo>
                  <a:pt x="62" y="20"/>
                  <a:pt x="31" y="10"/>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48" name="Freeform 28"/>
          <p:cNvSpPr>
            <a:spLocks noChangeAspect="1"/>
          </p:cNvSpPr>
          <p:nvPr/>
        </p:nvSpPr>
        <p:spPr bwMode="auto">
          <a:xfrm>
            <a:off x="1779588" y="3182938"/>
            <a:ext cx="1597025" cy="500062"/>
          </a:xfrm>
          <a:custGeom>
            <a:avLst/>
            <a:gdLst>
              <a:gd name="T0" fmla="*/ 2147483646 w 1006"/>
              <a:gd name="T1" fmla="*/ 2147483646 h 315"/>
              <a:gd name="T2" fmla="*/ 2147483646 w 1006"/>
              <a:gd name="T3" fmla="*/ 2147483646 h 315"/>
              <a:gd name="T4" fmla="*/ 2147483646 w 1006"/>
              <a:gd name="T5" fmla="*/ 2147483646 h 315"/>
              <a:gd name="T6" fmla="*/ 2147483646 w 1006"/>
              <a:gd name="T7" fmla="*/ 2147483646 h 315"/>
              <a:gd name="T8" fmla="*/ 2147483646 w 1006"/>
              <a:gd name="T9" fmla="*/ 2147483646 h 315"/>
              <a:gd name="T10" fmla="*/ 0 w 1006"/>
              <a:gd name="T11" fmla="*/ 2147483646 h 315"/>
              <a:gd name="T12" fmla="*/ 2147483646 w 1006"/>
              <a:gd name="T13" fmla="*/ 2147483646 h 315"/>
              <a:gd name="T14" fmla="*/ 2147483646 w 1006"/>
              <a:gd name="T15" fmla="*/ 2147483646 h 315"/>
              <a:gd name="T16" fmla="*/ 2147483646 w 1006"/>
              <a:gd name="T17" fmla="*/ 2147483646 h 315"/>
              <a:gd name="T18" fmla="*/ 2147483646 w 1006"/>
              <a:gd name="T19" fmla="*/ 2147483646 h 315"/>
              <a:gd name="T20" fmla="*/ 2147483646 w 1006"/>
              <a:gd name="T21" fmla="*/ 0 h 315"/>
              <a:gd name="T22" fmla="*/ 2147483646 w 1006"/>
              <a:gd name="T23" fmla="*/ 2147483646 h 315"/>
              <a:gd name="T24" fmla="*/ 2147483646 w 1006"/>
              <a:gd name="T25" fmla="*/ 2147483646 h 315"/>
              <a:gd name="T26" fmla="*/ 2147483646 w 1006"/>
              <a:gd name="T27" fmla="*/ 2147483646 h 315"/>
              <a:gd name="T28" fmla="*/ 2147483646 w 1006"/>
              <a:gd name="T29" fmla="*/ 2147483646 h 315"/>
              <a:gd name="T30" fmla="*/ 2147483646 w 1006"/>
              <a:gd name="T31" fmla="*/ 2147483646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6"/>
              <a:gd name="T49" fmla="*/ 0 h 315"/>
              <a:gd name="T50" fmla="*/ 1006 w 1006"/>
              <a:gd name="T51" fmla="*/ 315 h 3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6" h="315">
                <a:moveTo>
                  <a:pt x="999" y="315"/>
                </a:moveTo>
                <a:lnTo>
                  <a:pt x="807" y="276"/>
                </a:lnTo>
                <a:lnTo>
                  <a:pt x="646" y="242"/>
                </a:lnTo>
                <a:lnTo>
                  <a:pt x="484" y="211"/>
                </a:lnTo>
                <a:lnTo>
                  <a:pt x="333" y="190"/>
                </a:lnTo>
                <a:lnTo>
                  <a:pt x="0" y="163"/>
                </a:lnTo>
                <a:lnTo>
                  <a:pt x="261" y="136"/>
                </a:lnTo>
                <a:lnTo>
                  <a:pt x="419" y="119"/>
                </a:lnTo>
                <a:lnTo>
                  <a:pt x="594" y="91"/>
                </a:lnTo>
                <a:lnTo>
                  <a:pt x="811" y="43"/>
                </a:lnTo>
                <a:lnTo>
                  <a:pt x="1006" y="0"/>
                </a:lnTo>
                <a:lnTo>
                  <a:pt x="994" y="45"/>
                </a:lnTo>
                <a:lnTo>
                  <a:pt x="986" y="129"/>
                </a:lnTo>
                <a:lnTo>
                  <a:pt x="984" y="192"/>
                </a:lnTo>
                <a:lnTo>
                  <a:pt x="993" y="270"/>
                </a:lnTo>
                <a:lnTo>
                  <a:pt x="999" y="315"/>
                </a:lnTo>
                <a:close/>
              </a:path>
            </a:pathLst>
          </a:custGeom>
          <a:solidFill>
            <a:srgbClr val="808080"/>
          </a:solidFill>
          <a:ln w="12700">
            <a:solidFill>
              <a:srgbClr val="000000"/>
            </a:solidFill>
            <a:round/>
            <a:headEnd type="none" w="sm" len="sm"/>
            <a:tailEnd type="none" w="sm" len="sm"/>
          </a:ln>
        </p:spPr>
        <p:txBody>
          <a:bodyPr/>
          <a:lstStyle/>
          <a:p>
            <a:endParaRPr lang="en-US"/>
          </a:p>
        </p:txBody>
      </p:sp>
      <p:sp>
        <p:nvSpPr>
          <p:cNvPr id="30749" name="Freeform 29"/>
          <p:cNvSpPr>
            <a:spLocks noChangeAspect="1"/>
          </p:cNvSpPr>
          <p:nvPr/>
        </p:nvSpPr>
        <p:spPr bwMode="auto">
          <a:xfrm>
            <a:off x="4125913" y="4583113"/>
            <a:ext cx="238125" cy="850900"/>
          </a:xfrm>
          <a:custGeom>
            <a:avLst/>
            <a:gdLst>
              <a:gd name="T0" fmla="*/ 2147483646 w 129"/>
              <a:gd name="T1" fmla="*/ 2147483646 h 471"/>
              <a:gd name="T2" fmla="*/ 2147483646 w 129"/>
              <a:gd name="T3" fmla="*/ 2147483646 h 471"/>
              <a:gd name="T4" fmla="*/ 0 w 129"/>
              <a:gd name="T5" fmla="*/ 0 h 471"/>
              <a:gd name="T6" fmla="*/ 0 60000 65536"/>
              <a:gd name="T7" fmla="*/ 0 60000 65536"/>
              <a:gd name="T8" fmla="*/ 0 60000 65536"/>
              <a:gd name="T9" fmla="*/ 0 w 129"/>
              <a:gd name="T10" fmla="*/ 0 h 471"/>
              <a:gd name="T11" fmla="*/ 129 w 129"/>
              <a:gd name="T12" fmla="*/ 471 h 471"/>
            </a:gdLst>
            <a:ahLst/>
            <a:cxnLst>
              <a:cxn ang="T6">
                <a:pos x="T0" y="T1"/>
              </a:cxn>
              <a:cxn ang="T7">
                <a:pos x="T2" y="T3"/>
              </a:cxn>
              <a:cxn ang="T8">
                <a:pos x="T4" y="T5"/>
              </a:cxn>
            </a:cxnLst>
            <a:rect l="T9" t="T10" r="T11" b="T12"/>
            <a:pathLst>
              <a:path w="129" h="471">
                <a:moveTo>
                  <a:pt x="129" y="471"/>
                </a:moveTo>
                <a:cubicBezTo>
                  <a:pt x="108" y="358"/>
                  <a:pt x="87" y="246"/>
                  <a:pt x="66" y="168"/>
                </a:cubicBezTo>
                <a:cubicBezTo>
                  <a:pt x="45" y="90"/>
                  <a:pt x="22" y="45"/>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50" name="Freeform 30"/>
          <p:cNvSpPr>
            <a:spLocks noChangeAspect="1"/>
          </p:cNvSpPr>
          <p:nvPr/>
        </p:nvSpPr>
        <p:spPr bwMode="auto">
          <a:xfrm flipH="1">
            <a:off x="4789488" y="4583113"/>
            <a:ext cx="233362" cy="850900"/>
          </a:xfrm>
          <a:custGeom>
            <a:avLst/>
            <a:gdLst>
              <a:gd name="T0" fmla="*/ 2147483646 w 129"/>
              <a:gd name="T1" fmla="*/ 2147483646 h 471"/>
              <a:gd name="T2" fmla="*/ 2147483646 w 129"/>
              <a:gd name="T3" fmla="*/ 2147483646 h 471"/>
              <a:gd name="T4" fmla="*/ 0 w 129"/>
              <a:gd name="T5" fmla="*/ 0 h 471"/>
              <a:gd name="T6" fmla="*/ 0 60000 65536"/>
              <a:gd name="T7" fmla="*/ 0 60000 65536"/>
              <a:gd name="T8" fmla="*/ 0 60000 65536"/>
              <a:gd name="T9" fmla="*/ 0 w 129"/>
              <a:gd name="T10" fmla="*/ 0 h 471"/>
              <a:gd name="T11" fmla="*/ 129 w 129"/>
              <a:gd name="T12" fmla="*/ 471 h 471"/>
            </a:gdLst>
            <a:ahLst/>
            <a:cxnLst>
              <a:cxn ang="T6">
                <a:pos x="T0" y="T1"/>
              </a:cxn>
              <a:cxn ang="T7">
                <a:pos x="T2" y="T3"/>
              </a:cxn>
              <a:cxn ang="T8">
                <a:pos x="T4" y="T5"/>
              </a:cxn>
            </a:cxnLst>
            <a:rect l="T9" t="T10" r="T11" b="T12"/>
            <a:pathLst>
              <a:path w="129" h="471">
                <a:moveTo>
                  <a:pt x="129" y="471"/>
                </a:moveTo>
                <a:cubicBezTo>
                  <a:pt x="108" y="358"/>
                  <a:pt x="87" y="246"/>
                  <a:pt x="66" y="168"/>
                </a:cubicBezTo>
                <a:cubicBezTo>
                  <a:pt x="45" y="90"/>
                  <a:pt x="22" y="45"/>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51" name="Freeform 31"/>
          <p:cNvSpPr>
            <a:spLocks noChangeAspect="1"/>
          </p:cNvSpPr>
          <p:nvPr/>
        </p:nvSpPr>
        <p:spPr bwMode="auto">
          <a:xfrm>
            <a:off x="4373563" y="4648200"/>
            <a:ext cx="401637" cy="771525"/>
          </a:xfrm>
          <a:custGeom>
            <a:avLst/>
            <a:gdLst>
              <a:gd name="T0" fmla="*/ 2147483646 w 222"/>
              <a:gd name="T1" fmla="*/ 2147483646 h 426"/>
              <a:gd name="T2" fmla="*/ 2147483646 w 222"/>
              <a:gd name="T3" fmla="*/ 2147483646 h 426"/>
              <a:gd name="T4" fmla="*/ 2147483646 w 222"/>
              <a:gd name="T5" fmla="*/ 2147483646 h 426"/>
              <a:gd name="T6" fmla="*/ 2147483646 w 222"/>
              <a:gd name="T7" fmla="*/ 2147483646 h 426"/>
              <a:gd name="T8" fmla="*/ 0 w 222"/>
              <a:gd name="T9" fmla="*/ 2147483646 h 426"/>
              <a:gd name="T10" fmla="*/ 2147483646 w 222"/>
              <a:gd name="T11" fmla="*/ 2147483646 h 426"/>
              <a:gd name="T12" fmla="*/ 2147483646 w 222"/>
              <a:gd name="T13" fmla="*/ 2147483646 h 426"/>
              <a:gd name="T14" fmla="*/ 2147483646 w 222"/>
              <a:gd name="T15" fmla="*/ 0 h 426"/>
              <a:gd name="T16" fmla="*/ 2147483646 w 222"/>
              <a:gd name="T17" fmla="*/ 2147483646 h 426"/>
              <a:gd name="T18" fmla="*/ 2147483646 w 222"/>
              <a:gd name="T19" fmla="*/ 2147483646 h 426"/>
              <a:gd name="T20" fmla="*/ 2147483646 w 222"/>
              <a:gd name="T21" fmla="*/ 2147483646 h 426"/>
              <a:gd name="T22" fmla="*/ 2147483646 w 222"/>
              <a:gd name="T23" fmla="*/ 2147483646 h 426"/>
              <a:gd name="T24" fmla="*/ 2147483646 w 222"/>
              <a:gd name="T25" fmla="*/ 2147483646 h 4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2"/>
              <a:gd name="T40" fmla="*/ 0 h 426"/>
              <a:gd name="T41" fmla="*/ 222 w 222"/>
              <a:gd name="T42" fmla="*/ 426 h 4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2" h="426">
                <a:moveTo>
                  <a:pt x="108" y="426"/>
                </a:moveTo>
                <a:lnTo>
                  <a:pt x="72" y="249"/>
                </a:lnTo>
                <a:lnTo>
                  <a:pt x="51" y="153"/>
                </a:lnTo>
                <a:lnTo>
                  <a:pt x="24" y="54"/>
                </a:lnTo>
                <a:lnTo>
                  <a:pt x="0" y="3"/>
                </a:lnTo>
                <a:lnTo>
                  <a:pt x="84" y="9"/>
                </a:lnTo>
                <a:lnTo>
                  <a:pt x="123" y="12"/>
                </a:lnTo>
                <a:lnTo>
                  <a:pt x="222" y="0"/>
                </a:lnTo>
                <a:lnTo>
                  <a:pt x="201" y="48"/>
                </a:lnTo>
                <a:lnTo>
                  <a:pt x="180" y="102"/>
                </a:lnTo>
                <a:lnTo>
                  <a:pt x="162" y="192"/>
                </a:lnTo>
                <a:lnTo>
                  <a:pt x="123" y="369"/>
                </a:lnTo>
                <a:lnTo>
                  <a:pt x="108" y="426"/>
                </a:lnTo>
                <a:close/>
              </a:path>
            </a:pathLst>
          </a:custGeom>
          <a:solidFill>
            <a:srgbClr val="808080"/>
          </a:solidFill>
          <a:ln w="12700">
            <a:solidFill>
              <a:srgbClr val="000000"/>
            </a:solidFill>
            <a:round/>
            <a:headEnd type="none" w="sm" len="sm"/>
            <a:tailEnd type="none" w="sm" len="sm"/>
          </a:ln>
        </p:spPr>
        <p:txBody>
          <a:bodyPr/>
          <a:lstStyle/>
          <a:p>
            <a:endParaRPr lang="en-US"/>
          </a:p>
        </p:txBody>
      </p:sp>
      <p:sp>
        <p:nvSpPr>
          <p:cNvPr id="30752" name="Freeform 32"/>
          <p:cNvSpPr>
            <a:spLocks noChangeAspect="1"/>
          </p:cNvSpPr>
          <p:nvPr/>
        </p:nvSpPr>
        <p:spPr bwMode="auto">
          <a:xfrm rot="10800000" flipH="1">
            <a:off x="4125913" y="1454150"/>
            <a:ext cx="238125" cy="855663"/>
          </a:xfrm>
          <a:custGeom>
            <a:avLst/>
            <a:gdLst>
              <a:gd name="T0" fmla="*/ 2147483646 w 129"/>
              <a:gd name="T1" fmla="*/ 2147483646 h 471"/>
              <a:gd name="T2" fmla="*/ 2147483646 w 129"/>
              <a:gd name="T3" fmla="*/ 2147483646 h 471"/>
              <a:gd name="T4" fmla="*/ 0 w 129"/>
              <a:gd name="T5" fmla="*/ 0 h 471"/>
              <a:gd name="T6" fmla="*/ 0 60000 65536"/>
              <a:gd name="T7" fmla="*/ 0 60000 65536"/>
              <a:gd name="T8" fmla="*/ 0 60000 65536"/>
              <a:gd name="T9" fmla="*/ 0 w 129"/>
              <a:gd name="T10" fmla="*/ 0 h 471"/>
              <a:gd name="T11" fmla="*/ 129 w 129"/>
              <a:gd name="T12" fmla="*/ 471 h 471"/>
            </a:gdLst>
            <a:ahLst/>
            <a:cxnLst>
              <a:cxn ang="T6">
                <a:pos x="T0" y="T1"/>
              </a:cxn>
              <a:cxn ang="T7">
                <a:pos x="T2" y="T3"/>
              </a:cxn>
              <a:cxn ang="T8">
                <a:pos x="T4" y="T5"/>
              </a:cxn>
            </a:cxnLst>
            <a:rect l="T9" t="T10" r="T11" b="T12"/>
            <a:pathLst>
              <a:path w="129" h="471">
                <a:moveTo>
                  <a:pt x="129" y="471"/>
                </a:moveTo>
                <a:cubicBezTo>
                  <a:pt x="108" y="358"/>
                  <a:pt x="87" y="246"/>
                  <a:pt x="66" y="168"/>
                </a:cubicBezTo>
                <a:cubicBezTo>
                  <a:pt x="45" y="90"/>
                  <a:pt x="22" y="45"/>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53" name="Freeform 33"/>
          <p:cNvSpPr>
            <a:spLocks noChangeAspect="1"/>
          </p:cNvSpPr>
          <p:nvPr/>
        </p:nvSpPr>
        <p:spPr bwMode="auto">
          <a:xfrm rot="10800000">
            <a:off x="4789488" y="1458913"/>
            <a:ext cx="233362" cy="855662"/>
          </a:xfrm>
          <a:custGeom>
            <a:avLst/>
            <a:gdLst>
              <a:gd name="T0" fmla="*/ 2147483646 w 129"/>
              <a:gd name="T1" fmla="*/ 2147483646 h 471"/>
              <a:gd name="T2" fmla="*/ 2147483646 w 129"/>
              <a:gd name="T3" fmla="*/ 2147483646 h 471"/>
              <a:gd name="T4" fmla="*/ 0 w 129"/>
              <a:gd name="T5" fmla="*/ 0 h 471"/>
              <a:gd name="T6" fmla="*/ 0 60000 65536"/>
              <a:gd name="T7" fmla="*/ 0 60000 65536"/>
              <a:gd name="T8" fmla="*/ 0 60000 65536"/>
              <a:gd name="T9" fmla="*/ 0 w 129"/>
              <a:gd name="T10" fmla="*/ 0 h 471"/>
              <a:gd name="T11" fmla="*/ 129 w 129"/>
              <a:gd name="T12" fmla="*/ 471 h 471"/>
            </a:gdLst>
            <a:ahLst/>
            <a:cxnLst>
              <a:cxn ang="T6">
                <a:pos x="T0" y="T1"/>
              </a:cxn>
              <a:cxn ang="T7">
                <a:pos x="T2" y="T3"/>
              </a:cxn>
              <a:cxn ang="T8">
                <a:pos x="T4" y="T5"/>
              </a:cxn>
            </a:cxnLst>
            <a:rect l="T9" t="T10" r="T11" b="T12"/>
            <a:pathLst>
              <a:path w="129" h="471">
                <a:moveTo>
                  <a:pt x="129" y="471"/>
                </a:moveTo>
                <a:cubicBezTo>
                  <a:pt x="108" y="358"/>
                  <a:pt x="87" y="246"/>
                  <a:pt x="66" y="168"/>
                </a:cubicBezTo>
                <a:cubicBezTo>
                  <a:pt x="45" y="90"/>
                  <a:pt x="22" y="45"/>
                  <a:pt x="0" y="0"/>
                </a:cubicBez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54" name="Freeform 34"/>
          <p:cNvSpPr>
            <a:spLocks noChangeAspect="1"/>
          </p:cNvSpPr>
          <p:nvPr/>
        </p:nvSpPr>
        <p:spPr bwMode="auto">
          <a:xfrm rot="10800000" flipH="1">
            <a:off x="4373563" y="1468438"/>
            <a:ext cx="401637" cy="773112"/>
          </a:xfrm>
          <a:custGeom>
            <a:avLst/>
            <a:gdLst>
              <a:gd name="T0" fmla="*/ 2147483646 w 222"/>
              <a:gd name="T1" fmla="*/ 2147483646 h 426"/>
              <a:gd name="T2" fmla="*/ 2147483646 w 222"/>
              <a:gd name="T3" fmla="*/ 2147483646 h 426"/>
              <a:gd name="T4" fmla="*/ 2147483646 w 222"/>
              <a:gd name="T5" fmla="*/ 2147483646 h 426"/>
              <a:gd name="T6" fmla="*/ 2147483646 w 222"/>
              <a:gd name="T7" fmla="*/ 2147483646 h 426"/>
              <a:gd name="T8" fmla="*/ 0 w 222"/>
              <a:gd name="T9" fmla="*/ 2147483646 h 426"/>
              <a:gd name="T10" fmla="*/ 2147483646 w 222"/>
              <a:gd name="T11" fmla="*/ 2147483646 h 426"/>
              <a:gd name="T12" fmla="*/ 2147483646 w 222"/>
              <a:gd name="T13" fmla="*/ 2147483646 h 426"/>
              <a:gd name="T14" fmla="*/ 2147483646 w 222"/>
              <a:gd name="T15" fmla="*/ 0 h 426"/>
              <a:gd name="T16" fmla="*/ 2147483646 w 222"/>
              <a:gd name="T17" fmla="*/ 2147483646 h 426"/>
              <a:gd name="T18" fmla="*/ 2147483646 w 222"/>
              <a:gd name="T19" fmla="*/ 2147483646 h 426"/>
              <a:gd name="T20" fmla="*/ 2147483646 w 222"/>
              <a:gd name="T21" fmla="*/ 2147483646 h 426"/>
              <a:gd name="T22" fmla="*/ 2147483646 w 222"/>
              <a:gd name="T23" fmla="*/ 2147483646 h 426"/>
              <a:gd name="T24" fmla="*/ 2147483646 w 222"/>
              <a:gd name="T25" fmla="*/ 2147483646 h 4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2"/>
              <a:gd name="T40" fmla="*/ 0 h 426"/>
              <a:gd name="T41" fmla="*/ 222 w 222"/>
              <a:gd name="T42" fmla="*/ 426 h 4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2" h="426">
                <a:moveTo>
                  <a:pt x="108" y="426"/>
                </a:moveTo>
                <a:lnTo>
                  <a:pt x="72" y="249"/>
                </a:lnTo>
                <a:lnTo>
                  <a:pt x="51" y="153"/>
                </a:lnTo>
                <a:lnTo>
                  <a:pt x="24" y="54"/>
                </a:lnTo>
                <a:lnTo>
                  <a:pt x="0" y="3"/>
                </a:lnTo>
                <a:lnTo>
                  <a:pt x="84" y="9"/>
                </a:lnTo>
                <a:lnTo>
                  <a:pt x="123" y="12"/>
                </a:lnTo>
                <a:lnTo>
                  <a:pt x="222" y="0"/>
                </a:lnTo>
                <a:lnTo>
                  <a:pt x="201" y="48"/>
                </a:lnTo>
                <a:lnTo>
                  <a:pt x="180" y="102"/>
                </a:lnTo>
                <a:lnTo>
                  <a:pt x="162" y="192"/>
                </a:lnTo>
                <a:lnTo>
                  <a:pt x="123" y="369"/>
                </a:lnTo>
                <a:lnTo>
                  <a:pt x="108" y="426"/>
                </a:lnTo>
                <a:close/>
              </a:path>
            </a:pathLst>
          </a:custGeom>
          <a:solidFill>
            <a:srgbClr val="808080"/>
          </a:solidFill>
          <a:ln w="12700">
            <a:solidFill>
              <a:srgbClr val="000000"/>
            </a:solidFill>
            <a:round/>
            <a:headEnd type="none" w="sm" len="sm"/>
            <a:tailEnd type="none" w="sm" len="sm"/>
          </a:ln>
        </p:spPr>
        <p:txBody>
          <a:bodyPr/>
          <a:lstStyle/>
          <a:p>
            <a:endParaRPr lang="en-US"/>
          </a:p>
        </p:txBody>
      </p:sp>
      <p:sp>
        <p:nvSpPr>
          <p:cNvPr id="30755" name="Oval 35"/>
          <p:cNvSpPr>
            <a:spLocks noChangeAspect="1" noChangeArrowheads="1"/>
          </p:cNvSpPr>
          <p:nvPr/>
        </p:nvSpPr>
        <p:spPr bwMode="auto">
          <a:xfrm>
            <a:off x="3744913" y="2627313"/>
            <a:ext cx="1643062" cy="1638300"/>
          </a:xfrm>
          <a:prstGeom prst="ellipse">
            <a:avLst/>
          </a:prstGeom>
          <a:solidFill>
            <a:srgbClr val="C0C0C0"/>
          </a:solidFill>
          <a:ln w="12700">
            <a:solidFill>
              <a:srgbClr val="000000"/>
            </a:solidFill>
            <a:round/>
            <a:headEnd type="none" w="sm" len="sm"/>
            <a:tailEnd type="none" w="sm" len="sm"/>
          </a:ln>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756" name="Line 36"/>
          <p:cNvSpPr>
            <a:spLocks noChangeShapeType="1"/>
          </p:cNvSpPr>
          <p:nvPr/>
        </p:nvSpPr>
        <p:spPr bwMode="auto">
          <a:xfrm>
            <a:off x="1774825" y="2979738"/>
            <a:ext cx="0" cy="9429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57" name="Line 37"/>
          <p:cNvSpPr>
            <a:spLocks noChangeShapeType="1"/>
          </p:cNvSpPr>
          <p:nvPr/>
        </p:nvSpPr>
        <p:spPr bwMode="auto">
          <a:xfrm>
            <a:off x="1522413" y="2971800"/>
            <a:ext cx="0" cy="9493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58" name="Line 38"/>
          <p:cNvSpPr>
            <a:spLocks noChangeShapeType="1"/>
          </p:cNvSpPr>
          <p:nvPr/>
        </p:nvSpPr>
        <p:spPr bwMode="auto">
          <a:xfrm>
            <a:off x="1274763" y="2968625"/>
            <a:ext cx="0" cy="9525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59" name="Line 39"/>
          <p:cNvSpPr>
            <a:spLocks noChangeShapeType="1"/>
          </p:cNvSpPr>
          <p:nvPr/>
        </p:nvSpPr>
        <p:spPr bwMode="auto">
          <a:xfrm>
            <a:off x="1027113" y="2967038"/>
            <a:ext cx="0" cy="9588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0" name="Line 40"/>
          <p:cNvSpPr>
            <a:spLocks noChangeAspect="1" noChangeShapeType="1"/>
          </p:cNvSpPr>
          <p:nvPr/>
        </p:nvSpPr>
        <p:spPr bwMode="auto">
          <a:xfrm>
            <a:off x="8110538" y="2979738"/>
            <a:ext cx="0" cy="9334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1" name="Line 41"/>
          <p:cNvSpPr>
            <a:spLocks noChangeAspect="1" noChangeShapeType="1"/>
          </p:cNvSpPr>
          <p:nvPr/>
        </p:nvSpPr>
        <p:spPr bwMode="auto">
          <a:xfrm>
            <a:off x="7862888" y="2978150"/>
            <a:ext cx="0" cy="936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2" name="Line 42"/>
          <p:cNvSpPr>
            <a:spLocks noChangeAspect="1" noChangeShapeType="1"/>
          </p:cNvSpPr>
          <p:nvPr/>
        </p:nvSpPr>
        <p:spPr bwMode="auto">
          <a:xfrm>
            <a:off x="7621588" y="2979738"/>
            <a:ext cx="0" cy="9334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3" name="Line 43"/>
          <p:cNvSpPr>
            <a:spLocks noChangeAspect="1" noChangeShapeType="1"/>
          </p:cNvSpPr>
          <p:nvPr/>
        </p:nvSpPr>
        <p:spPr bwMode="auto">
          <a:xfrm>
            <a:off x="7378700" y="2979738"/>
            <a:ext cx="0" cy="9350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4" name="Line 44"/>
          <p:cNvSpPr>
            <a:spLocks noChangeShapeType="1"/>
          </p:cNvSpPr>
          <p:nvPr/>
        </p:nvSpPr>
        <p:spPr bwMode="auto">
          <a:xfrm flipV="1">
            <a:off x="7129463" y="2968625"/>
            <a:ext cx="57150" cy="4508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5" name="Line 45"/>
          <p:cNvSpPr>
            <a:spLocks noChangeShapeType="1"/>
          </p:cNvSpPr>
          <p:nvPr/>
        </p:nvSpPr>
        <p:spPr bwMode="auto">
          <a:xfrm flipV="1">
            <a:off x="6907213" y="2946400"/>
            <a:ext cx="65087" cy="4619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6" name="Line 46"/>
          <p:cNvSpPr>
            <a:spLocks noChangeShapeType="1"/>
          </p:cNvSpPr>
          <p:nvPr/>
        </p:nvSpPr>
        <p:spPr bwMode="auto">
          <a:xfrm flipV="1">
            <a:off x="6672263" y="2922588"/>
            <a:ext cx="74612" cy="4587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7" name="Line 47"/>
          <p:cNvSpPr>
            <a:spLocks noChangeShapeType="1"/>
          </p:cNvSpPr>
          <p:nvPr/>
        </p:nvSpPr>
        <p:spPr bwMode="auto">
          <a:xfrm flipV="1">
            <a:off x="6459538" y="2897188"/>
            <a:ext cx="80962" cy="4381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8" name="Line 48"/>
          <p:cNvSpPr>
            <a:spLocks noChangeShapeType="1"/>
          </p:cNvSpPr>
          <p:nvPr/>
        </p:nvSpPr>
        <p:spPr bwMode="auto">
          <a:xfrm flipV="1">
            <a:off x="6237288" y="2857500"/>
            <a:ext cx="85725" cy="4333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69" name="Line 49"/>
          <p:cNvSpPr>
            <a:spLocks noChangeShapeType="1"/>
          </p:cNvSpPr>
          <p:nvPr/>
        </p:nvSpPr>
        <p:spPr bwMode="auto">
          <a:xfrm flipV="1">
            <a:off x="6019800" y="2811463"/>
            <a:ext cx="103188" cy="428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0" name="Line 50"/>
          <p:cNvSpPr>
            <a:spLocks noChangeShapeType="1"/>
          </p:cNvSpPr>
          <p:nvPr/>
        </p:nvSpPr>
        <p:spPr bwMode="auto">
          <a:xfrm flipV="1">
            <a:off x="5800725" y="2768600"/>
            <a:ext cx="117475" cy="4222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1" name="Line 51"/>
          <p:cNvSpPr>
            <a:spLocks noChangeShapeType="1"/>
          </p:cNvSpPr>
          <p:nvPr/>
        </p:nvSpPr>
        <p:spPr bwMode="auto">
          <a:xfrm flipV="1">
            <a:off x="5670550" y="2706688"/>
            <a:ext cx="82550" cy="23336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2" name="Line 52"/>
          <p:cNvSpPr>
            <a:spLocks noChangeShapeType="1"/>
          </p:cNvSpPr>
          <p:nvPr/>
        </p:nvSpPr>
        <p:spPr bwMode="auto">
          <a:xfrm>
            <a:off x="7129463" y="3463925"/>
            <a:ext cx="61912" cy="4508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3" name="Line 53"/>
          <p:cNvSpPr>
            <a:spLocks noChangeShapeType="1"/>
          </p:cNvSpPr>
          <p:nvPr/>
        </p:nvSpPr>
        <p:spPr bwMode="auto">
          <a:xfrm>
            <a:off x="6907213" y="3475038"/>
            <a:ext cx="71437" cy="4540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4" name="Line 54"/>
          <p:cNvSpPr>
            <a:spLocks noChangeShapeType="1"/>
          </p:cNvSpPr>
          <p:nvPr/>
        </p:nvSpPr>
        <p:spPr bwMode="auto">
          <a:xfrm>
            <a:off x="6672263" y="3502025"/>
            <a:ext cx="84137" cy="457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5" name="Line 55"/>
          <p:cNvSpPr>
            <a:spLocks noChangeShapeType="1"/>
          </p:cNvSpPr>
          <p:nvPr/>
        </p:nvSpPr>
        <p:spPr bwMode="auto">
          <a:xfrm>
            <a:off x="6459538" y="3556000"/>
            <a:ext cx="92075" cy="4270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6" name="Line 56"/>
          <p:cNvSpPr>
            <a:spLocks noChangeShapeType="1"/>
          </p:cNvSpPr>
          <p:nvPr/>
        </p:nvSpPr>
        <p:spPr bwMode="auto">
          <a:xfrm>
            <a:off x="6237288" y="3600450"/>
            <a:ext cx="103187" cy="4254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7" name="Line 57"/>
          <p:cNvSpPr>
            <a:spLocks noChangeShapeType="1"/>
          </p:cNvSpPr>
          <p:nvPr/>
        </p:nvSpPr>
        <p:spPr bwMode="auto">
          <a:xfrm>
            <a:off x="6019800" y="3643313"/>
            <a:ext cx="101600" cy="4191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8" name="Line 58"/>
          <p:cNvSpPr>
            <a:spLocks noChangeShapeType="1"/>
          </p:cNvSpPr>
          <p:nvPr/>
        </p:nvSpPr>
        <p:spPr bwMode="auto">
          <a:xfrm>
            <a:off x="5800725" y="3692525"/>
            <a:ext cx="104775" cy="4143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79" name="Line 59"/>
          <p:cNvSpPr>
            <a:spLocks noChangeShapeType="1"/>
          </p:cNvSpPr>
          <p:nvPr/>
        </p:nvSpPr>
        <p:spPr bwMode="auto">
          <a:xfrm>
            <a:off x="5670550" y="3943350"/>
            <a:ext cx="65088" cy="2222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0" name="Line 60"/>
          <p:cNvSpPr>
            <a:spLocks noChangeShapeType="1"/>
          </p:cNvSpPr>
          <p:nvPr/>
        </p:nvSpPr>
        <p:spPr bwMode="auto">
          <a:xfrm flipH="1" flipV="1">
            <a:off x="1938338" y="2957513"/>
            <a:ext cx="60325" cy="46196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1" name="Line 61"/>
          <p:cNvSpPr>
            <a:spLocks noChangeShapeType="1"/>
          </p:cNvSpPr>
          <p:nvPr/>
        </p:nvSpPr>
        <p:spPr bwMode="auto">
          <a:xfrm flipH="1" flipV="1">
            <a:off x="2151063" y="2949575"/>
            <a:ext cx="69850" cy="4460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2" name="Line 62"/>
          <p:cNvSpPr>
            <a:spLocks noChangeShapeType="1"/>
          </p:cNvSpPr>
          <p:nvPr/>
        </p:nvSpPr>
        <p:spPr bwMode="auto">
          <a:xfrm flipH="1" flipV="1">
            <a:off x="2378075" y="2932113"/>
            <a:ext cx="77788" cy="4397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3" name="Line 63"/>
          <p:cNvSpPr>
            <a:spLocks noChangeShapeType="1"/>
          </p:cNvSpPr>
          <p:nvPr/>
        </p:nvSpPr>
        <p:spPr bwMode="auto">
          <a:xfrm flipH="1" flipV="1">
            <a:off x="2576513" y="2900363"/>
            <a:ext cx="92075" cy="4270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4" name="Line 64"/>
          <p:cNvSpPr>
            <a:spLocks noChangeShapeType="1"/>
          </p:cNvSpPr>
          <p:nvPr/>
        </p:nvSpPr>
        <p:spPr bwMode="auto">
          <a:xfrm flipH="1" flipV="1">
            <a:off x="2789238" y="2862263"/>
            <a:ext cx="101600" cy="4206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5" name="Line 65"/>
          <p:cNvSpPr>
            <a:spLocks noChangeAspect="1" noChangeShapeType="1"/>
          </p:cNvSpPr>
          <p:nvPr/>
        </p:nvSpPr>
        <p:spPr bwMode="auto">
          <a:xfrm flipH="1" flipV="1">
            <a:off x="3003550" y="2808288"/>
            <a:ext cx="104775" cy="4349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6" name="Line 66"/>
          <p:cNvSpPr>
            <a:spLocks noChangeAspect="1" noChangeShapeType="1"/>
          </p:cNvSpPr>
          <p:nvPr/>
        </p:nvSpPr>
        <p:spPr bwMode="auto">
          <a:xfrm flipH="1" flipV="1">
            <a:off x="3222625" y="2763838"/>
            <a:ext cx="104775" cy="4270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7" name="Line 67"/>
          <p:cNvSpPr>
            <a:spLocks noChangeAspect="1" noChangeShapeType="1"/>
          </p:cNvSpPr>
          <p:nvPr/>
        </p:nvSpPr>
        <p:spPr bwMode="auto">
          <a:xfrm flipH="1" flipV="1">
            <a:off x="3389313" y="2709863"/>
            <a:ext cx="68262" cy="2301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8" name="Line 68"/>
          <p:cNvSpPr>
            <a:spLocks noChangeShapeType="1"/>
          </p:cNvSpPr>
          <p:nvPr/>
        </p:nvSpPr>
        <p:spPr bwMode="auto">
          <a:xfrm flipH="1">
            <a:off x="1966913" y="3460750"/>
            <a:ext cx="39687" cy="4619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89" name="Line 69"/>
          <p:cNvSpPr>
            <a:spLocks noChangeShapeType="1"/>
          </p:cNvSpPr>
          <p:nvPr/>
        </p:nvSpPr>
        <p:spPr bwMode="auto">
          <a:xfrm flipH="1">
            <a:off x="2181225" y="3484563"/>
            <a:ext cx="58738" cy="4206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0" name="Line 70"/>
          <p:cNvSpPr>
            <a:spLocks noChangeShapeType="1"/>
          </p:cNvSpPr>
          <p:nvPr/>
        </p:nvSpPr>
        <p:spPr bwMode="auto">
          <a:xfrm flipH="1">
            <a:off x="2400300" y="3513138"/>
            <a:ext cx="73025" cy="4397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1" name="Line 71"/>
          <p:cNvSpPr>
            <a:spLocks noChangeShapeType="1"/>
          </p:cNvSpPr>
          <p:nvPr/>
        </p:nvSpPr>
        <p:spPr bwMode="auto">
          <a:xfrm flipH="1">
            <a:off x="2603500" y="3543300"/>
            <a:ext cx="87313" cy="4476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2" name="Line 72"/>
          <p:cNvSpPr>
            <a:spLocks noChangeShapeType="1"/>
          </p:cNvSpPr>
          <p:nvPr/>
        </p:nvSpPr>
        <p:spPr bwMode="auto">
          <a:xfrm flipH="1">
            <a:off x="2814638" y="3586163"/>
            <a:ext cx="85725" cy="4445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3" name="Line 73"/>
          <p:cNvSpPr>
            <a:spLocks noChangeShapeType="1"/>
          </p:cNvSpPr>
          <p:nvPr/>
        </p:nvSpPr>
        <p:spPr bwMode="auto">
          <a:xfrm flipH="1">
            <a:off x="3028950" y="3638550"/>
            <a:ext cx="100013" cy="4429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4" name="Line 74"/>
          <p:cNvSpPr>
            <a:spLocks noChangeShapeType="1"/>
          </p:cNvSpPr>
          <p:nvPr/>
        </p:nvSpPr>
        <p:spPr bwMode="auto">
          <a:xfrm flipH="1">
            <a:off x="3241675" y="3679825"/>
            <a:ext cx="109538" cy="4445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5" name="Line 75"/>
          <p:cNvSpPr>
            <a:spLocks noChangeShapeType="1"/>
          </p:cNvSpPr>
          <p:nvPr/>
        </p:nvSpPr>
        <p:spPr bwMode="auto">
          <a:xfrm flipH="1">
            <a:off x="3392488" y="3956050"/>
            <a:ext cx="60325" cy="2190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6" name="Line 76"/>
          <p:cNvSpPr>
            <a:spLocks noChangeShapeType="1"/>
          </p:cNvSpPr>
          <p:nvPr/>
        </p:nvSpPr>
        <p:spPr bwMode="auto">
          <a:xfrm>
            <a:off x="4108450" y="1216025"/>
            <a:ext cx="93027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7" name="Line 77"/>
          <p:cNvSpPr>
            <a:spLocks noChangeShapeType="1"/>
          </p:cNvSpPr>
          <p:nvPr/>
        </p:nvSpPr>
        <p:spPr bwMode="auto">
          <a:xfrm>
            <a:off x="4098925" y="1458913"/>
            <a:ext cx="9398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8" name="Line 78"/>
          <p:cNvSpPr>
            <a:spLocks noChangeShapeType="1"/>
          </p:cNvSpPr>
          <p:nvPr/>
        </p:nvSpPr>
        <p:spPr bwMode="auto">
          <a:xfrm flipH="1">
            <a:off x="4611688" y="1589088"/>
            <a:ext cx="434975" cy="841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99" name="Line 79"/>
          <p:cNvSpPr>
            <a:spLocks noChangeShapeType="1"/>
          </p:cNvSpPr>
          <p:nvPr/>
        </p:nvSpPr>
        <p:spPr bwMode="auto">
          <a:xfrm flipH="1">
            <a:off x="4656138" y="1766888"/>
            <a:ext cx="441325" cy="1079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0" name="Line 80"/>
          <p:cNvSpPr>
            <a:spLocks noChangeShapeType="1"/>
          </p:cNvSpPr>
          <p:nvPr/>
        </p:nvSpPr>
        <p:spPr bwMode="auto">
          <a:xfrm flipH="1">
            <a:off x="4703763" y="1938338"/>
            <a:ext cx="438150" cy="1222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1" name="Line 81"/>
          <p:cNvSpPr>
            <a:spLocks noChangeShapeType="1"/>
          </p:cNvSpPr>
          <p:nvPr/>
        </p:nvSpPr>
        <p:spPr bwMode="auto">
          <a:xfrm flipV="1">
            <a:off x="4779963" y="2106613"/>
            <a:ext cx="409575" cy="1285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2" name="Line 82"/>
          <p:cNvSpPr>
            <a:spLocks noChangeShapeType="1"/>
          </p:cNvSpPr>
          <p:nvPr/>
        </p:nvSpPr>
        <p:spPr bwMode="auto">
          <a:xfrm>
            <a:off x="4079875" y="1581150"/>
            <a:ext cx="447675" cy="936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3" name="Line 83"/>
          <p:cNvSpPr>
            <a:spLocks noChangeShapeType="1"/>
          </p:cNvSpPr>
          <p:nvPr/>
        </p:nvSpPr>
        <p:spPr bwMode="auto">
          <a:xfrm>
            <a:off x="4025900" y="1754188"/>
            <a:ext cx="457200" cy="1222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4" name="Line 84"/>
          <p:cNvSpPr>
            <a:spLocks noChangeShapeType="1"/>
          </p:cNvSpPr>
          <p:nvPr/>
        </p:nvSpPr>
        <p:spPr bwMode="auto">
          <a:xfrm>
            <a:off x="3990975" y="1909763"/>
            <a:ext cx="450850" cy="1492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5" name="Line 85"/>
          <p:cNvSpPr>
            <a:spLocks noChangeShapeType="1"/>
          </p:cNvSpPr>
          <p:nvPr/>
        </p:nvSpPr>
        <p:spPr bwMode="auto">
          <a:xfrm flipH="1" flipV="1">
            <a:off x="3940175" y="2073275"/>
            <a:ext cx="419100" cy="1555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6" name="Line 86"/>
          <p:cNvSpPr>
            <a:spLocks noChangeShapeType="1"/>
          </p:cNvSpPr>
          <p:nvPr/>
        </p:nvSpPr>
        <p:spPr bwMode="auto">
          <a:xfrm flipH="1" flipV="1">
            <a:off x="3865563" y="2225675"/>
            <a:ext cx="225425" cy="984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7" name="Line 87"/>
          <p:cNvSpPr>
            <a:spLocks noChangeShapeType="1"/>
          </p:cNvSpPr>
          <p:nvPr/>
        </p:nvSpPr>
        <p:spPr bwMode="auto">
          <a:xfrm flipV="1">
            <a:off x="5022850" y="2222500"/>
            <a:ext cx="230188" cy="920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8" name="Line 88"/>
          <p:cNvSpPr>
            <a:spLocks noChangeShapeType="1"/>
          </p:cNvSpPr>
          <p:nvPr/>
        </p:nvSpPr>
        <p:spPr bwMode="auto">
          <a:xfrm rot="10800000">
            <a:off x="4614863" y="5235575"/>
            <a:ext cx="431800" cy="873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09" name="Line 89"/>
          <p:cNvSpPr>
            <a:spLocks noChangeShapeType="1"/>
          </p:cNvSpPr>
          <p:nvPr/>
        </p:nvSpPr>
        <p:spPr bwMode="auto">
          <a:xfrm rot="10800000">
            <a:off x="4649788" y="5030788"/>
            <a:ext cx="438150" cy="1127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0" name="Line 90"/>
          <p:cNvSpPr>
            <a:spLocks noChangeShapeType="1"/>
          </p:cNvSpPr>
          <p:nvPr/>
        </p:nvSpPr>
        <p:spPr bwMode="auto">
          <a:xfrm rot="10800000">
            <a:off x="4703763" y="4845050"/>
            <a:ext cx="430212" cy="1365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1" name="Line 91"/>
          <p:cNvSpPr>
            <a:spLocks noChangeShapeType="1"/>
          </p:cNvSpPr>
          <p:nvPr/>
        </p:nvSpPr>
        <p:spPr bwMode="auto">
          <a:xfrm rot="10800000" flipH="1" flipV="1">
            <a:off x="4772025" y="4670425"/>
            <a:ext cx="409575" cy="139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2" name="Line 92"/>
          <p:cNvSpPr>
            <a:spLocks noChangeShapeType="1"/>
          </p:cNvSpPr>
          <p:nvPr/>
        </p:nvSpPr>
        <p:spPr bwMode="auto">
          <a:xfrm rot="10800000" flipH="1" flipV="1">
            <a:off x="5046663" y="4570413"/>
            <a:ext cx="206375" cy="101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3" name="Line 93"/>
          <p:cNvSpPr>
            <a:spLocks noChangeShapeType="1"/>
          </p:cNvSpPr>
          <p:nvPr/>
        </p:nvSpPr>
        <p:spPr bwMode="auto">
          <a:xfrm rot="10800000" flipH="1">
            <a:off x="4073525" y="5243513"/>
            <a:ext cx="466725" cy="920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4" name="Line 94"/>
          <p:cNvSpPr>
            <a:spLocks noChangeShapeType="1"/>
          </p:cNvSpPr>
          <p:nvPr/>
        </p:nvSpPr>
        <p:spPr bwMode="auto">
          <a:xfrm rot="10800000" flipH="1">
            <a:off x="4037013" y="5053013"/>
            <a:ext cx="457200" cy="1095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5" name="Line 95"/>
          <p:cNvSpPr>
            <a:spLocks noChangeShapeType="1"/>
          </p:cNvSpPr>
          <p:nvPr/>
        </p:nvSpPr>
        <p:spPr bwMode="auto">
          <a:xfrm rot="10800000" flipH="1">
            <a:off x="3994150" y="4860925"/>
            <a:ext cx="452438" cy="1301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6" name="Line 96"/>
          <p:cNvSpPr>
            <a:spLocks noChangeShapeType="1"/>
          </p:cNvSpPr>
          <p:nvPr/>
        </p:nvSpPr>
        <p:spPr bwMode="auto">
          <a:xfrm rot="10800000" flipV="1">
            <a:off x="3938588" y="4684713"/>
            <a:ext cx="449262" cy="1349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7" name="Line 97"/>
          <p:cNvSpPr>
            <a:spLocks noChangeShapeType="1"/>
          </p:cNvSpPr>
          <p:nvPr/>
        </p:nvSpPr>
        <p:spPr bwMode="auto">
          <a:xfrm rot="10800000" flipV="1">
            <a:off x="3875088" y="4581525"/>
            <a:ext cx="239712" cy="904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8" name="Line 98"/>
          <p:cNvSpPr>
            <a:spLocks noChangeAspect="1" noChangeShapeType="1"/>
          </p:cNvSpPr>
          <p:nvPr/>
        </p:nvSpPr>
        <p:spPr bwMode="auto">
          <a:xfrm>
            <a:off x="4102100" y="5468938"/>
            <a:ext cx="933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19" name="Line 99"/>
          <p:cNvSpPr>
            <a:spLocks noChangeAspect="1" noChangeShapeType="1"/>
          </p:cNvSpPr>
          <p:nvPr/>
        </p:nvSpPr>
        <p:spPr bwMode="auto">
          <a:xfrm>
            <a:off x="4098925" y="5681663"/>
            <a:ext cx="9398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20" name="Line 100"/>
          <p:cNvSpPr>
            <a:spLocks noChangeShapeType="1"/>
          </p:cNvSpPr>
          <p:nvPr/>
        </p:nvSpPr>
        <p:spPr bwMode="auto">
          <a:xfrm flipH="1">
            <a:off x="7234238" y="3873500"/>
            <a:ext cx="110966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1" name="Line 101"/>
          <p:cNvSpPr>
            <a:spLocks noChangeShapeType="1"/>
          </p:cNvSpPr>
          <p:nvPr/>
        </p:nvSpPr>
        <p:spPr bwMode="auto">
          <a:xfrm flipH="1">
            <a:off x="7378700" y="3665538"/>
            <a:ext cx="9652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2" name="Line 102"/>
          <p:cNvSpPr>
            <a:spLocks noChangeShapeType="1"/>
          </p:cNvSpPr>
          <p:nvPr/>
        </p:nvSpPr>
        <p:spPr bwMode="auto">
          <a:xfrm flipH="1">
            <a:off x="7359650" y="3446463"/>
            <a:ext cx="98266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 name="Line 103"/>
          <p:cNvSpPr>
            <a:spLocks noChangeShapeType="1"/>
          </p:cNvSpPr>
          <p:nvPr/>
        </p:nvSpPr>
        <p:spPr bwMode="auto">
          <a:xfrm flipH="1">
            <a:off x="7372350" y="3243263"/>
            <a:ext cx="971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4" name="Line 104"/>
          <p:cNvSpPr>
            <a:spLocks noChangeShapeType="1"/>
          </p:cNvSpPr>
          <p:nvPr/>
        </p:nvSpPr>
        <p:spPr bwMode="auto">
          <a:xfrm flipH="1">
            <a:off x="7283450" y="3022600"/>
            <a:ext cx="10556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 name="Line 105"/>
          <p:cNvSpPr>
            <a:spLocks noChangeShapeType="1"/>
          </p:cNvSpPr>
          <p:nvPr/>
        </p:nvSpPr>
        <p:spPr bwMode="auto">
          <a:xfrm>
            <a:off x="820738" y="3875088"/>
            <a:ext cx="1087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 name="Line 106"/>
          <p:cNvSpPr>
            <a:spLocks noChangeShapeType="1"/>
          </p:cNvSpPr>
          <p:nvPr/>
        </p:nvSpPr>
        <p:spPr bwMode="auto">
          <a:xfrm>
            <a:off x="822325" y="3652838"/>
            <a:ext cx="28575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 name="Line 107"/>
          <p:cNvSpPr>
            <a:spLocks noChangeShapeType="1"/>
          </p:cNvSpPr>
          <p:nvPr/>
        </p:nvSpPr>
        <p:spPr bwMode="auto">
          <a:xfrm>
            <a:off x="817563" y="3440113"/>
            <a:ext cx="95567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8" name="Line 108"/>
          <p:cNvSpPr>
            <a:spLocks noChangeShapeType="1"/>
          </p:cNvSpPr>
          <p:nvPr/>
        </p:nvSpPr>
        <p:spPr bwMode="auto">
          <a:xfrm>
            <a:off x="820738" y="3236913"/>
            <a:ext cx="9493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9" name="Line 109"/>
          <p:cNvSpPr>
            <a:spLocks noChangeShapeType="1"/>
          </p:cNvSpPr>
          <p:nvPr/>
        </p:nvSpPr>
        <p:spPr bwMode="auto">
          <a:xfrm>
            <a:off x="822325" y="3022600"/>
            <a:ext cx="9763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 name="Line 110"/>
          <p:cNvSpPr>
            <a:spLocks noChangeShapeType="1"/>
          </p:cNvSpPr>
          <p:nvPr/>
        </p:nvSpPr>
        <p:spPr bwMode="auto">
          <a:xfrm flipV="1">
            <a:off x="4146550" y="5411788"/>
            <a:ext cx="0" cy="506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 name="Line 111"/>
          <p:cNvSpPr>
            <a:spLocks noChangeShapeType="1"/>
          </p:cNvSpPr>
          <p:nvPr/>
        </p:nvSpPr>
        <p:spPr bwMode="auto">
          <a:xfrm flipV="1">
            <a:off x="4362450" y="5435600"/>
            <a:ext cx="0" cy="4857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 name="Line 112"/>
          <p:cNvSpPr>
            <a:spLocks noChangeShapeType="1"/>
          </p:cNvSpPr>
          <p:nvPr/>
        </p:nvSpPr>
        <p:spPr bwMode="auto">
          <a:xfrm flipV="1">
            <a:off x="4567238" y="5411788"/>
            <a:ext cx="0" cy="506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 name="Line 113"/>
          <p:cNvSpPr>
            <a:spLocks noChangeShapeType="1"/>
          </p:cNvSpPr>
          <p:nvPr/>
        </p:nvSpPr>
        <p:spPr bwMode="auto">
          <a:xfrm flipV="1">
            <a:off x="4789488" y="5435600"/>
            <a:ext cx="0" cy="482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 name="Line 114"/>
          <p:cNvSpPr>
            <a:spLocks noChangeShapeType="1"/>
          </p:cNvSpPr>
          <p:nvPr/>
        </p:nvSpPr>
        <p:spPr bwMode="auto">
          <a:xfrm flipV="1">
            <a:off x="4994275" y="5343525"/>
            <a:ext cx="0" cy="5746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5" name="Line 115"/>
          <p:cNvSpPr>
            <a:spLocks noChangeShapeType="1"/>
          </p:cNvSpPr>
          <p:nvPr/>
        </p:nvSpPr>
        <p:spPr bwMode="auto">
          <a:xfrm>
            <a:off x="4146550" y="973138"/>
            <a:ext cx="0" cy="4953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6" name="Line 116"/>
          <p:cNvSpPr>
            <a:spLocks noChangeShapeType="1"/>
          </p:cNvSpPr>
          <p:nvPr/>
        </p:nvSpPr>
        <p:spPr bwMode="auto">
          <a:xfrm>
            <a:off x="4357688" y="973138"/>
            <a:ext cx="0" cy="4953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7" name="Line 117"/>
          <p:cNvSpPr>
            <a:spLocks noChangeShapeType="1"/>
          </p:cNvSpPr>
          <p:nvPr/>
        </p:nvSpPr>
        <p:spPr bwMode="auto">
          <a:xfrm>
            <a:off x="4568825" y="1273175"/>
            <a:ext cx="0" cy="1952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8" name="Line 118"/>
          <p:cNvSpPr>
            <a:spLocks noChangeShapeType="1"/>
          </p:cNvSpPr>
          <p:nvPr/>
        </p:nvSpPr>
        <p:spPr bwMode="auto">
          <a:xfrm>
            <a:off x="4786313" y="973138"/>
            <a:ext cx="0" cy="4953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9" name="Line 119"/>
          <p:cNvSpPr>
            <a:spLocks noChangeShapeType="1"/>
          </p:cNvSpPr>
          <p:nvPr/>
        </p:nvSpPr>
        <p:spPr bwMode="auto">
          <a:xfrm>
            <a:off x="4994275" y="973138"/>
            <a:ext cx="0" cy="5619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0" name="Line 120"/>
          <p:cNvSpPr>
            <a:spLocks noChangeShapeType="1"/>
          </p:cNvSpPr>
          <p:nvPr/>
        </p:nvSpPr>
        <p:spPr bwMode="auto">
          <a:xfrm>
            <a:off x="3775075" y="2379663"/>
            <a:ext cx="95250" cy="619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1" name="Line 121"/>
          <p:cNvSpPr>
            <a:spLocks noChangeShapeType="1"/>
          </p:cNvSpPr>
          <p:nvPr/>
        </p:nvSpPr>
        <p:spPr bwMode="auto">
          <a:xfrm>
            <a:off x="3509963" y="2652713"/>
            <a:ext cx="65087" cy="793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2" name="Line 122"/>
          <p:cNvSpPr>
            <a:spLocks noChangeShapeType="1"/>
          </p:cNvSpPr>
          <p:nvPr/>
        </p:nvSpPr>
        <p:spPr bwMode="auto">
          <a:xfrm flipV="1">
            <a:off x="5235575" y="2354263"/>
            <a:ext cx="96838" cy="6826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3" name="Line 123"/>
          <p:cNvSpPr>
            <a:spLocks noChangeShapeType="1"/>
          </p:cNvSpPr>
          <p:nvPr/>
        </p:nvSpPr>
        <p:spPr bwMode="auto">
          <a:xfrm flipV="1">
            <a:off x="5581650" y="2671763"/>
            <a:ext cx="60325" cy="920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4" name="Line 124"/>
          <p:cNvSpPr>
            <a:spLocks noChangeShapeType="1"/>
          </p:cNvSpPr>
          <p:nvPr/>
        </p:nvSpPr>
        <p:spPr bwMode="auto">
          <a:xfrm>
            <a:off x="5570538" y="4130675"/>
            <a:ext cx="55562" cy="857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5" name="Line 125"/>
          <p:cNvSpPr>
            <a:spLocks noChangeShapeType="1"/>
          </p:cNvSpPr>
          <p:nvPr/>
        </p:nvSpPr>
        <p:spPr bwMode="auto">
          <a:xfrm>
            <a:off x="5248275" y="4465638"/>
            <a:ext cx="82550" cy="523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6" name="Line 126"/>
          <p:cNvSpPr>
            <a:spLocks noChangeShapeType="1"/>
          </p:cNvSpPr>
          <p:nvPr/>
        </p:nvSpPr>
        <p:spPr bwMode="auto">
          <a:xfrm flipV="1">
            <a:off x="3508375" y="4127500"/>
            <a:ext cx="46038" cy="1000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7" name="Line 127"/>
          <p:cNvSpPr>
            <a:spLocks noChangeShapeType="1"/>
          </p:cNvSpPr>
          <p:nvPr/>
        </p:nvSpPr>
        <p:spPr bwMode="auto">
          <a:xfrm flipV="1">
            <a:off x="3800475" y="4457700"/>
            <a:ext cx="88900" cy="666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48" name="Line 128"/>
          <p:cNvSpPr>
            <a:spLocks noChangeShapeType="1"/>
          </p:cNvSpPr>
          <p:nvPr/>
        </p:nvSpPr>
        <p:spPr bwMode="auto">
          <a:xfrm>
            <a:off x="822325" y="2976563"/>
            <a:ext cx="9763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9" name="Line 129"/>
          <p:cNvSpPr>
            <a:spLocks noChangeShapeType="1"/>
          </p:cNvSpPr>
          <p:nvPr/>
        </p:nvSpPr>
        <p:spPr bwMode="auto">
          <a:xfrm>
            <a:off x="820738" y="3924300"/>
            <a:ext cx="10874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0" name="Freeform 130"/>
          <p:cNvSpPr>
            <a:spLocks noChangeAspect="1"/>
          </p:cNvSpPr>
          <p:nvPr/>
        </p:nvSpPr>
        <p:spPr bwMode="auto">
          <a:xfrm>
            <a:off x="1909763" y="3921125"/>
            <a:ext cx="2182812" cy="1504950"/>
          </a:xfrm>
          <a:custGeom>
            <a:avLst/>
            <a:gdLst>
              <a:gd name="T0" fmla="*/ 0 w 1375"/>
              <a:gd name="T1" fmla="*/ 0 h 948"/>
              <a:gd name="T2" fmla="*/ 2147483646 w 1375"/>
              <a:gd name="T3" fmla="*/ 2147483646 h 948"/>
              <a:gd name="T4" fmla="*/ 2147483646 w 1375"/>
              <a:gd name="T5" fmla="*/ 2147483646 h 948"/>
              <a:gd name="T6" fmla="*/ 2147483646 w 1375"/>
              <a:gd name="T7" fmla="*/ 2147483646 h 948"/>
              <a:gd name="T8" fmla="*/ 2147483646 w 1375"/>
              <a:gd name="T9" fmla="*/ 2147483646 h 948"/>
              <a:gd name="T10" fmla="*/ 2147483646 w 1375"/>
              <a:gd name="T11" fmla="*/ 2147483646 h 948"/>
              <a:gd name="T12" fmla="*/ 2147483646 w 1375"/>
              <a:gd name="T13" fmla="*/ 2147483646 h 948"/>
              <a:gd name="T14" fmla="*/ 2147483646 w 1375"/>
              <a:gd name="T15" fmla="*/ 2147483646 h 948"/>
              <a:gd name="T16" fmla="*/ 2147483646 w 1375"/>
              <a:gd name="T17" fmla="*/ 2147483646 h 9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5"/>
              <a:gd name="T28" fmla="*/ 0 h 948"/>
              <a:gd name="T29" fmla="*/ 1375 w 1375"/>
              <a:gd name="T30" fmla="*/ 948 h 9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5" h="948">
                <a:moveTo>
                  <a:pt x="0" y="0"/>
                </a:moveTo>
                <a:lnTo>
                  <a:pt x="367" y="31"/>
                </a:lnTo>
                <a:lnTo>
                  <a:pt x="811" y="119"/>
                </a:lnTo>
                <a:lnTo>
                  <a:pt x="989" y="181"/>
                </a:lnTo>
                <a:lnTo>
                  <a:pt x="1082" y="253"/>
                </a:lnTo>
                <a:lnTo>
                  <a:pt x="1188" y="380"/>
                </a:lnTo>
                <a:lnTo>
                  <a:pt x="1274" y="537"/>
                </a:lnTo>
                <a:lnTo>
                  <a:pt x="1332" y="729"/>
                </a:lnTo>
                <a:lnTo>
                  <a:pt x="1375" y="948"/>
                </a:ln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1" name="Line 131"/>
          <p:cNvSpPr>
            <a:spLocks noChangeShapeType="1"/>
          </p:cNvSpPr>
          <p:nvPr/>
        </p:nvSpPr>
        <p:spPr bwMode="auto">
          <a:xfrm flipV="1">
            <a:off x="4094163" y="5411788"/>
            <a:ext cx="0" cy="506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2" name="Freeform 132"/>
          <p:cNvSpPr>
            <a:spLocks noChangeAspect="1"/>
          </p:cNvSpPr>
          <p:nvPr/>
        </p:nvSpPr>
        <p:spPr bwMode="auto">
          <a:xfrm>
            <a:off x="1800225" y="1466850"/>
            <a:ext cx="2300288" cy="1509713"/>
          </a:xfrm>
          <a:custGeom>
            <a:avLst/>
            <a:gdLst>
              <a:gd name="T0" fmla="*/ 0 w 1449"/>
              <a:gd name="T1" fmla="*/ 2147483646 h 951"/>
              <a:gd name="T2" fmla="*/ 2147483646 w 1449"/>
              <a:gd name="T3" fmla="*/ 2147483646 h 951"/>
              <a:gd name="T4" fmla="*/ 2147483646 w 1449"/>
              <a:gd name="T5" fmla="*/ 2147483646 h 951"/>
              <a:gd name="T6" fmla="*/ 2147483646 w 1449"/>
              <a:gd name="T7" fmla="*/ 2147483646 h 951"/>
              <a:gd name="T8" fmla="*/ 2147483646 w 1449"/>
              <a:gd name="T9" fmla="*/ 2147483646 h 951"/>
              <a:gd name="T10" fmla="*/ 2147483646 w 1449"/>
              <a:gd name="T11" fmla="*/ 2147483646 h 951"/>
              <a:gd name="T12" fmla="*/ 2147483646 w 1449"/>
              <a:gd name="T13" fmla="*/ 2147483646 h 951"/>
              <a:gd name="T14" fmla="*/ 2147483646 w 1449"/>
              <a:gd name="T15" fmla="*/ 2147483646 h 951"/>
              <a:gd name="T16" fmla="*/ 2147483646 w 1449"/>
              <a:gd name="T17" fmla="*/ 0 h 9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9"/>
              <a:gd name="T28" fmla="*/ 0 h 951"/>
              <a:gd name="T29" fmla="*/ 1449 w 1449"/>
              <a:gd name="T30" fmla="*/ 951 h 9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9" h="951">
                <a:moveTo>
                  <a:pt x="0" y="951"/>
                </a:moveTo>
                <a:lnTo>
                  <a:pt x="436" y="914"/>
                </a:lnTo>
                <a:lnTo>
                  <a:pt x="880" y="825"/>
                </a:lnTo>
                <a:lnTo>
                  <a:pt x="1058" y="763"/>
                </a:lnTo>
                <a:lnTo>
                  <a:pt x="1151" y="691"/>
                </a:lnTo>
                <a:lnTo>
                  <a:pt x="1257" y="564"/>
                </a:lnTo>
                <a:lnTo>
                  <a:pt x="1343" y="407"/>
                </a:lnTo>
                <a:lnTo>
                  <a:pt x="1401" y="215"/>
                </a:lnTo>
                <a:lnTo>
                  <a:pt x="1449" y="0"/>
                </a:ln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3" name="Line 133"/>
          <p:cNvSpPr>
            <a:spLocks noChangeShapeType="1"/>
          </p:cNvSpPr>
          <p:nvPr/>
        </p:nvSpPr>
        <p:spPr bwMode="auto">
          <a:xfrm>
            <a:off x="4103688" y="973138"/>
            <a:ext cx="0" cy="4953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4" name="Line 134"/>
          <p:cNvSpPr>
            <a:spLocks noChangeShapeType="1"/>
          </p:cNvSpPr>
          <p:nvPr/>
        </p:nvSpPr>
        <p:spPr bwMode="auto">
          <a:xfrm>
            <a:off x="5037138" y="973138"/>
            <a:ext cx="0" cy="5619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5" name="Freeform 135"/>
          <p:cNvSpPr>
            <a:spLocks noChangeAspect="1"/>
          </p:cNvSpPr>
          <p:nvPr/>
        </p:nvSpPr>
        <p:spPr bwMode="auto">
          <a:xfrm>
            <a:off x="5038725" y="1528763"/>
            <a:ext cx="2271713" cy="1452562"/>
          </a:xfrm>
          <a:custGeom>
            <a:avLst/>
            <a:gdLst>
              <a:gd name="T0" fmla="*/ 2147483646 w 1431"/>
              <a:gd name="T1" fmla="*/ 2147483646 h 915"/>
              <a:gd name="T2" fmla="*/ 2147483646 w 1431"/>
              <a:gd name="T3" fmla="*/ 2147483646 h 915"/>
              <a:gd name="T4" fmla="*/ 2147483646 w 1431"/>
              <a:gd name="T5" fmla="*/ 2147483646 h 915"/>
              <a:gd name="T6" fmla="*/ 2147483646 w 1431"/>
              <a:gd name="T7" fmla="*/ 2147483646 h 915"/>
              <a:gd name="T8" fmla="*/ 2147483646 w 1431"/>
              <a:gd name="T9" fmla="*/ 2147483646 h 915"/>
              <a:gd name="T10" fmla="*/ 2147483646 w 1431"/>
              <a:gd name="T11" fmla="*/ 2147483646 h 915"/>
              <a:gd name="T12" fmla="*/ 2147483646 w 1431"/>
              <a:gd name="T13" fmla="*/ 2147483646 h 915"/>
              <a:gd name="T14" fmla="*/ 2147483646 w 1431"/>
              <a:gd name="T15" fmla="*/ 2147483646 h 915"/>
              <a:gd name="T16" fmla="*/ 0 w 1431"/>
              <a:gd name="T17" fmla="*/ 0 h 9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1"/>
              <a:gd name="T28" fmla="*/ 0 h 915"/>
              <a:gd name="T29" fmla="*/ 1431 w 1431"/>
              <a:gd name="T30" fmla="*/ 915 h 9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1" h="915">
                <a:moveTo>
                  <a:pt x="1431" y="915"/>
                </a:moveTo>
                <a:lnTo>
                  <a:pt x="1007" y="875"/>
                </a:lnTo>
                <a:lnTo>
                  <a:pt x="563" y="786"/>
                </a:lnTo>
                <a:lnTo>
                  <a:pt x="385" y="724"/>
                </a:lnTo>
                <a:lnTo>
                  <a:pt x="292" y="652"/>
                </a:lnTo>
                <a:lnTo>
                  <a:pt x="186" y="525"/>
                </a:lnTo>
                <a:lnTo>
                  <a:pt x="100" y="368"/>
                </a:lnTo>
                <a:lnTo>
                  <a:pt x="42" y="176"/>
                </a:lnTo>
                <a:lnTo>
                  <a:pt x="0" y="0"/>
                </a:ln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6" name="Line 136"/>
          <p:cNvSpPr>
            <a:spLocks noChangeShapeType="1"/>
          </p:cNvSpPr>
          <p:nvPr/>
        </p:nvSpPr>
        <p:spPr bwMode="auto">
          <a:xfrm flipH="1">
            <a:off x="7283450" y="2979738"/>
            <a:ext cx="10556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7" name="Line 137"/>
          <p:cNvSpPr>
            <a:spLocks noChangeShapeType="1"/>
          </p:cNvSpPr>
          <p:nvPr/>
        </p:nvSpPr>
        <p:spPr bwMode="auto">
          <a:xfrm flipH="1">
            <a:off x="7234238" y="3916363"/>
            <a:ext cx="110966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8" name="Line 138"/>
          <p:cNvSpPr>
            <a:spLocks noChangeShapeType="1"/>
          </p:cNvSpPr>
          <p:nvPr/>
        </p:nvSpPr>
        <p:spPr bwMode="auto">
          <a:xfrm flipV="1">
            <a:off x="5037138" y="5343525"/>
            <a:ext cx="0" cy="5746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9" name="Freeform 139"/>
          <p:cNvSpPr>
            <a:spLocks noChangeAspect="1"/>
          </p:cNvSpPr>
          <p:nvPr/>
        </p:nvSpPr>
        <p:spPr bwMode="auto">
          <a:xfrm>
            <a:off x="5033963" y="3916363"/>
            <a:ext cx="2205037" cy="1455737"/>
          </a:xfrm>
          <a:custGeom>
            <a:avLst/>
            <a:gdLst>
              <a:gd name="T0" fmla="*/ 2147483646 w 1389"/>
              <a:gd name="T1" fmla="*/ 0 h 917"/>
              <a:gd name="T2" fmla="*/ 2147483646 w 1389"/>
              <a:gd name="T3" fmla="*/ 2147483646 h 917"/>
              <a:gd name="T4" fmla="*/ 2147483646 w 1389"/>
              <a:gd name="T5" fmla="*/ 2147483646 h 917"/>
              <a:gd name="T6" fmla="*/ 2147483646 w 1389"/>
              <a:gd name="T7" fmla="*/ 2147483646 h 917"/>
              <a:gd name="T8" fmla="*/ 2147483646 w 1389"/>
              <a:gd name="T9" fmla="*/ 2147483646 h 917"/>
              <a:gd name="T10" fmla="*/ 2147483646 w 1389"/>
              <a:gd name="T11" fmla="*/ 2147483646 h 917"/>
              <a:gd name="T12" fmla="*/ 2147483646 w 1389"/>
              <a:gd name="T13" fmla="*/ 2147483646 h 917"/>
              <a:gd name="T14" fmla="*/ 2147483646 w 1389"/>
              <a:gd name="T15" fmla="*/ 2147483646 h 917"/>
              <a:gd name="T16" fmla="*/ 0 w 1389"/>
              <a:gd name="T17" fmla="*/ 2147483646 h 9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9"/>
              <a:gd name="T28" fmla="*/ 0 h 917"/>
              <a:gd name="T29" fmla="*/ 1389 w 1389"/>
              <a:gd name="T30" fmla="*/ 917 h 9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9" h="917">
                <a:moveTo>
                  <a:pt x="1389" y="0"/>
                </a:moveTo>
                <a:lnTo>
                  <a:pt x="1010" y="31"/>
                </a:lnTo>
                <a:lnTo>
                  <a:pt x="565" y="120"/>
                </a:lnTo>
                <a:lnTo>
                  <a:pt x="387" y="182"/>
                </a:lnTo>
                <a:lnTo>
                  <a:pt x="294" y="254"/>
                </a:lnTo>
                <a:lnTo>
                  <a:pt x="188" y="381"/>
                </a:lnTo>
                <a:lnTo>
                  <a:pt x="102" y="538"/>
                </a:lnTo>
                <a:lnTo>
                  <a:pt x="44" y="730"/>
                </a:lnTo>
                <a:lnTo>
                  <a:pt x="0" y="917"/>
                </a:lnTo>
              </a:path>
            </a:pathLst>
          </a:cu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60" name="Oval 140"/>
          <p:cNvSpPr>
            <a:spLocks noChangeAspect="1" noChangeArrowheads="1"/>
          </p:cNvSpPr>
          <p:nvPr/>
        </p:nvSpPr>
        <p:spPr bwMode="auto">
          <a:xfrm>
            <a:off x="3790950" y="2674938"/>
            <a:ext cx="1549400" cy="1543050"/>
          </a:xfrm>
          <a:prstGeom prst="ellipse">
            <a:avLst/>
          </a:prstGeom>
          <a:solidFill>
            <a:srgbClr val="A50021"/>
          </a:solidFill>
          <a:ln w="12700">
            <a:solidFill>
              <a:srgbClr val="000000"/>
            </a:solidFill>
            <a:round/>
            <a:headEnd type="none" w="sm" len="sm"/>
            <a:tailEnd type="none" w="sm" len="sm"/>
          </a:ln>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61" name="Oval 141"/>
          <p:cNvSpPr>
            <a:spLocks noChangeAspect="1" noChangeArrowheads="1"/>
          </p:cNvSpPr>
          <p:nvPr/>
        </p:nvSpPr>
        <p:spPr bwMode="auto">
          <a:xfrm>
            <a:off x="3968750" y="2841625"/>
            <a:ext cx="1209675" cy="1203325"/>
          </a:xfrm>
          <a:prstGeom prst="ellipse">
            <a:avLst/>
          </a:prstGeom>
          <a:solidFill>
            <a:srgbClr val="C0C0C0"/>
          </a:solidFill>
          <a:ln w="12700">
            <a:solidFill>
              <a:srgbClr val="000000"/>
            </a:solidFill>
            <a:round/>
            <a:headEnd type="none" w="sm" len="sm"/>
            <a:tailEnd type="none" w="sm" len="sm"/>
          </a:ln>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62" name="Line 142"/>
          <p:cNvSpPr>
            <a:spLocks noChangeAspect="1" noChangeShapeType="1"/>
          </p:cNvSpPr>
          <p:nvPr/>
        </p:nvSpPr>
        <p:spPr bwMode="auto">
          <a:xfrm>
            <a:off x="3343275" y="3449638"/>
            <a:ext cx="244633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0863" name="Group 143"/>
          <p:cNvGrpSpPr>
            <a:grpSpLocks noChangeAspect="1"/>
          </p:cNvGrpSpPr>
          <p:nvPr/>
        </p:nvGrpSpPr>
        <p:grpSpPr bwMode="auto">
          <a:xfrm>
            <a:off x="3894138" y="2246313"/>
            <a:ext cx="1336675" cy="2386012"/>
            <a:chOff x="2522" y="1806"/>
            <a:chExt cx="736" cy="1314"/>
          </a:xfrm>
        </p:grpSpPr>
        <p:sp>
          <p:nvSpPr>
            <p:cNvPr id="30903" name="Line 144"/>
            <p:cNvSpPr>
              <a:spLocks noChangeAspect="1" noChangeShapeType="1"/>
            </p:cNvSpPr>
            <p:nvPr/>
          </p:nvSpPr>
          <p:spPr bwMode="auto">
            <a:xfrm rot="2700000" flipH="1">
              <a:off x="2522" y="1907"/>
              <a:ext cx="736" cy="11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04" name="Line 145"/>
            <p:cNvSpPr>
              <a:spLocks noChangeAspect="1" noChangeShapeType="1"/>
            </p:cNvSpPr>
            <p:nvPr/>
          </p:nvSpPr>
          <p:spPr bwMode="auto">
            <a:xfrm rot="2700000" flipH="1">
              <a:off x="2636" y="1847"/>
              <a:ext cx="508" cy="12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05" name="Line 146"/>
            <p:cNvSpPr>
              <a:spLocks noChangeAspect="1" noChangeShapeType="1"/>
            </p:cNvSpPr>
            <p:nvPr/>
          </p:nvSpPr>
          <p:spPr bwMode="auto">
            <a:xfrm rot="2700000" flipH="1">
              <a:off x="2760" y="1806"/>
              <a:ext cx="264" cy="13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0864" name="Line 147"/>
          <p:cNvSpPr>
            <a:spLocks noChangeAspect="1" noChangeShapeType="1"/>
          </p:cNvSpPr>
          <p:nvPr/>
        </p:nvSpPr>
        <p:spPr bwMode="auto">
          <a:xfrm flipH="1">
            <a:off x="3656013" y="2538413"/>
            <a:ext cx="1820862" cy="18192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65" name="Line 148"/>
          <p:cNvSpPr>
            <a:spLocks noChangeAspect="1" noChangeShapeType="1"/>
          </p:cNvSpPr>
          <p:nvPr/>
        </p:nvSpPr>
        <p:spPr bwMode="auto">
          <a:xfrm flipH="1">
            <a:off x="3894138" y="2432050"/>
            <a:ext cx="1336675" cy="20208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66" name="Line 149"/>
          <p:cNvSpPr>
            <a:spLocks noChangeAspect="1" noChangeShapeType="1"/>
          </p:cNvSpPr>
          <p:nvPr/>
        </p:nvSpPr>
        <p:spPr bwMode="auto">
          <a:xfrm flipH="1">
            <a:off x="4100513" y="2322513"/>
            <a:ext cx="923925" cy="22447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67" name="Line 150"/>
          <p:cNvSpPr>
            <a:spLocks noChangeAspect="1" noChangeShapeType="1"/>
          </p:cNvSpPr>
          <p:nvPr/>
        </p:nvSpPr>
        <p:spPr bwMode="auto">
          <a:xfrm flipH="1">
            <a:off x="4324350" y="2246313"/>
            <a:ext cx="479425" cy="23860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68" name="Line 151"/>
          <p:cNvSpPr>
            <a:spLocks noChangeAspect="1" noChangeShapeType="1"/>
          </p:cNvSpPr>
          <p:nvPr/>
        </p:nvSpPr>
        <p:spPr bwMode="auto">
          <a:xfrm flipV="1">
            <a:off x="4567238" y="2216150"/>
            <a:ext cx="0" cy="24463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0869" name="Group 152"/>
          <p:cNvGrpSpPr>
            <a:grpSpLocks noChangeAspect="1"/>
          </p:cNvGrpSpPr>
          <p:nvPr/>
        </p:nvGrpSpPr>
        <p:grpSpPr bwMode="auto">
          <a:xfrm rot="5400000">
            <a:off x="3898106" y="2256632"/>
            <a:ext cx="1336675" cy="2386012"/>
            <a:chOff x="2522" y="1806"/>
            <a:chExt cx="736" cy="1314"/>
          </a:xfrm>
        </p:grpSpPr>
        <p:sp>
          <p:nvSpPr>
            <p:cNvPr id="30900" name="Line 153"/>
            <p:cNvSpPr>
              <a:spLocks noChangeAspect="1" noChangeShapeType="1"/>
            </p:cNvSpPr>
            <p:nvPr/>
          </p:nvSpPr>
          <p:spPr bwMode="auto">
            <a:xfrm rot="2700000" flipH="1">
              <a:off x="2522" y="1907"/>
              <a:ext cx="736" cy="11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01" name="Line 154"/>
            <p:cNvSpPr>
              <a:spLocks noChangeAspect="1" noChangeShapeType="1"/>
            </p:cNvSpPr>
            <p:nvPr/>
          </p:nvSpPr>
          <p:spPr bwMode="auto">
            <a:xfrm rot="2700000" flipH="1">
              <a:off x="2636" y="1847"/>
              <a:ext cx="508" cy="12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02" name="Line 155"/>
            <p:cNvSpPr>
              <a:spLocks noChangeAspect="1" noChangeShapeType="1"/>
            </p:cNvSpPr>
            <p:nvPr/>
          </p:nvSpPr>
          <p:spPr bwMode="auto">
            <a:xfrm rot="2700000" flipH="1">
              <a:off x="2760" y="1806"/>
              <a:ext cx="264" cy="13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0870" name="Line 156"/>
          <p:cNvSpPr>
            <a:spLocks noChangeAspect="1" noChangeShapeType="1"/>
          </p:cNvSpPr>
          <p:nvPr/>
        </p:nvSpPr>
        <p:spPr bwMode="auto">
          <a:xfrm flipH="1" flipV="1">
            <a:off x="3698875" y="2581275"/>
            <a:ext cx="1766888" cy="17668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0871" name="Group 157"/>
          <p:cNvGrpSpPr>
            <a:grpSpLocks noChangeAspect="1"/>
          </p:cNvGrpSpPr>
          <p:nvPr/>
        </p:nvGrpSpPr>
        <p:grpSpPr bwMode="auto">
          <a:xfrm rot="2700000">
            <a:off x="3902076" y="2246312"/>
            <a:ext cx="1338262" cy="2386013"/>
            <a:chOff x="2522" y="1806"/>
            <a:chExt cx="736" cy="1314"/>
          </a:xfrm>
        </p:grpSpPr>
        <p:sp>
          <p:nvSpPr>
            <p:cNvPr id="30897" name="Line 158"/>
            <p:cNvSpPr>
              <a:spLocks noChangeAspect="1" noChangeShapeType="1"/>
            </p:cNvSpPr>
            <p:nvPr/>
          </p:nvSpPr>
          <p:spPr bwMode="auto">
            <a:xfrm rot="2700000" flipH="1">
              <a:off x="2522" y="1907"/>
              <a:ext cx="736" cy="11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98" name="Line 159"/>
            <p:cNvSpPr>
              <a:spLocks noChangeAspect="1" noChangeShapeType="1"/>
            </p:cNvSpPr>
            <p:nvPr/>
          </p:nvSpPr>
          <p:spPr bwMode="auto">
            <a:xfrm rot="2700000" flipH="1">
              <a:off x="2636" y="1847"/>
              <a:ext cx="508" cy="12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99" name="Line 160"/>
            <p:cNvSpPr>
              <a:spLocks noChangeAspect="1" noChangeShapeType="1"/>
            </p:cNvSpPr>
            <p:nvPr/>
          </p:nvSpPr>
          <p:spPr bwMode="auto">
            <a:xfrm rot="2700000" flipH="1">
              <a:off x="2760" y="1806"/>
              <a:ext cx="264" cy="13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0872" name="Oval 161" descr="Divot"/>
          <p:cNvSpPr>
            <a:spLocks noChangeAspect="1" noChangeArrowheads="1"/>
          </p:cNvSpPr>
          <p:nvPr/>
        </p:nvSpPr>
        <p:spPr bwMode="auto">
          <a:xfrm>
            <a:off x="4021138" y="2894013"/>
            <a:ext cx="1104900" cy="1098550"/>
          </a:xfrm>
          <a:prstGeom prst="ellipse">
            <a:avLst/>
          </a:prstGeom>
          <a:pattFill prst="divot">
            <a:fgClr>
              <a:srgbClr val="000000"/>
            </a:fgClr>
            <a:bgClr>
              <a:srgbClr val="008000"/>
            </a:bgClr>
          </a:pattFill>
          <a:ln w="12700">
            <a:solidFill>
              <a:srgbClr val="000000"/>
            </a:solidFill>
            <a:round/>
            <a:headEnd type="none" w="sm" len="sm"/>
            <a:tailEnd type="none" w="sm" len="sm"/>
          </a:ln>
        </p:spPr>
        <p:txBody>
          <a:bodyPr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73" name="Line 162"/>
          <p:cNvSpPr>
            <a:spLocks noChangeShapeType="1"/>
          </p:cNvSpPr>
          <p:nvPr/>
        </p:nvSpPr>
        <p:spPr bwMode="auto">
          <a:xfrm>
            <a:off x="3649663" y="2528888"/>
            <a:ext cx="47625" cy="492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74" name="Rectangle 163"/>
          <p:cNvSpPr>
            <a:spLocks noChangeArrowheads="1"/>
          </p:cNvSpPr>
          <p:nvPr/>
        </p:nvSpPr>
        <p:spPr bwMode="auto">
          <a:xfrm rot="-2770534">
            <a:off x="5414169" y="4318794"/>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75" name="Rectangle 164"/>
          <p:cNvSpPr>
            <a:spLocks noChangeArrowheads="1"/>
          </p:cNvSpPr>
          <p:nvPr/>
        </p:nvSpPr>
        <p:spPr bwMode="auto">
          <a:xfrm rot="-3013203">
            <a:off x="3617119" y="2531269"/>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76" name="Rectangle 165"/>
          <p:cNvSpPr>
            <a:spLocks noChangeArrowheads="1"/>
          </p:cNvSpPr>
          <p:nvPr/>
        </p:nvSpPr>
        <p:spPr bwMode="auto">
          <a:xfrm rot="-8077397">
            <a:off x="5418932" y="2528093"/>
            <a:ext cx="88900" cy="42863"/>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77" name="Rectangle 166"/>
          <p:cNvSpPr>
            <a:spLocks noChangeArrowheads="1"/>
          </p:cNvSpPr>
          <p:nvPr/>
        </p:nvSpPr>
        <p:spPr bwMode="auto">
          <a:xfrm rot="-8077397">
            <a:off x="3621882" y="4318793"/>
            <a:ext cx="88900" cy="42863"/>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78" name="Rectangle 167"/>
          <p:cNvSpPr>
            <a:spLocks noChangeArrowheads="1"/>
          </p:cNvSpPr>
          <p:nvPr/>
        </p:nvSpPr>
        <p:spPr bwMode="auto">
          <a:xfrm>
            <a:off x="7573963" y="3873500"/>
            <a:ext cx="88900" cy="42863"/>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79" name="Rectangle 168"/>
          <p:cNvSpPr>
            <a:spLocks noChangeArrowheads="1"/>
          </p:cNvSpPr>
          <p:nvPr/>
        </p:nvSpPr>
        <p:spPr bwMode="auto">
          <a:xfrm>
            <a:off x="7573963" y="2973388"/>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0" name="Rectangle 169"/>
          <p:cNvSpPr>
            <a:spLocks noChangeArrowheads="1"/>
          </p:cNvSpPr>
          <p:nvPr/>
        </p:nvSpPr>
        <p:spPr bwMode="auto">
          <a:xfrm>
            <a:off x="1189038" y="2973388"/>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1" name="Rectangle 170"/>
          <p:cNvSpPr>
            <a:spLocks noChangeArrowheads="1"/>
          </p:cNvSpPr>
          <p:nvPr/>
        </p:nvSpPr>
        <p:spPr bwMode="auto">
          <a:xfrm>
            <a:off x="1189038" y="3878263"/>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2" name="Rectangle 171"/>
          <p:cNvSpPr>
            <a:spLocks noChangeArrowheads="1"/>
          </p:cNvSpPr>
          <p:nvPr/>
        </p:nvSpPr>
        <p:spPr bwMode="auto">
          <a:xfrm rot="5400000">
            <a:off x="4071144" y="5698332"/>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3" name="Rectangle 172"/>
          <p:cNvSpPr>
            <a:spLocks noChangeArrowheads="1"/>
          </p:cNvSpPr>
          <p:nvPr/>
        </p:nvSpPr>
        <p:spPr bwMode="auto">
          <a:xfrm rot="5400000">
            <a:off x="4972844" y="5698332"/>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4" name="Rectangle 173"/>
          <p:cNvSpPr>
            <a:spLocks noChangeArrowheads="1"/>
          </p:cNvSpPr>
          <p:nvPr/>
        </p:nvSpPr>
        <p:spPr bwMode="auto">
          <a:xfrm rot="5400000">
            <a:off x="4972844" y="1173957"/>
            <a:ext cx="88900" cy="42862"/>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5" name="Rectangle 174"/>
          <p:cNvSpPr>
            <a:spLocks noChangeArrowheads="1"/>
          </p:cNvSpPr>
          <p:nvPr/>
        </p:nvSpPr>
        <p:spPr bwMode="auto">
          <a:xfrm rot="5400000">
            <a:off x="4075907" y="1173956"/>
            <a:ext cx="88900" cy="42863"/>
          </a:xfrm>
          <a:prstGeom prst="rect">
            <a:avLst/>
          </a:prstGeom>
          <a:solidFill>
            <a:srgbClr val="663300"/>
          </a:solidFill>
          <a:ln w="6350">
            <a:solidFill>
              <a:srgbClr val="000000"/>
            </a:solidFill>
            <a:miter lim="800000"/>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6" name="Oval 175"/>
          <p:cNvSpPr>
            <a:spLocks noChangeArrowheads="1"/>
          </p:cNvSpPr>
          <p:nvPr/>
        </p:nvSpPr>
        <p:spPr bwMode="auto">
          <a:xfrm>
            <a:off x="1141413" y="3660775"/>
            <a:ext cx="58737" cy="58738"/>
          </a:xfrm>
          <a:prstGeom prst="ellipse">
            <a:avLst/>
          </a:prstGeom>
          <a:solidFill>
            <a:srgbClr val="663300"/>
          </a:solidFill>
          <a:ln w="9525">
            <a:solidFill>
              <a:srgbClr val="000000"/>
            </a:solidFill>
            <a:round/>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87" name="Line 176"/>
          <p:cNvSpPr>
            <a:spLocks noChangeShapeType="1"/>
          </p:cNvSpPr>
          <p:nvPr/>
        </p:nvSpPr>
        <p:spPr bwMode="auto">
          <a:xfrm>
            <a:off x="1225550" y="3652838"/>
            <a:ext cx="56356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88" name="Line 177"/>
          <p:cNvSpPr>
            <a:spLocks noChangeShapeType="1"/>
          </p:cNvSpPr>
          <p:nvPr/>
        </p:nvSpPr>
        <p:spPr bwMode="auto">
          <a:xfrm>
            <a:off x="1109663" y="3652838"/>
            <a:ext cx="33337" cy="206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89" name="Line 178"/>
          <p:cNvSpPr>
            <a:spLocks noChangeShapeType="1"/>
          </p:cNvSpPr>
          <p:nvPr/>
        </p:nvSpPr>
        <p:spPr bwMode="auto">
          <a:xfrm flipH="1">
            <a:off x="1193800" y="3652838"/>
            <a:ext cx="33338" cy="238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90" name="Oval 179"/>
          <p:cNvSpPr>
            <a:spLocks noChangeArrowheads="1"/>
          </p:cNvSpPr>
          <p:nvPr/>
        </p:nvSpPr>
        <p:spPr bwMode="auto">
          <a:xfrm>
            <a:off x="7589838" y="3519488"/>
            <a:ext cx="58737" cy="58737"/>
          </a:xfrm>
          <a:prstGeom prst="ellipse">
            <a:avLst/>
          </a:prstGeom>
          <a:solidFill>
            <a:srgbClr val="663300"/>
          </a:solidFill>
          <a:ln w="9525">
            <a:solidFill>
              <a:srgbClr val="000000"/>
            </a:solidFill>
            <a:round/>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91" name="Oval 180"/>
          <p:cNvSpPr>
            <a:spLocks noChangeArrowheads="1"/>
          </p:cNvSpPr>
          <p:nvPr/>
        </p:nvSpPr>
        <p:spPr bwMode="auto">
          <a:xfrm>
            <a:off x="4330700" y="5653088"/>
            <a:ext cx="58738" cy="58737"/>
          </a:xfrm>
          <a:prstGeom prst="ellipse">
            <a:avLst/>
          </a:prstGeom>
          <a:solidFill>
            <a:srgbClr val="663300"/>
          </a:solidFill>
          <a:ln w="9525">
            <a:solidFill>
              <a:srgbClr val="000000"/>
            </a:solidFill>
            <a:round/>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92" name="Oval 181"/>
          <p:cNvSpPr>
            <a:spLocks noChangeArrowheads="1"/>
          </p:cNvSpPr>
          <p:nvPr/>
        </p:nvSpPr>
        <p:spPr bwMode="auto">
          <a:xfrm>
            <a:off x="4491038" y="1184275"/>
            <a:ext cx="58737" cy="58738"/>
          </a:xfrm>
          <a:prstGeom prst="ellipse">
            <a:avLst/>
          </a:prstGeom>
          <a:solidFill>
            <a:srgbClr val="663300"/>
          </a:solidFill>
          <a:ln w="9525">
            <a:solidFill>
              <a:srgbClr val="000000"/>
            </a:solidFill>
            <a:round/>
            <a:headEnd/>
            <a:tailEnd/>
          </a:ln>
        </p:spPr>
        <p:txBody>
          <a:bodyPr wrap="none" anchor="ct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0"/>
              </a:spcBef>
              <a:buSzTx/>
              <a:buFontTx/>
              <a:buNone/>
            </a:pPr>
            <a:endParaRPr lang="en-US" altLang="en-US" sz="2400">
              <a:solidFill>
                <a:schemeClr val="tx1"/>
              </a:solidFill>
              <a:latin typeface="Times New Roman" panose="02020603050405020304" pitchFamily="18" charset="0"/>
            </a:endParaRPr>
          </a:p>
        </p:txBody>
      </p:sp>
      <p:sp>
        <p:nvSpPr>
          <p:cNvPr id="30893" name="Line 182"/>
          <p:cNvSpPr>
            <a:spLocks noChangeShapeType="1"/>
          </p:cNvSpPr>
          <p:nvPr/>
        </p:nvSpPr>
        <p:spPr bwMode="auto">
          <a:xfrm>
            <a:off x="4568825" y="968375"/>
            <a:ext cx="0" cy="1730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94" name="Line 183"/>
          <p:cNvSpPr>
            <a:spLocks noChangeShapeType="1"/>
          </p:cNvSpPr>
          <p:nvPr/>
        </p:nvSpPr>
        <p:spPr bwMode="auto">
          <a:xfrm>
            <a:off x="4533900" y="1243013"/>
            <a:ext cx="33338" cy="365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95" name="Line 184"/>
          <p:cNvSpPr>
            <a:spLocks noChangeShapeType="1"/>
          </p:cNvSpPr>
          <p:nvPr/>
        </p:nvSpPr>
        <p:spPr bwMode="auto">
          <a:xfrm flipV="1">
            <a:off x="4527550" y="1138238"/>
            <a:ext cx="39688" cy="460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96" name="Text Box 185"/>
          <p:cNvSpPr txBox="1">
            <a:spLocks noChangeArrowheads="1"/>
          </p:cNvSpPr>
          <p:nvPr/>
        </p:nvSpPr>
        <p:spPr bwMode="auto">
          <a:xfrm>
            <a:off x="2323784" y="68151"/>
            <a:ext cx="44773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800">
                <a:solidFill>
                  <a:schemeClr val="bg1"/>
                </a:solidFill>
                <a:latin typeface="Arial" panose="020B0604020202020204" pitchFamily="34" charset="0"/>
              </a:defRPr>
            </a:lvl1pPr>
            <a:lvl2pPr marL="742950" indent="-285750">
              <a:spcBef>
                <a:spcPct val="20000"/>
              </a:spcBef>
              <a:buSzPct val="100000"/>
              <a:buChar char="–"/>
              <a:defRPr sz="2400">
                <a:solidFill>
                  <a:schemeClr val="bg1"/>
                </a:solidFill>
                <a:latin typeface="Arial" panose="020B0604020202020204" pitchFamily="34" charset="0"/>
              </a:defRPr>
            </a:lvl2pPr>
            <a:lvl3pPr marL="1143000" indent="-228600">
              <a:spcBef>
                <a:spcPct val="20000"/>
              </a:spcBef>
              <a:buSzPct val="100000"/>
              <a:buChar char="•"/>
              <a:defRPr sz="20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algn="ctr">
              <a:spcBef>
                <a:spcPct val="50000"/>
              </a:spcBef>
              <a:buSzTx/>
              <a:buFontTx/>
              <a:buNone/>
            </a:pPr>
            <a:r>
              <a:rPr lang="en-US" altLang="en-US" sz="3200" dirty="0" smtClean="0">
                <a:solidFill>
                  <a:srgbClr val="FF3300"/>
                </a:solidFill>
                <a:latin typeface="Arial Rounded MT Bold" panose="020F0704030504030204" pitchFamily="34" charset="0"/>
              </a:rPr>
              <a:t>Precast Roundabouts</a:t>
            </a:r>
            <a:endParaRPr lang="en-US" altLang="en-US" sz="3200" dirty="0">
              <a:solidFill>
                <a:srgbClr val="FF3300"/>
              </a:solidFill>
              <a:latin typeface="Arial Rounded MT Bold" panose="020F0704030504030204" pitchFamily="34" charset="0"/>
            </a:endParaRPr>
          </a:p>
        </p:txBody>
      </p:sp>
      <p:sp>
        <p:nvSpPr>
          <p:cNvPr id="186" name="TextBox 185"/>
          <p:cNvSpPr txBox="1"/>
          <p:nvPr/>
        </p:nvSpPr>
        <p:spPr>
          <a:xfrm>
            <a:off x="1930818" y="6124075"/>
            <a:ext cx="5329990" cy="307777"/>
          </a:xfrm>
          <a:prstGeom prst="rect">
            <a:avLst/>
          </a:prstGeom>
          <a:noFill/>
        </p:spPr>
        <p:txBody>
          <a:bodyPr wrap="square" rtlCol="0">
            <a:spAutoFit/>
          </a:bodyPr>
          <a:lstStyle/>
          <a:p>
            <a:pPr algn="ctr"/>
            <a:r>
              <a:rPr lang="en-US" sz="1400" b="1" dirty="0" smtClean="0">
                <a:solidFill>
                  <a:srgbClr val="FF0000"/>
                </a:solidFill>
              </a:rPr>
              <a:t>If we can draw it, we can make it. </a:t>
            </a:r>
            <a:endParaRPr lang="en-US" sz="1400" b="1" dirty="0">
              <a:solidFill>
                <a:srgbClr val="FF0000"/>
              </a:solidFill>
            </a:endParaRPr>
          </a:p>
        </p:txBody>
      </p:sp>
    </p:spTree>
    <p:extLst>
      <p:ext uri="{BB962C8B-B14F-4D97-AF65-F5344CB8AC3E}">
        <p14:creationId xmlns:p14="http://schemas.microsoft.com/office/powerpoint/2010/main" val="2405041988"/>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descr="Picture12.jpg"/>
          <p:cNvPicPr>
            <a:picLocks noChangeAspect="1"/>
          </p:cNvPicPr>
          <p:nvPr/>
        </p:nvPicPr>
        <p:blipFill>
          <a:blip r:embed="rId3" cstate="print"/>
          <a:stretch>
            <a:fillRect/>
          </a:stretch>
        </p:blipFill>
        <p:spPr>
          <a:xfrm>
            <a:off x="5257800" y="3810000"/>
            <a:ext cx="3429000" cy="2555971"/>
          </a:xfrm>
          <a:prstGeom prst="rect">
            <a:avLst/>
          </a:prstGeom>
        </p:spPr>
      </p:pic>
      <p:sp>
        <p:nvSpPr>
          <p:cNvPr id="412673" name="Text Box 2"/>
          <p:cNvSpPr txBox="1">
            <a:spLocks noChangeArrowheads="1"/>
          </p:cNvSpPr>
          <p:nvPr/>
        </p:nvSpPr>
        <p:spPr bwMode="auto">
          <a:xfrm>
            <a:off x="846027" y="644837"/>
            <a:ext cx="8159750" cy="646331"/>
          </a:xfrm>
          <a:prstGeom prst="rect">
            <a:avLst/>
          </a:prstGeom>
          <a:noFill/>
          <a:ln w="9525">
            <a:noFill/>
            <a:miter lim="800000"/>
            <a:headEnd/>
            <a:tailEnd/>
          </a:ln>
        </p:spPr>
        <p:txBody>
          <a:bodyPr>
            <a:spAutoFit/>
          </a:bodyPr>
          <a:lstStyle/>
          <a:p>
            <a:pPr eaLnBrk="0" hangingPunct="0">
              <a:spcBef>
                <a:spcPct val="50000"/>
              </a:spcBef>
            </a:pPr>
            <a:r>
              <a:rPr lang="en-US" sz="3600" b="1" dirty="0">
                <a:solidFill>
                  <a:srgbClr val="FFFF09"/>
                </a:solidFill>
                <a:latin typeface="Arial Rounded MT Bold" pitchFamily="34" charset="0"/>
              </a:rPr>
              <a:t> </a:t>
            </a:r>
            <a:r>
              <a:rPr lang="en-US" sz="3600" b="1" dirty="0" smtClean="0">
                <a:solidFill>
                  <a:srgbClr val="FF3300"/>
                </a:solidFill>
                <a:latin typeface="+mj-lt"/>
              </a:rPr>
              <a:t>Intermittent - </a:t>
            </a:r>
            <a:r>
              <a:rPr lang="en-US" sz="3200" b="1" dirty="0" smtClean="0">
                <a:solidFill>
                  <a:srgbClr val="FF3300"/>
                </a:solidFill>
                <a:latin typeface="+mj-lt"/>
              </a:rPr>
              <a:t>Installation </a:t>
            </a:r>
            <a:r>
              <a:rPr lang="en-US" sz="3200" b="1" dirty="0">
                <a:solidFill>
                  <a:srgbClr val="FF3300"/>
                </a:solidFill>
                <a:latin typeface="+mj-lt"/>
              </a:rPr>
              <a:t>Rates </a:t>
            </a:r>
          </a:p>
        </p:txBody>
      </p:sp>
      <p:sp>
        <p:nvSpPr>
          <p:cNvPr id="412674" name="Rectangle 3"/>
          <p:cNvSpPr>
            <a:spLocks noChangeArrowheads="1"/>
          </p:cNvSpPr>
          <p:nvPr/>
        </p:nvSpPr>
        <p:spPr bwMode="auto">
          <a:xfrm>
            <a:off x="333375" y="1905000"/>
            <a:ext cx="5343525" cy="2523498"/>
          </a:xfrm>
          <a:prstGeom prst="rect">
            <a:avLst/>
          </a:prstGeom>
          <a:noFill/>
          <a:ln w="9525">
            <a:noFill/>
            <a:miter lim="800000"/>
            <a:headEnd/>
            <a:tailEnd/>
          </a:ln>
        </p:spPr>
        <p:txBody>
          <a:bodyPr/>
          <a:lstStyle/>
          <a:p>
            <a:pPr marL="342900" indent="-342900" eaLnBrk="0" hangingPunct="0">
              <a:spcBef>
                <a:spcPct val="20000"/>
              </a:spcBef>
            </a:pPr>
            <a:endParaRPr lang="en-US" sz="2000" dirty="0">
              <a:solidFill>
                <a:schemeClr val="bg1"/>
              </a:solidFill>
              <a:latin typeface="Arial Rounded MT Bold" pitchFamily="34" charset="0"/>
            </a:endParaRPr>
          </a:p>
          <a:p>
            <a:pPr marL="342900" indent="-342900" eaLnBrk="0" hangingPunct="0">
              <a:spcBef>
                <a:spcPct val="20000"/>
              </a:spcBef>
              <a:buFontTx/>
              <a:buChar char="•"/>
            </a:pPr>
            <a:r>
              <a:rPr lang="en-US" sz="2000" b="1" dirty="0">
                <a:latin typeface="+mj-lt"/>
              </a:rPr>
              <a:t>8 hour work </a:t>
            </a:r>
            <a:r>
              <a:rPr lang="en-US" sz="2000" b="1" dirty="0" smtClean="0">
                <a:latin typeface="+mj-lt"/>
              </a:rPr>
              <a:t>window</a:t>
            </a:r>
          </a:p>
          <a:p>
            <a:pPr marL="800100" lvl="1" indent="-342900" eaLnBrk="0" hangingPunct="0">
              <a:spcBef>
                <a:spcPct val="20000"/>
              </a:spcBef>
              <a:buFontTx/>
              <a:buChar char="•"/>
            </a:pPr>
            <a:r>
              <a:rPr lang="en-US" sz="2000" b="1" dirty="0" smtClean="0">
                <a:latin typeface="+mj-lt"/>
              </a:rPr>
              <a:t>12 – 15 slabs (12’ x 10’) per night</a:t>
            </a:r>
          </a:p>
          <a:p>
            <a:pPr marL="342900" indent="-342900" eaLnBrk="0" hangingPunct="0">
              <a:spcBef>
                <a:spcPct val="20000"/>
              </a:spcBef>
              <a:buFontTx/>
              <a:buChar char="•"/>
            </a:pPr>
            <a:r>
              <a:rPr lang="en-US" sz="2000" b="1" dirty="0" smtClean="0">
                <a:latin typeface="+mj-lt"/>
              </a:rPr>
              <a:t>5 hour work windows</a:t>
            </a:r>
            <a:endParaRPr lang="en-US" sz="2000" b="1" dirty="0">
              <a:latin typeface="+mj-lt"/>
            </a:endParaRPr>
          </a:p>
          <a:p>
            <a:pPr marL="742950" lvl="1" indent="-285750" eaLnBrk="0" hangingPunct="0">
              <a:spcBef>
                <a:spcPct val="20000"/>
              </a:spcBef>
              <a:buFont typeface="Wingdings" pitchFamily="2" charset="2"/>
              <a:buChar char="§"/>
            </a:pPr>
            <a:r>
              <a:rPr lang="en-US" sz="2000" b="1" dirty="0" smtClean="0">
                <a:latin typeface="+mj-lt"/>
              </a:rPr>
              <a:t>7 – 9  slabs (12’ x 10’) per night</a:t>
            </a:r>
          </a:p>
          <a:p>
            <a:pPr marL="342900" indent="-342900" eaLnBrk="0" hangingPunct="0">
              <a:spcBef>
                <a:spcPct val="20000"/>
              </a:spcBef>
              <a:buFontTx/>
              <a:buChar char="•"/>
            </a:pPr>
            <a:endParaRPr lang="en-US" sz="1800" b="1" dirty="0" smtClean="0">
              <a:latin typeface="+mj-lt"/>
            </a:endParaRPr>
          </a:p>
          <a:p>
            <a:pPr marL="342900" indent="-342900" eaLnBrk="0" hangingPunct="0">
              <a:spcBef>
                <a:spcPct val="20000"/>
              </a:spcBef>
              <a:buFontTx/>
              <a:buChar char="•"/>
            </a:pPr>
            <a:r>
              <a:rPr lang="en-US" sz="2000" b="1" dirty="0" smtClean="0">
                <a:latin typeface="+mj-lt"/>
              </a:rPr>
              <a:t>Dependent on work </a:t>
            </a:r>
            <a:r>
              <a:rPr lang="en-US" sz="2000" b="1" dirty="0">
                <a:latin typeface="+mj-lt"/>
              </a:rPr>
              <a:t>window </a:t>
            </a:r>
            <a:r>
              <a:rPr lang="en-US" sz="2000" b="1" dirty="0" smtClean="0">
                <a:latin typeface="+mj-lt"/>
              </a:rPr>
              <a:t>length</a:t>
            </a:r>
          </a:p>
          <a:p>
            <a:pPr marL="342900" indent="-342900" eaLnBrk="0" hangingPunct="0">
              <a:spcBef>
                <a:spcPct val="20000"/>
              </a:spcBef>
            </a:pPr>
            <a:r>
              <a:rPr lang="en-US" sz="2000" b="1" dirty="0" smtClean="0">
                <a:latin typeface="+mj-lt"/>
              </a:rPr>
              <a:t>      and spacing of repairs</a:t>
            </a:r>
            <a:endParaRPr lang="en-US" sz="2000" b="1" dirty="0">
              <a:latin typeface="+mj-lt"/>
            </a:endParaRPr>
          </a:p>
        </p:txBody>
      </p:sp>
      <p:pic>
        <p:nvPicPr>
          <p:cNvPr id="412676" name="Picture 7" descr="DSC01068"/>
          <p:cNvPicPr>
            <a:picLocks noChangeAspect="1" noChangeArrowheads="1"/>
          </p:cNvPicPr>
          <p:nvPr/>
        </p:nvPicPr>
        <p:blipFill>
          <a:blip r:embed="rId4" cstate="print"/>
          <a:srcRect/>
          <a:stretch>
            <a:fillRect/>
          </a:stretch>
        </p:blipFill>
        <p:spPr bwMode="auto">
          <a:xfrm>
            <a:off x="5334000" y="1447800"/>
            <a:ext cx="3391345" cy="2133600"/>
          </a:xfrm>
          <a:prstGeom prst="rect">
            <a:avLst/>
          </a:prstGeom>
          <a:noFill/>
          <a:ln w="9525">
            <a:solidFill>
              <a:schemeClr val="bg1"/>
            </a:solidFill>
            <a:miter lim="800000"/>
            <a:headEnd/>
            <a:tailEnd/>
          </a:ln>
        </p:spPr>
      </p:pic>
      <p:sp>
        <p:nvSpPr>
          <p:cNvPr id="412677" name="WordArt 7"/>
          <p:cNvSpPr>
            <a:spLocks noChangeArrowheads="1" noChangeShapeType="1" noTextEdit="1"/>
          </p:cNvSpPr>
          <p:nvPr/>
        </p:nvSpPr>
        <p:spPr bwMode="auto">
          <a:xfrm>
            <a:off x="5894486" y="5065091"/>
            <a:ext cx="2327275" cy="647559"/>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Five Hour Work </a:t>
            </a:r>
            <a:r>
              <a:rPr lang="en-US" sz="3600" kern="10" dirty="0" smtClean="0">
                <a:ln w="9525">
                  <a:solidFill>
                    <a:srgbClr val="000000"/>
                  </a:solidFill>
                  <a:round/>
                  <a:headEnd/>
                  <a:tailEnd/>
                </a:ln>
                <a:solidFill>
                  <a:srgbClr val="FFFF00"/>
                </a:solidFill>
                <a:latin typeface="Arial Black"/>
              </a:rPr>
              <a:t>Windows</a:t>
            </a:r>
            <a:endParaRPr lang="en-US" sz="3600" kern="10" dirty="0">
              <a:ln w="9525">
                <a:solidFill>
                  <a:srgbClr val="000000"/>
                </a:solidFill>
                <a:round/>
                <a:headEnd/>
                <a:tailEnd/>
              </a:ln>
              <a:solidFill>
                <a:srgbClr val="FFFF00"/>
              </a:solidFill>
              <a:latin typeface="Arial Black"/>
            </a:endParaRPr>
          </a:p>
        </p:txBody>
      </p:sp>
      <p:sp>
        <p:nvSpPr>
          <p:cNvPr id="412678" name="WordArt 8"/>
          <p:cNvSpPr>
            <a:spLocks noChangeArrowheads="1" noChangeShapeType="1" noTextEdit="1"/>
          </p:cNvSpPr>
          <p:nvPr/>
        </p:nvSpPr>
        <p:spPr bwMode="auto">
          <a:xfrm>
            <a:off x="6019800" y="2057400"/>
            <a:ext cx="2306638" cy="795470"/>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rgbClr val="FFFF00"/>
                </a:solidFill>
                <a:latin typeface="Arial Black"/>
              </a:rPr>
              <a:t>Eight Hour </a:t>
            </a:r>
            <a:r>
              <a:rPr lang="en-US" sz="3600" kern="10" dirty="0" smtClean="0">
                <a:ln w="9525">
                  <a:solidFill>
                    <a:srgbClr val="000000"/>
                  </a:solidFill>
                  <a:round/>
                  <a:headEnd/>
                  <a:tailEnd/>
                </a:ln>
                <a:solidFill>
                  <a:srgbClr val="FFFF00"/>
                </a:solidFill>
                <a:latin typeface="Arial Black"/>
              </a:rPr>
              <a:t>Work </a:t>
            </a:r>
            <a:r>
              <a:rPr lang="en-US" sz="3600" kern="10" dirty="0">
                <a:ln w="9525">
                  <a:solidFill>
                    <a:srgbClr val="000000"/>
                  </a:solidFill>
                  <a:round/>
                  <a:headEnd/>
                  <a:tailEnd/>
                </a:ln>
                <a:solidFill>
                  <a:srgbClr val="FFFF00"/>
                </a:solidFill>
                <a:latin typeface="Arial Black"/>
              </a:rPr>
              <a:t>Windows </a:t>
            </a:r>
          </a:p>
        </p:txBody>
      </p:sp>
      <p:pic>
        <p:nvPicPr>
          <p:cNvPr id="8" name="Picture 7" descr="Picture12.jpg"/>
          <p:cNvPicPr>
            <a:picLocks noChangeAspect="1"/>
          </p:cNvPicPr>
          <p:nvPr/>
        </p:nvPicPr>
        <p:blipFill>
          <a:blip r:embed="rId3" cstate="print"/>
          <a:stretch>
            <a:fillRect/>
          </a:stretch>
        </p:blipFill>
        <p:spPr>
          <a:xfrm>
            <a:off x="5257800" y="3787105"/>
            <a:ext cx="3429000" cy="2555971"/>
          </a:xfrm>
          <a:prstGeom prst="rect">
            <a:avLst/>
          </a:prstGeom>
          <a:ln>
            <a:solidFill>
              <a:schemeClr val="tx1"/>
            </a:solidFill>
          </a:ln>
        </p:spPr>
      </p:pic>
      <p:pic>
        <p:nvPicPr>
          <p:cNvPr id="10" name="Picture 7" descr="DSC01068"/>
          <p:cNvPicPr>
            <a:picLocks noChangeAspect="1" noChangeArrowheads="1"/>
          </p:cNvPicPr>
          <p:nvPr/>
        </p:nvPicPr>
        <p:blipFill>
          <a:blip r:embed="rId4" cstate="print"/>
          <a:srcRect/>
          <a:stretch>
            <a:fillRect/>
          </a:stretch>
        </p:blipFill>
        <p:spPr bwMode="auto">
          <a:xfrm>
            <a:off x="5334000" y="1424905"/>
            <a:ext cx="3391345" cy="2133600"/>
          </a:xfrm>
          <a:prstGeom prst="rect">
            <a:avLst/>
          </a:prstGeom>
          <a:noFill/>
          <a:ln w="952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4" name="Text Box 2"/>
          <p:cNvSpPr txBox="1">
            <a:spLocks noChangeArrowheads="1"/>
          </p:cNvSpPr>
          <p:nvPr/>
        </p:nvSpPr>
        <p:spPr bwMode="auto">
          <a:xfrm>
            <a:off x="638476" y="665727"/>
            <a:ext cx="8159750" cy="646331"/>
          </a:xfrm>
          <a:prstGeom prst="rect">
            <a:avLst/>
          </a:prstGeom>
          <a:noFill/>
          <a:ln w="9525">
            <a:noFill/>
            <a:miter lim="800000"/>
            <a:headEnd/>
            <a:tailEnd/>
          </a:ln>
        </p:spPr>
        <p:txBody>
          <a:bodyPr>
            <a:spAutoFit/>
          </a:bodyPr>
          <a:lstStyle/>
          <a:p>
            <a:pPr eaLnBrk="0" hangingPunct="0">
              <a:spcBef>
                <a:spcPct val="50000"/>
              </a:spcBef>
            </a:pPr>
            <a:r>
              <a:rPr lang="en-US" sz="3600" b="1" dirty="0">
                <a:solidFill>
                  <a:srgbClr val="FFFF09"/>
                </a:solidFill>
                <a:latin typeface="Arial Rounded MT Bold" pitchFamily="34" charset="0"/>
                <a:cs typeface="Arial" charset="0"/>
              </a:rPr>
              <a:t> </a:t>
            </a:r>
            <a:r>
              <a:rPr lang="en-US" sz="3200" b="1" dirty="0" smtClean="0">
                <a:solidFill>
                  <a:srgbClr val="FF3300"/>
                </a:solidFill>
                <a:latin typeface="+mj-lt"/>
                <a:cs typeface="Arial" charset="0"/>
              </a:rPr>
              <a:t>Continuous - Installation Rates</a:t>
            </a:r>
            <a:endParaRPr lang="en-US" sz="3200" dirty="0">
              <a:solidFill>
                <a:srgbClr val="FF3300"/>
              </a:solidFill>
              <a:latin typeface="+mj-lt"/>
              <a:cs typeface="Arial" charset="0"/>
            </a:endParaRPr>
          </a:p>
        </p:txBody>
      </p:sp>
      <p:pic>
        <p:nvPicPr>
          <p:cNvPr id="535555" name="Picture 4" descr="DSC00234"/>
          <p:cNvPicPr>
            <a:picLocks noChangeAspect="1" noChangeArrowheads="1"/>
          </p:cNvPicPr>
          <p:nvPr/>
        </p:nvPicPr>
        <p:blipFill>
          <a:blip r:embed="rId3" cstate="print"/>
          <a:srcRect/>
          <a:stretch>
            <a:fillRect/>
          </a:stretch>
        </p:blipFill>
        <p:spPr bwMode="auto">
          <a:xfrm>
            <a:off x="6248400" y="1532021"/>
            <a:ext cx="2481262" cy="2114039"/>
          </a:xfrm>
          <a:prstGeom prst="rect">
            <a:avLst/>
          </a:prstGeom>
          <a:noFill/>
          <a:ln w="9525">
            <a:solidFill>
              <a:schemeClr val="tx1"/>
            </a:solidFill>
            <a:miter lim="800000"/>
            <a:headEnd/>
            <a:tailEnd/>
          </a:ln>
        </p:spPr>
      </p:pic>
      <p:sp>
        <p:nvSpPr>
          <p:cNvPr id="414723" name="Rectangle 5"/>
          <p:cNvSpPr>
            <a:spLocks noGrp="1" noChangeArrowheads="1"/>
          </p:cNvSpPr>
          <p:nvPr>
            <p:ph type="body" idx="4294967295"/>
          </p:nvPr>
        </p:nvSpPr>
        <p:spPr>
          <a:xfrm>
            <a:off x="609600" y="1524000"/>
            <a:ext cx="5276850" cy="3562480"/>
          </a:xfrm>
          <a:prstGeom prst="rect">
            <a:avLst/>
          </a:prstGeom>
        </p:spPr>
        <p:txBody>
          <a:bodyPr/>
          <a:lstStyle/>
          <a:p>
            <a:pPr lvl="1">
              <a:buFont typeface="Wingdings" pitchFamily="2" charset="2"/>
              <a:buNone/>
            </a:pPr>
            <a:endParaRPr lang="en-US" sz="2000" dirty="0" smtClean="0">
              <a:latin typeface="Arial Rounded MT Bold" pitchFamily="34" charset="0"/>
            </a:endParaRPr>
          </a:p>
          <a:p>
            <a:pPr lvl="1"/>
            <a:r>
              <a:rPr lang="en-US" sz="1800" b="1" dirty="0" smtClean="0">
                <a:latin typeface="+mj-lt"/>
              </a:rPr>
              <a:t>8 hour night work windows </a:t>
            </a:r>
          </a:p>
          <a:p>
            <a:pPr lvl="2"/>
            <a:r>
              <a:rPr lang="en-US" sz="1800" b="1" dirty="0" smtClean="0">
                <a:latin typeface="+mj-lt"/>
              </a:rPr>
              <a:t>10 – 30 slabs</a:t>
            </a:r>
          </a:p>
          <a:p>
            <a:pPr lvl="2"/>
            <a:r>
              <a:rPr lang="en-US" sz="1800" b="1" dirty="0" smtClean="0">
                <a:solidFill>
                  <a:srgbClr val="FF0000"/>
                </a:solidFill>
                <a:latin typeface="+mj-lt"/>
              </a:rPr>
              <a:t>Ontario, CA 30 slabs per night = 500 lane feet</a:t>
            </a:r>
          </a:p>
          <a:p>
            <a:pPr lvl="1"/>
            <a:r>
              <a:rPr lang="en-US" sz="1800" b="1" dirty="0" smtClean="0">
                <a:latin typeface="+mj-lt"/>
              </a:rPr>
              <a:t>Weekend closures</a:t>
            </a:r>
          </a:p>
          <a:p>
            <a:pPr lvl="2"/>
            <a:r>
              <a:rPr lang="en-US" sz="1800" b="1" dirty="0" smtClean="0">
                <a:latin typeface="+mj-lt"/>
              </a:rPr>
              <a:t>8 – 10 (12’ x 14’) slabs per hour </a:t>
            </a:r>
          </a:p>
          <a:p>
            <a:pPr lvl="2"/>
            <a:r>
              <a:rPr lang="en-US" sz="1800" b="1" dirty="0" smtClean="0">
                <a:latin typeface="+mj-lt"/>
              </a:rPr>
              <a:t>Chicago - 90 slabs per weekend (2013) </a:t>
            </a:r>
          </a:p>
          <a:p>
            <a:pPr lvl="1"/>
            <a:r>
              <a:rPr lang="en-US" sz="1800" b="1" dirty="0" smtClean="0">
                <a:latin typeface="+mj-lt"/>
              </a:rPr>
              <a:t>Rates should improve </a:t>
            </a:r>
          </a:p>
          <a:p>
            <a:pPr lvl="2"/>
            <a:r>
              <a:rPr lang="en-US" sz="1800" b="1" dirty="0" smtClean="0">
                <a:latin typeface="+mj-lt"/>
              </a:rPr>
              <a:t>Contractors more familiar</a:t>
            </a:r>
          </a:p>
          <a:p>
            <a:pPr lvl="2"/>
            <a:r>
              <a:rPr lang="en-US" sz="1800" b="1" dirty="0" smtClean="0">
                <a:latin typeface="+mj-lt"/>
              </a:rPr>
              <a:t>Improved specialized equipment </a:t>
            </a:r>
          </a:p>
          <a:p>
            <a:endParaRPr lang="en-US" sz="1800" b="1" dirty="0" smtClean="0">
              <a:latin typeface="Arial Rounded MT Bold" pitchFamily="34" charset="0"/>
            </a:endParaRPr>
          </a:p>
        </p:txBody>
      </p:sp>
      <p:pic>
        <p:nvPicPr>
          <p:cNvPr id="535559" name="Picture 8" descr="DSC00122"/>
          <p:cNvPicPr>
            <a:picLocks noChangeAspect="1" noChangeArrowheads="1"/>
          </p:cNvPicPr>
          <p:nvPr/>
        </p:nvPicPr>
        <p:blipFill>
          <a:blip r:embed="rId4" cstate="print"/>
          <a:srcRect/>
          <a:stretch>
            <a:fillRect/>
          </a:stretch>
        </p:blipFill>
        <p:spPr bwMode="auto">
          <a:xfrm>
            <a:off x="6251574" y="3850783"/>
            <a:ext cx="2468463" cy="2104158"/>
          </a:xfrm>
          <a:prstGeom prst="rect">
            <a:avLst/>
          </a:prstGeom>
          <a:noFill/>
          <a:ln w="952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idx="4294967295"/>
          </p:nvPr>
        </p:nvSpPr>
        <p:spPr>
          <a:xfrm>
            <a:off x="1092200" y="835155"/>
            <a:ext cx="8305800" cy="795470"/>
          </a:xfrm>
          <a:prstGeom prst="rect">
            <a:avLst/>
          </a:prstGeom>
        </p:spPr>
        <p:txBody>
          <a:bodyPr/>
          <a:lstStyle/>
          <a:p>
            <a:pPr>
              <a:defRPr/>
            </a:pPr>
            <a:r>
              <a:rPr lang="en-US" sz="3600" b="1" dirty="0" smtClean="0">
                <a:solidFill>
                  <a:srgbClr val="FF3300"/>
                </a:solidFill>
              </a:rPr>
              <a:t>Smoothness</a:t>
            </a:r>
          </a:p>
        </p:txBody>
      </p:sp>
      <p:sp>
        <p:nvSpPr>
          <p:cNvPr id="507906" name="Rectangle 3"/>
          <p:cNvSpPr>
            <a:spLocks noGrp="1" noChangeArrowheads="1"/>
          </p:cNvSpPr>
          <p:nvPr>
            <p:ph type="body" idx="4294967295"/>
          </p:nvPr>
        </p:nvSpPr>
        <p:spPr>
          <a:xfrm>
            <a:off x="381000" y="1981200"/>
            <a:ext cx="4995862" cy="4116243"/>
          </a:xfrm>
          <a:prstGeom prst="rect">
            <a:avLst/>
          </a:prstGeom>
        </p:spPr>
        <p:txBody>
          <a:bodyPr/>
          <a:lstStyle/>
          <a:p>
            <a:pPr>
              <a:lnSpc>
                <a:spcPct val="80000"/>
              </a:lnSpc>
            </a:pPr>
            <a:r>
              <a:rPr lang="en-US" sz="2000" dirty="0" smtClean="0">
                <a:latin typeface="+mj-lt"/>
              </a:rPr>
              <a:t>Small differences are expected</a:t>
            </a:r>
          </a:p>
          <a:p>
            <a:pPr lvl="1">
              <a:lnSpc>
                <a:spcPct val="80000"/>
              </a:lnSpc>
            </a:pPr>
            <a:r>
              <a:rPr lang="en-US" sz="1800" dirty="0" smtClean="0">
                <a:latin typeface="+mj-lt"/>
              </a:rPr>
              <a:t>Fabrication tolerance</a:t>
            </a:r>
          </a:p>
          <a:p>
            <a:pPr lvl="1">
              <a:lnSpc>
                <a:spcPct val="80000"/>
              </a:lnSpc>
            </a:pPr>
            <a:r>
              <a:rPr lang="en-US" sz="1800" dirty="0" smtClean="0">
                <a:latin typeface="+mj-lt"/>
              </a:rPr>
              <a:t>Grading tolerance</a:t>
            </a:r>
          </a:p>
          <a:p>
            <a:pPr lvl="1">
              <a:lnSpc>
                <a:spcPct val="80000"/>
              </a:lnSpc>
            </a:pPr>
            <a:endParaRPr lang="en-US" sz="1800" dirty="0" smtClean="0">
              <a:latin typeface="+mj-lt"/>
            </a:endParaRPr>
          </a:p>
          <a:p>
            <a:pPr>
              <a:lnSpc>
                <a:spcPct val="80000"/>
              </a:lnSpc>
            </a:pPr>
            <a:r>
              <a:rPr lang="en-US" sz="2000" dirty="0" smtClean="0">
                <a:latin typeface="+mj-lt"/>
              </a:rPr>
              <a:t>Super-Slab®  finished surfaces </a:t>
            </a:r>
            <a:r>
              <a:rPr lang="en-US" sz="2000" u="sng" dirty="0" smtClean="0">
                <a:latin typeface="+mj-lt"/>
              </a:rPr>
              <a:t>+</a:t>
            </a:r>
            <a:r>
              <a:rPr lang="en-US" sz="2000" dirty="0" smtClean="0">
                <a:latin typeface="+mj-lt"/>
              </a:rPr>
              <a:t> 1/8”</a:t>
            </a:r>
          </a:p>
          <a:p>
            <a:pPr lvl="1">
              <a:lnSpc>
                <a:spcPct val="80000"/>
              </a:lnSpc>
            </a:pPr>
            <a:r>
              <a:rPr lang="en-US" sz="1800" dirty="0" smtClean="0">
                <a:latin typeface="+mj-lt"/>
              </a:rPr>
              <a:t>May be acceptable for slow speed traffic</a:t>
            </a:r>
          </a:p>
          <a:p>
            <a:pPr lvl="1">
              <a:lnSpc>
                <a:spcPct val="80000"/>
              </a:lnSpc>
            </a:pPr>
            <a:endParaRPr lang="en-US" sz="1800" dirty="0" smtClean="0">
              <a:latin typeface="+mj-lt"/>
            </a:endParaRPr>
          </a:p>
          <a:p>
            <a:pPr>
              <a:lnSpc>
                <a:spcPct val="80000"/>
              </a:lnSpc>
            </a:pPr>
            <a:r>
              <a:rPr lang="en-US" sz="2000" dirty="0" smtClean="0">
                <a:latin typeface="+mj-lt"/>
              </a:rPr>
              <a:t>Grind for best International Roughness Index </a:t>
            </a:r>
          </a:p>
          <a:p>
            <a:pPr lvl="1">
              <a:lnSpc>
                <a:spcPct val="80000"/>
              </a:lnSpc>
            </a:pPr>
            <a:r>
              <a:rPr lang="en-US" sz="1800" dirty="0" smtClean="0">
                <a:latin typeface="+mj-lt"/>
              </a:rPr>
              <a:t>Diamond Grinding is an accepted and cost-effective practice</a:t>
            </a:r>
          </a:p>
          <a:p>
            <a:pPr lvl="1">
              <a:lnSpc>
                <a:spcPct val="80000"/>
              </a:lnSpc>
            </a:pPr>
            <a:endParaRPr lang="en-US" sz="2000" dirty="0" smtClean="0">
              <a:latin typeface="+mj-lt"/>
            </a:endParaRPr>
          </a:p>
        </p:txBody>
      </p:sp>
      <p:pic>
        <p:nvPicPr>
          <p:cNvPr id="507908" name="Picture 7" descr="2009 - Nassau Expressway 047"/>
          <p:cNvPicPr>
            <a:picLocks noChangeAspect="1" noChangeArrowheads="1"/>
          </p:cNvPicPr>
          <p:nvPr/>
        </p:nvPicPr>
        <p:blipFill>
          <a:blip r:embed="rId3" cstate="print"/>
          <a:srcRect/>
          <a:stretch>
            <a:fillRect/>
          </a:stretch>
        </p:blipFill>
        <p:spPr bwMode="auto">
          <a:xfrm>
            <a:off x="5629276" y="2651568"/>
            <a:ext cx="3324225" cy="2833751"/>
          </a:xfrm>
          <a:prstGeom prst="rect">
            <a:avLst/>
          </a:prstGeom>
          <a:noFill/>
          <a:ln w="9525">
            <a:solidFill>
              <a:schemeClr val="bg1"/>
            </a:solidFill>
            <a:miter lim="800000"/>
            <a:headEnd/>
            <a:tailEnd/>
          </a:ln>
        </p:spPr>
      </p:pic>
    </p:spTree>
  </p:cSld>
  <p:clrMapOvr>
    <a:masterClrMapping/>
  </p:clrMapOvr>
  <p:transition spd="slow"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idx="4294967295"/>
          </p:nvPr>
        </p:nvSpPr>
        <p:spPr>
          <a:xfrm>
            <a:off x="381000" y="838200"/>
            <a:ext cx="8305800" cy="685800"/>
          </a:xfrm>
          <a:prstGeom prst="rect">
            <a:avLst/>
          </a:prstGeom>
        </p:spPr>
        <p:txBody>
          <a:bodyPr/>
          <a:lstStyle/>
          <a:p>
            <a:pPr>
              <a:defRPr/>
            </a:pPr>
            <a:r>
              <a:rPr lang="en-US" sz="3200" b="1" dirty="0" smtClean="0">
                <a:solidFill>
                  <a:srgbClr val="FF3300"/>
                </a:solidFill>
              </a:rPr>
              <a:t>Installed Costs (Bid Prices)</a:t>
            </a:r>
          </a:p>
        </p:txBody>
      </p:sp>
      <p:sp>
        <p:nvSpPr>
          <p:cNvPr id="501762" name="Rectangle 3"/>
          <p:cNvSpPr>
            <a:spLocks noGrp="1" noChangeArrowheads="1"/>
          </p:cNvSpPr>
          <p:nvPr>
            <p:ph type="body" idx="4294967295"/>
          </p:nvPr>
        </p:nvSpPr>
        <p:spPr>
          <a:xfrm>
            <a:off x="698501" y="1980559"/>
            <a:ext cx="8245475" cy="4116243"/>
          </a:xfrm>
          <a:prstGeom prst="rect">
            <a:avLst/>
          </a:prstGeom>
        </p:spPr>
        <p:txBody>
          <a:bodyPr/>
          <a:lstStyle/>
          <a:p>
            <a:pPr>
              <a:lnSpc>
                <a:spcPct val="90000"/>
              </a:lnSpc>
            </a:pPr>
            <a:r>
              <a:rPr lang="en-US" sz="1800" b="1" dirty="0" smtClean="0">
                <a:latin typeface="+mj-lt"/>
              </a:rPr>
              <a:t>Intermittent Repairs  </a:t>
            </a:r>
          </a:p>
          <a:p>
            <a:pPr lvl="1">
              <a:lnSpc>
                <a:spcPct val="90000"/>
              </a:lnSpc>
            </a:pPr>
            <a:r>
              <a:rPr lang="en-US" sz="1800" b="1" dirty="0" smtClean="0">
                <a:latin typeface="+mj-lt"/>
              </a:rPr>
              <a:t>About $ 244 to $ 500  per SY </a:t>
            </a:r>
          </a:p>
          <a:p>
            <a:pPr lvl="1">
              <a:lnSpc>
                <a:spcPct val="90000"/>
              </a:lnSpc>
            </a:pPr>
            <a:r>
              <a:rPr lang="en-US" sz="1800" b="1" dirty="0" smtClean="0">
                <a:latin typeface="+mj-lt"/>
              </a:rPr>
              <a:t>Similar to rapid-set concrete costs (in some states)</a:t>
            </a:r>
          </a:p>
          <a:p>
            <a:pPr>
              <a:lnSpc>
                <a:spcPct val="90000"/>
              </a:lnSpc>
            </a:pPr>
            <a:r>
              <a:rPr lang="en-US" sz="1800" b="1" dirty="0" smtClean="0">
                <a:latin typeface="+mj-lt"/>
              </a:rPr>
              <a:t>Continuous Installations</a:t>
            </a:r>
          </a:p>
          <a:p>
            <a:pPr lvl="1">
              <a:lnSpc>
                <a:spcPct val="90000"/>
              </a:lnSpc>
            </a:pPr>
            <a:r>
              <a:rPr lang="en-US" sz="1800" b="1" dirty="0" smtClean="0">
                <a:latin typeface="+mj-lt"/>
              </a:rPr>
              <a:t>About $ 244 to $ 401 per SY </a:t>
            </a:r>
          </a:p>
          <a:p>
            <a:pPr lvl="1">
              <a:lnSpc>
                <a:spcPct val="90000"/>
              </a:lnSpc>
            </a:pPr>
            <a:r>
              <a:rPr lang="en-US" sz="1800" b="1" dirty="0" smtClean="0">
                <a:latin typeface="+mj-lt"/>
              </a:rPr>
              <a:t>Up to 20% less than intermittent repair slabs</a:t>
            </a:r>
          </a:p>
          <a:p>
            <a:pPr>
              <a:lnSpc>
                <a:spcPct val="90000"/>
              </a:lnSpc>
            </a:pPr>
            <a:r>
              <a:rPr lang="en-US" sz="1800" b="1" dirty="0" smtClean="0">
                <a:latin typeface="+mj-lt"/>
              </a:rPr>
              <a:t>Varies greatly with </a:t>
            </a:r>
          </a:p>
          <a:p>
            <a:pPr lvl="1">
              <a:lnSpc>
                <a:spcPct val="90000"/>
              </a:lnSpc>
            </a:pPr>
            <a:r>
              <a:rPr lang="en-US" sz="1800" b="1" dirty="0" smtClean="0">
                <a:latin typeface="+mj-lt"/>
              </a:rPr>
              <a:t>Length of work window</a:t>
            </a:r>
          </a:p>
          <a:p>
            <a:pPr lvl="1">
              <a:lnSpc>
                <a:spcPct val="90000"/>
              </a:lnSpc>
            </a:pPr>
            <a:r>
              <a:rPr lang="en-US" sz="1800" b="1" dirty="0" smtClean="0">
                <a:latin typeface="+mj-lt"/>
              </a:rPr>
              <a:t>Size of project</a:t>
            </a:r>
          </a:p>
          <a:p>
            <a:pPr lvl="1">
              <a:lnSpc>
                <a:spcPct val="90000"/>
              </a:lnSpc>
            </a:pPr>
            <a:r>
              <a:rPr lang="en-US" sz="1800" b="1" dirty="0" smtClean="0">
                <a:latin typeface="+mj-lt"/>
              </a:rPr>
              <a:t>Local labor rates</a:t>
            </a:r>
          </a:p>
          <a:p>
            <a:pPr>
              <a:lnSpc>
                <a:spcPct val="90000"/>
              </a:lnSpc>
              <a:buFontTx/>
              <a:buNone/>
            </a:pPr>
            <a:endParaRPr lang="en-US" sz="2400" dirty="0" smtClean="0">
              <a:latin typeface="Arial Rounded MT Bold" pitchFamily="34" charset="0"/>
            </a:endParaRPr>
          </a:p>
          <a:p>
            <a:pPr>
              <a:lnSpc>
                <a:spcPct val="90000"/>
              </a:lnSpc>
            </a:pPr>
            <a:endParaRPr lang="en-US" sz="2400" dirty="0" smtClean="0">
              <a:latin typeface="Arial Rounded MT Bold" pitchFamily="34" charset="0"/>
            </a:endParaRPr>
          </a:p>
          <a:p>
            <a:pPr lvl="1">
              <a:lnSpc>
                <a:spcPct val="90000"/>
              </a:lnSpc>
            </a:pPr>
            <a:endParaRPr lang="en-US" sz="2400" dirty="0" smtClean="0">
              <a:latin typeface="Arial Rounded MT Bold" pitchFamily="34" charset="0"/>
            </a:endParaRPr>
          </a:p>
        </p:txBody>
      </p:sp>
      <p:sp>
        <p:nvSpPr>
          <p:cNvPr id="501763" name="Text Box 4"/>
          <p:cNvSpPr txBox="1">
            <a:spLocks noChangeArrowheads="1"/>
          </p:cNvSpPr>
          <p:nvPr/>
        </p:nvSpPr>
        <p:spPr bwMode="auto">
          <a:xfrm>
            <a:off x="1" y="0"/>
            <a:ext cx="2568575" cy="307777"/>
          </a:xfrm>
          <a:prstGeom prst="rect">
            <a:avLst/>
          </a:prstGeom>
          <a:noFill/>
          <a:ln w="9525" algn="ctr">
            <a:noFill/>
            <a:miter lim="800000"/>
            <a:headEnd/>
            <a:tailEnd/>
          </a:ln>
        </p:spPr>
        <p:txBody>
          <a:bodyPr>
            <a:spAutoFit/>
          </a:bodyPr>
          <a:lstStyle/>
          <a:p>
            <a:pPr>
              <a:spcBef>
                <a:spcPct val="50000"/>
              </a:spcBef>
            </a:pPr>
            <a:r>
              <a:rPr lang="en-US" sz="1400" dirty="0" smtClean="0">
                <a:solidFill>
                  <a:schemeClr val="bg1"/>
                </a:solidFill>
                <a:latin typeface="Impact" pitchFamily="34" charset="0"/>
              </a:rPr>
              <a:t>.</a:t>
            </a:r>
            <a:r>
              <a:rPr lang="en-US" sz="1400" dirty="0" smtClean="0">
                <a:latin typeface="Impact" pitchFamily="34" charset="0"/>
              </a:rPr>
              <a:t> </a:t>
            </a:r>
            <a:endParaRPr lang="en-US" sz="1400" dirty="0">
              <a:latin typeface="Impact" pitchFamily="34" charset="0"/>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2"/>
          <p:cNvSpPr>
            <a:spLocks noGrp="1" noChangeArrowheads="1"/>
          </p:cNvSpPr>
          <p:nvPr>
            <p:ph type="title" idx="4294967295"/>
          </p:nvPr>
        </p:nvSpPr>
        <p:spPr>
          <a:xfrm>
            <a:off x="457200" y="685800"/>
            <a:ext cx="8250237" cy="1143601"/>
          </a:xfrm>
          <a:prstGeom prst="rect">
            <a:avLst/>
          </a:prstGeom>
        </p:spPr>
        <p:txBody>
          <a:bodyPr/>
          <a:lstStyle/>
          <a:p>
            <a:r>
              <a:rPr lang="en-US" sz="3200" b="1" dirty="0" smtClean="0">
                <a:solidFill>
                  <a:srgbClr val="FF3300"/>
                </a:solidFill>
              </a:rPr>
              <a:t>Pavement - Asset Management Strategies With Precast Available</a:t>
            </a:r>
          </a:p>
        </p:txBody>
      </p:sp>
      <p:sp>
        <p:nvSpPr>
          <p:cNvPr id="514050" name="Rectangle 3"/>
          <p:cNvSpPr>
            <a:spLocks noGrp="1" noChangeArrowheads="1"/>
          </p:cNvSpPr>
          <p:nvPr>
            <p:ph type="body" idx="4294967295"/>
          </p:nvPr>
        </p:nvSpPr>
        <p:spPr>
          <a:xfrm>
            <a:off x="914401" y="1928250"/>
            <a:ext cx="7866063" cy="3365867"/>
          </a:xfrm>
          <a:prstGeom prst="rect">
            <a:avLst/>
          </a:prstGeom>
        </p:spPr>
        <p:txBody>
          <a:bodyPr/>
          <a:lstStyle/>
          <a:p>
            <a:r>
              <a:rPr lang="en-US" sz="2000" dirty="0" smtClean="0">
                <a:latin typeface="Arial Rounded MT Bold" pitchFamily="34" charset="0"/>
              </a:rPr>
              <a:t>Use quality precast material every time</a:t>
            </a:r>
          </a:p>
          <a:p>
            <a:pPr lvl="1"/>
            <a:r>
              <a:rPr lang="en-US" sz="1800" dirty="0" smtClean="0">
                <a:latin typeface="Arial Rounded MT Bold" pitchFamily="34" charset="0"/>
              </a:rPr>
              <a:t>40-year service life </a:t>
            </a:r>
          </a:p>
          <a:p>
            <a:r>
              <a:rPr lang="en-US" sz="2000" dirty="0" smtClean="0">
                <a:latin typeface="Arial Rounded MT Bold" pitchFamily="34" charset="0"/>
              </a:rPr>
              <a:t>Use maintenance dollars for good repairs, not temporary ones</a:t>
            </a:r>
          </a:p>
          <a:p>
            <a:r>
              <a:rPr lang="en-US" sz="2000" dirty="0" smtClean="0">
                <a:latin typeface="Arial Rounded MT Bold" pitchFamily="34" charset="0"/>
              </a:rPr>
              <a:t>Consider life cycle rather than first costs</a:t>
            </a:r>
          </a:p>
          <a:p>
            <a:r>
              <a:rPr lang="en-US" sz="2000" dirty="0" smtClean="0">
                <a:latin typeface="Arial Rounded MT Bold" pitchFamily="34" charset="0"/>
              </a:rPr>
              <a:t>Rather than patching, consider “Incremental total replacement”</a:t>
            </a:r>
          </a:p>
          <a:p>
            <a:pPr lvl="1"/>
            <a:r>
              <a:rPr lang="en-US" sz="1800" dirty="0" smtClean="0">
                <a:latin typeface="Arial Rounded MT Bold" pitchFamily="34" charset="0"/>
              </a:rPr>
              <a:t>Keep adding on to good precast repair slabs</a:t>
            </a:r>
          </a:p>
          <a:p>
            <a:r>
              <a:rPr lang="en-US" sz="2000" dirty="0" smtClean="0">
                <a:latin typeface="Arial Rounded MT Bold" pitchFamily="34" charset="0"/>
              </a:rPr>
              <a:t>Consider “re-usable” precast pavement in utility-intensive areas</a:t>
            </a:r>
          </a:p>
        </p:txBody>
      </p:sp>
    </p:spTree>
  </p:cSld>
  <p:clrMapOvr>
    <a:masterClrMapping/>
  </p:clrMapOvr>
  <p:transition spd="slow"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ctrTitle" idx="4294967295"/>
          </p:nvPr>
        </p:nvSpPr>
        <p:spPr>
          <a:xfrm>
            <a:off x="-25667" y="845976"/>
            <a:ext cx="9144000" cy="1141798"/>
          </a:xfrm>
          <a:prstGeom prst="rect">
            <a:avLst/>
          </a:prstGeom>
        </p:spPr>
        <p:txBody>
          <a:bodyPr/>
          <a:lstStyle/>
          <a:p>
            <a:pPr eaLnBrk="1" hangingPunct="1"/>
            <a:r>
              <a:rPr lang="en-US" sz="3600" b="1" dirty="0" smtClean="0">
                <a:solidFill>
                  <a:srgbClr val="FF3300"/>
                </a:solidFill>
              </a:rPr>
              <a:t>Benefits of Precast Pavement </a:t>
            </a:r>
            <a:endParaRPr lang="en-US" b="1" i="1" dirty="0" smtClean="0">
              <a:solidFill>
                <a:srgbClr val="FF3300"/>
              </a:solidFill>
            </a:endParaRPr>
          </a:p>
        </p:txBody>
      </p:sp>
      <p:sp>
        <p:nvSpPr>
          <p:cNvPr id="519170" name="Rectangle 3"/>
          <p:cNvSpPr>
            <a:spLocks noGrp="1" noChangeArrowheads="1"/>
          </p:cNvSpPr>
          <p:nvPr>
            <p:ph type="subTitle" idx="4294967295"/>
          </p:nvPr>
        </p:nvSpPr>
        <p:spPr>
          <a:xfrm>
            <a:off x="844550" y="1987774"/>
            <a:ext cx="7772400" cy="4870226"/>
          </a:xfrm>
          <a:prstGeom prst="rect">
            <a:avLst/>
          </a:prstGeom>
        </p:spPr>
        <p:txBody>
          <a:bodyPr/>
          <a:lstStyle/>
          <a:p>
            <a:pPr marL="0" indent="0" eaLnBrk="1" hangingPunct="1">
              <a:lnSpc>
                <a:spcPct val="80000"/>
              </a:lnSpc>
              <a:buFontTx/>
              <a:buNone/>
            </a:pPr>
            <a:r>
              <a:rPr lang="en-US" sz="2000" b="1" dirty="0" smtClean="0"/>
              <a:t>Reduce construction-related traffic congestion</a:t>
            </a:r>
          </a:p>
          <a:p>
            <a:pPr lvl="1" eaLnBrk="1" hangingPunct="1">
              <a:lnSpc>
                <a:spcPct val="80000"/>
              </a:lnSpc>
              <a:buFont typeface="Wingdings" pitchFamily="2" charset="2"/>
              <a:buNone/>
            </a:pPr>
            <a:endParaRPr lang="en-US" sz="2000" b="1" dirty="0" smtClean="0"/>
          </a:p>
          <a:p>
            <a:pPr marL="0" indent="0" eaLnBrk="1" hangingPunct="1">
              <a:lnSpc>
                <a:spcPct val="80000"/>
              </a:lnSpc>
              <a:buFontTx/>
              <a:buNone/>
            </a:pPr>
            <a:r>
              <a:rPr lang="en-US" sz="2000" b="1" dirty="0" smtClean="0"/>
              <a:t>Longer lasting pavement repairs – Asset Preservation</a:t>
            </a:r>
          </a:p>
          <a:p>
            <a:pPr lvl="1" eaLnBrk="1" hangingPunct="1">
              <a:lnSpc>
                <a:spcPct val="80000"/>
              </a:lnSpc>
            </a:pPr>
            <a:r>
              <a:rPr lang="en-US" sz="1800" b="1" dirty="0" smtClean="0"/>
              <a:t>40+ years </a:t>
            </a:r>
          </a:p>
          <a:p>
            <a:pPr lvl="1" eaLnBrk="1" hangingPunct="1">
              <a:lnSpc>
                <a:spcPct val="80000"/>
              </a:lnSpc>
            </a:pPr>
            <a:r>
              <a:rPr lang="en-US" sz="1800" b="1" dirty="0" smtClean="0"/>
              <a:t>Reduced (long-term) repair costs</a:t>
            </a:r>
          </a:p>
          <a:p>
            <a:pPr lvl="1" eaLnBrk="1" hangingPunct="1">
              <a:lnSpc>
                <a:spcPct val="80000"/>
              </a:lnSpc>
            </a:pPr>
            <a:r>
              <a:rPr lang="en-US" sz="1800" b="1" dirty="0" smtClean="0"/>
              <a:t>“Get in, get out and stay out”</a:t>
            </a:r>
          </a:p>
          <a:p>
            <a:pPr lvl="1" eaLnBrk="1" hangingPunct="1">
              <a:lnSpc>
                <a:spcPct val="80000"/>
              </a:lnSpc>
            </a:pPr>
            <a:r>
              <a:rPr lang="en-US" sz="1800" b="1" dirty="0" smtClean="0"/>
              <a:t>“Total Incremental Replacement” – now possible</a:t>
            </a:r>
            <a:r>
              <a:rPr lang="en-US" sz="2000" b="1" dirty="0" smtClean="0"/>
              <a:t> </a:t>
            </a:r>
          </a:p>
          <a:p>
            <a:pPr lvl="1" eaLnBrk="1" hangingPunct="1">
              <a:lnSpc>
                <a:spcPct val="80000"/>
              </a:lnSpc>
              <a:buFont typeface="Wingdings" pitchFamily="2" charset="2"/>
              <a:buNone/>
            </a:pPr>
            <a:endParaRPr lang="en-US" sz="2000" b="1" dirty="0" smtClean="0"/>
          </a:p>
          <a:p>
            <a:pPr marL="0" indent="0" eaLnBrk="1" hangingPunct="1">
              <a:lnSpc>
                <a:spcPct val="80000"/>
              </a:lnSpc>
              <a:buFontTx/>
              <a:buNone/>
            </a:pPr>
            <a:r>
              <a:rPr lang="en-US" sz="2000" b="1" dirty="0" smtClean="0"/>
              <a:t>Reduces field inspection time and cost</a:t>
            </a:r>
          </a:p>
          <a:p>
            <a:pPr lvl="1" eaLnBrk="1" hangingPunct="1">
              <a:lnSpc>
                <a:spcPct val="80000"/>
              </a:lnSpc>
            </a:pPr>
            <a:r>
              <a:rPr lang="en-US" sz="1800" b="1" dirty="0" smtClean="0"/>
              <a:t>Precast slabs – plant inspected</a:t>
            </a:r>
          </a:p>
          <a:p>
            <a:pPr lvl="1" eaLnBrk="1" hangingPunct="1">
              <a:lnSpc>
                <a:spcPct val="80000"/>
              </a:lnSpc>
            </a:pPr>
            <a:endParaRPr lang="en-US" sz="2000" b="1" dirty="0" smtClean="0"/>
          </a:p>
          <a:p>
            <a:pPr marL="0" indent="0" eaLnBrk="1" hangingPunct="1">
              <a:lnSpc>
                <a:spcPct val="80000"/>
              </a:lnSpc>
              <a:buFontTx/>
              <a:buNone/>
            </a:pPr>
            <a:r>
              <a:rPr lang="en-US" sz="2000" b="1" dirty="0" smtClean="0"/>
              <a:t>Pre-engineered, pre-inspected slabs result in a superior finished pavement</a:t>
            </a:r>
            <a:r>
              <a:rPr lang="en-US" sz="2000" b="1" dirty="0" smtClean="0">
                <a:solidFill>
                  <a:srgbClr val="FFFF95"/>
                </a:solidFill>
              </a:rPr>
              <a:t> </a:t>
            </a:r>
          </a:p>
          <a:p>
            <a:pPr marL="0" indent="0" eaLnBrk="1" hangingPunct="1">
              <a:lnSpc>
                <a:spcPct val="80000"/>
              </a:lnSpc>
              <a:buFontTx/>
              <a:buNone/>
            </a:pPr>
            <a:endParaRPr lang="en-US" sz="2000" b="1" dirty="0" smtClean="0">
              <a:solidFill>
                <a:srgbClr val="FFFF95"/>
              </a:solidFill>
            </a:endParaRPr>
          </a:p>
        </p:txBody>
      </p:sp>
    </p:spTree>
    <p:custDataLst>
      <p:tags r:id="rId1"/>
    </p:custDataLst>
  </p:cSld>
  <p:clrMapOvr>
    <a:masterClrMapping/>
  </p:clrMapOvr>
  <p:transition spd="slow" advTm="11504"/>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idx="4294967295"/>
          </p:nvPr>
        </p:nvSpPr>
        <p:spPr>
          <a:xfrm>
            <a:off x="1168400" y="683636"/>
            <a:ext cx="7747000" cy="651167"/>
          </a:xfrm>
          <a:prstGeom prst="rect">
            <a:avLst/>
          </a:prstGeom>
        </p:spPr>
        <p:txBody>
          <a:bodyPr/>
          <a:lstStyle/>
          <a:p>
            <a:r>
              <a:rPr lang="en-US" sz="3200" b="1" dirty="0" smtClean="0">
                <a:solidFill>
                  <a:srgbClr val="FF3300"/>
                </a:solidFill>
              </a:rPr>
              <a:t>How can Alaska DOT do a Precast Pavement Project in Alaska?</a:t>
            </a:r>
          </a:p>
        </p:txBody>
      </p:sp>
      <p:sp>
        <p:nvSpPr>
          <p:cNvPr id="529411" name="Rectangle 3"/>
          <p:cNvSpPr>
            <a:spLocks noGrp="1" noChangeArrowheads="1"/>
          </p:cNvSpPr>
          <p:nvPr>
            <p:ph type="body" idx="4294967295"/>
          </p:nvPr>
        </p:nvSpPr>
        <p:spPr>
          <a:xfrm>
            <a:off x="695326" y="1805592"/>
            <a:ext cx="8448675" cy="5261648"/>
          </a:xfrm>
          <a:prstGeom prst="rect">
            <a:avLst/>
          </a:prstGeom>
        </p:spPr>
        <p:txBody>
          <a:bodyPr/>
          <a:lstStyle/>
          <a:p>
            <a:r>
              <a:rPr lang="en-US" sz="2400" dirty="0" smtClean="0"/>
              <a:t>Identify and qualify a project</a:t>
            </a:r>
          </a:p>
          <a:p>
            <a:pPr lvl="1"/>
            <a:r>
              <a:rPr lang="en-US" sz="2000" dirty="0" smtClean="0"/>
              <a:t>We can help with feasibility concerns</a:t>
            </a:r>
          </a:p>
          <a:p>
            <a:r>
              <a:rPr lang="en-US" sz="2400" dirty="0" smtClean="0"/>
              <a:t>Develop a specification </a:t>
            </a:r>
          </a:p>
          <a:p>
            <a:pPr lvl="1"/>
            <a:r>
              <a:rPr lang="en-US" sz="2000" dirty="0" smtClean="0"/>
              <a:t>We can assist with that (we’ve had lots of practice)</a:t>
            </a:r>
          </a:p>
          <a:p>
            <a:r>
              <a:rPr lang="en-US" sz="2400" dirty="0" smtClean="0"/>
              <a:t>Fabrication – by local </a:t>
            </a:r>
            <a:r>
              <a:rPr lang="en-US" sz="2400" dirty="0" err="1" smtClean="0"/>
              <a:t>precaster</a:t>
            </a:r>
            <a:endParaRPr lang="en-US" sz="2400" dirty="0" smtClean="0"/>
          </a:p>
          <a:p>
            <a:pPr lvl="1"/>
            <a:r>
              <a:rPr lang="en-US" sz="2000" dirty="0" smtClean="0"/>
              <a:t>We can provide specialized form work and </a:t>
            </a:r>
            <a:r>
              <a:rPr lang="en-US" sz="2000" dirty="0" err="1" smtClean="0"/>
              <a:t>precaster</a:t>
            </a:r>
            <a:r>
              <a:rPr lang="en-US" sz="2000" dirty="0" smtClean="0"/>
              <a:t> training</a:t>
            </a:r>
            <a:endParaRPr lang="en-US" sz="2000" dirty="0"/>
          </a:p>
          <a:p>
            <a:r>
              <a:rPr lang="en-US" sz="2400" dirty="0" smtClean="0"/>
              <a:t>Installation – by local contractor</a:t>
            </a:r>
          </a:p>
          <a:p>
            <a:pPr lvl="1"/>
            <a:r>
              <a:rPr lang="en-US" sz="2000" dirty="0" smtClean="0"/>
              <a:t>We can provide specialized grading equipment</a:t>
            </a:r>
          </a:p>
          <a:p>
            <a:pPr lvl="1"/>
            <a:r>
              <a:rPr lang="en-US" sz="2000" dirty="0" smtClean="0"/>
              <a:t>We can provide training and on-site assistance</a:t>
            </a:r>
          </a:p>
          <a:p>
            <a:r>
              <a:rPr lang="en-US" sz="2400" dirty="0" smtClean="0"/>
              <a:t>DOT inspection</a:t>
            </a:r>
          </a:p>
          <a:p>
            <a:pPr lvl="1"/>
            <a:r>
              <a:rPr lang="en-US" sz="2000" dirty="0" smtClean="0"/>
              <a:t>We can provide training and on-site assistance</a:t>
            </a:r>
          </a:p>
          <a:p>
            <a:pPr lvl="1"/>
            <a:endParaRPr lang="en-US" sz="2000" dirty="0" smtClean="0"/>
          </a:p>
        </p:txBody>
      </p:sp>
    </p:spTree>
    <p:extLst>
      <p:ext uri="{BB962C8B-B14F-4D97-AF65-F5344CB8AC3E}">
        <p14:creationId xmlns:p14="http://schemas.microsoft.com/office/powerpoint/2010/main" val="238436274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1008246" y="609601"/>
            <a:ext cx="7415212" cy="741476"/>
          </a:xfrm>
          <a:prstGeom prst="rect">
            <a:avLst/>
          </a:prstGeom>
        </p:spPr>
        <p:txBody>
          <a:bodyPr/>
          <a:lstStyle/>
          <a:p>
            <a:r>
              <a:rPr lang="en-US" altLang="en-US" sz="3200" b="1" dirty="0" smtClean="0">
                <a:solidFill>
                  <a:srgbClr val="FF3300"/>
                </a:solidFill>
                <a:latin typeface="Arial Rounded MT Bold" panose="020F0704030504030204" pitchFamily="34" charset="0"/>
              </a:rPr>
              <a:t>Specialized Forming Equipment </a:t>
            </a:r>
          </a:p>
        </p:txBody>
      </p:sp>
      <p:pic>
        <p:nvPicPr>
          <p:cNvPr id="60419" name="Picture 3" descr="08-Paschen 5516 005"/>
          <p:cNvPicPr preferRelativeResize="0">
            <a:picLocks noGrp="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414960" y="1600200"/>
            <a:ext cx="3962399" cy="3153877"/>
          </a:xfrm>
          <a:prstGeom prst="rect">
            <a:avLst/>
          </a:prstGeom>
          <a:noFill/>
          <a:ln w="0" algn="in">
            <a:solidFill>
              <a:srgbClr val="000000"/>
            </a:solidFill>
            <a:miter lim="800000"/>
            <a:headEnd/>
            <a:tailEnd/>
          </a:ln>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Picture 4" descr="Fort Miller plant casting 011"/>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953000" y="1463677"/>
            <a:ext cx="3530599" cy="1944686"/>
          </a:xfrm>
          <a:prstGeom prst="rect">
            <a:avLst/>
          </a:prstGeom>
          <a:noFill/>
          <a:ln w="9525" algn="in">
            <a:solidFill>
              <a:schemeClr val="tx1"/>
            </a:solidFill>
            <a:miter lim="800000"/>
            <a:headEnd/>
            <a:tailEnd/>
          </a:ln>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3" descr="Fort Miller plant casting 012"/>
          <p:cNvPicPr preferRelativeResize="0">
            <a:picLocks noChangeArrowheads="1"/>
          </p:cNvPicPr>
          <p:nvPr/>
        </p:nvPicPr>
        <p:blipFill>
          <a:blip r:embed="rId5" cstate="print">
            <a:extLst>
              <a:ext uri="{28A0092B-C50C-407E-A947-70E740481C1C}">
                <a14:useLocalDpi xmlns:a14="http://schemas.microsoft.com/office/drawing/2010/main" val="0"/>
              </a:ext>
            </a:extLst>
          </a:blip>
          <a:srcRect b="7100"/>
          <a:stretch>
            <a:fillRect/>
          </a:stretch>
        </p:blipFill>
        <p:spPr>
          <a:xfrm>
            <a:off x="4997634" y="4031433"/>
            <a:ext cx="3425824" cy="1939106"/>
          </a:xfrm>
          <a:prstGeom prst="rect">
            <a:avLst/>
          </a:prstGeom>
          <a:noFill/>
          <a:ln w="0" algn="in">
            <a:solidFill>
              <a:srgbClr val="000000"/>
            </a:solidFill>
            <a:miter lim="800000"/>
            <a:headEnd/>
            <a:tailEnd/>
          </a:ln>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Rectangle 3"/>
          <p:cNvSpPr txBox="1">
            <a:spLocks noChangeArrowheads="1"/>
          </p:cNvSpPr>
          <p:nvPr/>
        </p:nvSpPr>
        <p:spPr bwMode="auto">
          <a:xfrm>
            <a:off x="609600" y="4912294"/>
            <a:ext cx="3657600" cy="506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a:lstStyle>
          <a:p>
            <a:pPr marL="0" indent="0" algn="ctr">
              <a:lnSpc>
                <a:spcPct val="90000"/>
              </a:lnSpc>
              <a:buNone/>
            </a:pPr>
            <a:r>
              <a:rPr lang="en-US" sz="2000" b="1" kern="0" dirty="0" smtClean="0">
                <a:solidFill>
                  <a:schemeClr val="tx1"/>
                </a:solidFill>
                <a:latin typeface="Arial Rounded MT Bold" pitchFamily="34" charset="0"/>
              </a:rPr>
              <a:t>Warping Bed and Side Rails</a:t>
            </a:r>
            <a:endParaRPr lang="en-US" sz="2000" b="1" kern="0" dirty="0">
              <a:solidFill>
                <a:schemeClr val="tx1"/>
              </a:solidFill>
              <a:latin typeface="Arial Rounded MT Bold" pitchFamily="34" charset="0"/>
            </a:endParaRPr>
          </a:p>
          <a:p>
            <a:pPr marL="0" indent="0" algn="ctr">
              <a:lnSpc>
                <a:spcPct val="90000"/>
              </a:lnSpc>
              <a:buNone/>
            </a:pPr>
            <a:endParaRPr lang="en-US" sz="2400" kern="0" dirty="0">
              <a:solidFill>
                <a:schemeClr val="tx1"/>
              </a:solidFill>
              <a:latin typeface="Arial Rounded MT Bold" pitchFamily="34" charset="0"/>
            </a:endParaRPr>
          </a:p>
          <a:p>
            <a:pPr marL="0" indent="0" algn="ctr">
              <a:lnSpc>
                <a:spcPct val="90000"/>
              </a:lnSpc>
              <a:buNone/>
            </a:pPr>
            <a:r>
              <a:rPr lang="en-US" sz="2000" kern="0" dirty="0" smtClean="0">
                <a:latin typeface="Arial Rounded MT Bold" pitchFamily="34" charset="0"/>
              </a:rPr>
              <a:t>)</a:t>
            </a:r>
            <a:endParaRPr lang="en-US" sz="2000" kern="0" dirty="0">
              <a:latin typeface="Arial Rounded MT Bold" pitchFamily="34" charset="0"/>
            </a:endParaRPr>
          </a:p>
        </p:txBody>
      </p:sp>
      <p:sp>
        <p:nvSpPr>
          <p:cNvPr id="13" name="Rectangle 3"/>
          <p:cNvSpPr txBox="1">
            <a:spLocks noChangeArrowheads="1"/>
          </p:cNvSpPr>
          <p:nvPr/>
        </p:nvSpPr>
        <p:spPr bwMode="auto">
          <a:xfrm>
            <a:off x="4765858" y="6022327"/>
            <a:ext cx="3657600" cy="506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a:lstStyle>
          <a:p>
            <a:pPr marL="0" indent="0" algn="ctr">
              <a:lnSpc>
                <a:spcPct val="90000"/>
              </a:lnSpc>
              <a:buNone/>
            </a:pPr>
            <a:r>
              <a:rPr lang="en-US" sz="2000" b="1" kern="0" dirty="0" smtClean="0">
                <a:solidFill>
                  <a:schemeClr val="tx1"/>
                </a:solidFill>
                <a:latin typeface="Arial Rounded MT Bold" pitchFamily="34" charset="0"/>
              </a:rPr>
              <a:t>Bottom Slot Formers</a:t>
            </a:r>
            <a:endParaRPr lang="en-US" sz="2000" b="1" kern="0" dirty="0">
              <a:solidFill>
                <a:schemeClr val="tx1"/>
              </a:solidFill>
              <a:latin typeface="Arial Rounded MT Bold" pitchFamily="34" charset="0"/>
            </a:endParaRPr>
          </a:p>
          <a:p>
            <a:pPr marL="0" indent="0" algn="ctr">
              <a:lnSpc>
                <a:spcPct val="90000"/>
              </a:lnSpc>
              <a:buNone/>
            </a:pPr>
            <a:endParaRPr lang="en-US" sz="2400" kern="0" dirty="0">
              <a:solidFill>
                <a:schemeClr val="tx1"/>
              </a:solidFill>
              <a:latin typeface="Arial Rounded MT Bold" pitchFamily="34" charset="0"/>
            </a:endParaRPr>
          </a:p>
          <a:p>
            <a:pPr marL="0" indent="0" algn="ctr">
              <a:lnSpc>
                <a:spcPct val="90000"/>
              </a:lnSpc>
              <a:buNone/>
            </a:pPr>
            <a:r>
              <a:rPr lang="en-US" sz="2000" kern="0" dirty="0" smtClean="0">
                <a:latin typeface="Arial Rounded MT Bold" pitchFamily="34" charset="0"/>
              </a:rPr>
              <a:t>)</a:t>
            </a:r>
            <a:endParaRPr lang="en-US" sz="2000" kern="0" dirty="0">
              <a:latin typeface="Arial Rounded MT Bold" pitchFamily="34" charset="0"/>
            </a:endParaRPr>
          </a:p>
        </p:txBody>
      </p:sp>
      <p:sp>
        <p:nvSpPr>
          <p:cNvPr id="14" name="Rectangle 3"/>
          <p:cNvSpPr txBox="1">
            <a:spLocks noChangeArrowheads="1"/>
          </p:cNvSpPr>
          <p:nvPr/>
        </p:nvSpPr>
        <p:spPr bwMode="auto">
          <a:xfrm>
            <a:off x="4460532" y="3473186"/>
            <a:ext cx="4226268" cy="506459"/>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a:lstStyle>
          <a:p>
            <a:pPr marL="0" indent="0" algn="ctr">
              <a:lnSpc>
                <a:spcPct val="90000"/>
              </a:lnSpc>
              <a:buNone/>
            </a:pPr>
            <a:r>
              <a:rPr lang="en-US" sz="2000" b="1" kern="0" dirty="0" smtClean="0">
                <a:solidFill>
                  <a:schemeClr val="tx1"/>
                </a:solidFill>
                <a:latin typeface="Arial Rounded MT Bold" pitchFamily="34" charset="0"/>
              </a:rPr>
              <a:t>Grout Port and Channel Formers</a:t>
            </a:r>
            <a:endParaRPr lang="en-US" sz="2000" kern="0" dirty="0">
              <a:latin typeface="Arial Rounded MT Bold" pitchFamily="34" charset="0"/>
            </a:endParaRPr>
          </a:p>
        </p:txBody>
      </p:sp>
    </p:spTree>
    <p:extLst>
      <p:ext uri="{BB962C8B-B14F-4D97-AF65-F5344CB8AC3E}">
        <p14:creationId xmlns:p14="http://schemas.microsoft.com/office/powerpoint/2010/main" val="16277051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bwMode="auto">
          <a:xfrm>
            <a:off x="838200" y="838200"/>
            <a:ext cx="7415213" cy="1006475"/>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n-US" altLang="en-US" sz="4400" b="1" dirty="0" smtClean="0">
                <a:solidFill>
                  <a:srgbClr val="FF3300"/>
                </a:solidFill>
              </a:rPr>
              <a:t>Keys to Success</a:t>
            </a:r>
            <a:br>
              <a:rPr lang="en-US" altLang="en-US" sz="4400" b="1" dirty="0" smtClean="0">
                <a:solidFill>
                  <a:srgbClr val="FF3300"/>
                </a:solidFill>
              </a:rPr>
            </a:br>
            <a:endParaRPr lang="en-US" altLang="en-US" sz="1600" b="1" dirty="0" smtClean="0">
              <a:solidFill>
                <a:srgbClr val="FF3300"/>
              </a:solidFill>
            </a:endParaRPr>
          </a:p>
        </p:txBody>
      </p:sp>
      <p:sp>
        <p:nvSpPr>
          <p:cNvPr id="36867" name="Rectangle 3"/>
          <p:cNvSpPr>
            <a:spLocks noGrp="1" noChangeArrowheads="1"/>
          </p:cNvSpPr>
          <p:nvPr>
            <p:ph type="subTitle" idx="1"/>
          </p:nvPr>
        </p:nvSpPr>
        <p:spPr bwMode="auto">
          <a:xfrm>
            <a:off x="914400" y="2184400"/>
            <a:ext cx="7323138" cy="18065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3600" b="1" dirty="0" smtClean="0"/>
              <a:t>Good engineering  </a:t>
            </a:r>
          </a:p>
          <a:p>
            <a:pPr eaLnBrk="1" hangingPunct="1"/>
            <a:r>
              <a:rPr lang="en-US" altLang="en-US" sz="3600" b="1" dirty="0" smtClean="0"/>
              <a:t>Open minds</a:t>
            </a:r>
          </a:p>
          <a:p>
            <a:pPr eaLnBrk="1" hangingPunct="1"/>
            <a:r>
              <a:rPr lang="en-US" altLang="en-US" sz="3600" b="1" dirty="0" smtClean="0"/>
              <a:t>Real partnering </a:t>
            </a:r>
            <a:r>
              <a:rPr lang="en-US" altLang="en-US" b="1" dirty="0" smtClean="0"/>
              <a:t>   </a:t>
            </a:r>
          </a:p>
        </p:txBody>
      </p:sp>
      <p:pic>
        <p:nvPicPr>
          <p:cNvPr id="36868" name="Object 4"/>
          <p:cNvPicPr>
            <a:picLocks noChangeAspect="1" noChangeArrowheads="1"/>
          </p:cNvPicPr>
          <p:nvPr/>
        </p:nvPicPr>
        <p:blipFill>
          <a:blip r:embed="rId3" cstate="print"/>
          <a:srcRect/>
          <a:stretch>
            <a:fillRect/>
          </a:stretch>
        </p:blipFill>
        <p:spPr bwMode="auto">
          <a:xfrm>
            <a:off x="2971800" y="4300538"/>
            <a:ext cx="4000500" cy="1911350"/>
          </a:xfrm>
          <a:prstGeom prst="rect">
            <a:avLst/>
          </a:prstGeom>
          <a:noFill/>
          <a:ln w="9525">
            <a:noFill/>
            <a:miter lim="800000"/>
            <a:headEnd/>
            <a:tailEnd/>
          </a:ln>
        </p:spPr>
      </p:pic>
      <p:sp>
        <p:nvSpPr>
          <p:cNvPr id="36869" name="Text Box 7"/>
          <p:cNvSpPr txBox="1">
            <a:spLocks noChangeArrowheads="1"/>
          </p:cNvSpPr>
          <p:nvPr/>
        </p:nvSpPr>
        <p:spPr bwMode="auto">
          <a:xfrm>
            <a:off x="157163" y="568325"/>
            <a:ext cx="2568575" cy="307975"/>
          </a:xfrm>
          <a:prstGeom prst="rect">
            <a:avLst/>
          </a:prstGeom>
          <a:noFill/>
          <a:ln w="9525" algn="ctr">
            <a:noFill/>
            <a:miter lim="800000"/>
            <a:headEnd/>
            <a:tailEnd/>
          </a:ln>
        </p:spPr>
        <p:txBody>
          <a:bodyPr>
            <a:spAutoFit/>
          </a:bodyPr>
          <a:lstStyle/>
          <a:p>
            <a:pPr fontAlgn="base">
              <a:spcBef>
                <a:spcPct val="50000"/>
              </a:spcBef>
              <a:spcAft>
                <a:spcPct val="0"/>
              </a:spcAft>
            </a:pPr>
            <a:r>
              <a:rPr lang="en-US" altLang="en-US" sz="1400" dirty="0">
                <a:solidFill>
                  <a:srgbClr val="FFFFFF"/>
                </a:solidFill>
                <a:latin typeface="Impact" pitchFamily="34" charset="0"/>
              </a:rPr>
              <a:t>The Fort Miller Co., Inc.</a:t>
            </a:r>
            <a:r>
              <a:rPr lang="en-US" altLang="en-US" sz="1400" dirty="0">
                <a:solidFill>
                  <a:srgbClr val="000000"/>
                </a:solidFill>
                <a:latin typeface="Impact" pitchFamily="34" charset="0"/>
              </a:rPr>
              <a:t> </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7" name="Text Box 12"/>
          <p:cNvSpPr txBox="1">
            <a:spLocks noChangeArrowheads="1"/>
          </p:cNvSpPr>
          <p:nvPr/>
        </p:nvSpPr>
        <p:spPr bwMode="auto">
          <a:xfrm>
            <a:off x="1268412" y="614379"/>
            <a:ext cx="7673975" cy="1077218"/>
          </a:xfrm>
          <a:prstGeom prst="rect">
            <a:avLst/>
          </a:prstGeom>
          <a:noFill/>
          <a:ln w="9525" algn="ctr">
            <a:noFill/>
            <a:miter lim="800000"/>
            <a:headEnd/>
            <a:tailEnd/>
          </a:ln>
        </p:spPr>
        <p:txBody>
          <a:bodyPr>
            <a:spAutoFit/>
          </a:bodyPr>
          <a:lstStyle/>
          <a:p>
            <a:pPr eaLnBrk="0" hangingPunct="0"/>
            <a:r>
              <a:rPr lang="en-US" sz="3200" b="1" dirty="0">
                <a:solidFill>
                  <a:srgbClr val="FF3300"/>
                </a:solidFill>
                <a:latin typeface="+mj-lt"/>
              </a:rPr>
              <a:t>Urban Arterial &amp; Intersection Pavement in Poor Condition  </a:t>
            </a:r>
            <a:endParaRPr lang="en-US" sz="3200" b="1" i="1" dirty="0">
              <a:solidFill>
                <a:srgbClr val="FF3300"/>
              </a:solidFill>
              <a:latin typeface="+mj-lt"/>
            </a:endParaRPr>
          </a:p>
        </p:txBody>
      </p:sp>
      <p:sp>
        <p:nvSpPr>
          <p:cNvPr id="548867" name="Rectangle 3"/>
          <p:cNvSpPr>
            <a:spLocks noChangeArrowheads="1"/>
          </p:cNvSpPr>
          <p:nvPr/>
        </p:nvSpPr>
        <p:spPr bwMode="auto">
          <a:xfrm>
            <a:off x="4953000" y="3810000"/>
            <a:ext cx="3041650" cy="369332"/>
          </a:xfrm>
          <a:prstGeom prst="rect">
            <a:avLst/>
          </a:prstGeom>
          <a:noFill/>
          <a:ln w="9525">
            <a:noFill/>
            <a:miter lim="800000"/>
            <a:headEnd/>
            <a:tailEnd/>
          </a:ln>
          <a:effectLst/>
        </p:spPr>
        <p:txBody>
          <a:bodyPr>
            <a:spAutoFit/>
          </a:bodyPr>
          <a:lstStyle/>
          <a:p>
            <a:pPr algn="ctr" eaLnBrk="0" hangingPunct="0">
              <a:defRPr/>
            </a:pPr>
            <a:r>
              <a:rPr lang="en-US" sz="1800" dirty="0">
                <a:effectLst>
                  <a:outerShdw blurRad="38100" dist="38100" dir="2700000" algn="tl">
                    <a:srgbClr val="C0C0C0"/>
                  </a:outerShdw>
                </a:effectLst>
              </a:rPr>
              <a:t>Poor Surface Drainage</a:t>
            </a:r>
          </a:p>
        </p:txBody>
      </p:sp>
      <p:sp>
        <p:nvSpPr>
          <p:cNvPr id="548868" name="Rectangle 4"/>
          <p:cNvSpPr>
            <a:spLocks noChangeArrowheads="1"/>
          </p:cNvSpPr>
          <p:nvPr/>
        </p:nvSpPr>
        <p:spPr bwMode="auto">
          <a:xfrm>
            <a:off x="1447800" y="3810000"/>
            <a:ext cx="2646362" cy="369332"/>
          </a:xfrm>
          <a:prstGeom prst="rect">
            <a:avLst/>
          </a:prstGeom>
          <a:noFill/>
          <a:ln w="9525">
            <a:noFill/>
            <a:miter lim="800000"/>
            <a:headEnd/>
            <a:tailEnd/>
          </a:ln>
          <a:effectLst/>
        </p:spPr>
        <p:txBody>
          <a:bodyPr>
            <a:spAutoFit/>
          </a:bodyPr>
          <a:lstStyle/>
          <a:p>
            <a:pPr algn="ctr" eaLnBrk="0" hangingPunct="0">
              <a:defRPr/>
            </a:pPr>
            <a:r>
              <a:rPr lang="en-US" sz="1800" dirty="0">
                <a:effectLst>
                  <a:outerShdw blurRad="38100" dist="38100" dir="2700000" algn="tl">
                    <a:srgbClr val="C0C0C0"/>
                  </a:outerShdw>
                </a:effectLst>
              </a:rPr>
              <a:t>50 Year Old Pavement</a:t>
            </a:r>
          </a:p>
        </p:txBody>
      </p:sp>
      <p:sp>
        <p:nvSpPr>
          <p:cNvPr id="548869" name="Rectangle 5"/>
          <p:cNvSpPr>
            <a:spLocks noChangeArrowheads="1"/>
          </p:cNvSpPr>
          <p:nvPr/>
        </p:nvSpPr>
        <p:spPr bwMode="auto">
          <a:xfrm>
            <a:off x="4800600" y="6096000"/>
            <a:ext cx="3330575" cy="369332"/>
          </a:xfrm>
          <a:prstGeom prst="rect">
            <a:avLst/>
          </a:prstGeom>
          <a:noFill/>
          <a:ln w="9525">
            <a:noFill/>
            <a:miter lim="800000"/>
            <a:headEnd/>
            <a:tailEnd/>
          </a:ln>
          <a:effectLst/>
        </p:spPr>
        <p:txBody>
          <a:bodyPr>
            <a:spAutoFit/>
          </a:bodyPr>
          <a:lstStyle/>
          <a:p>
            <a:pPr algn="ctr" eaLnBrk="0" hangingPunct="0"/>
            <a:r>
              <a:rPr lang="en-US" sz="1800" dirty="0" smtClean="0">
                <a:effectLst>
                  <a:outerShdw blurRad="38100" dist="38100" dir="2700000" algn="tl">
                    <a:srgbClr val="C0C0C0"/>
                  </a:outerShdw>
                </a:effectLst>
              </a:rPr>
              <a:t>Rutted Asphalt Overlays</a:t>
            </a:r>
            <a:endParaRPr lang="en-US" sz="1800" dirty="0">
              <a:effectLst>
                <a:outerShdw blurRad="38100" dist="38100" dir="2700000" algn="tl">
                  <a:srgbClr val="C0C0C0"/>
                </a:outerShdw>
              </a:effectLst>
            </a:endParaRPr>
          </a:p>
        </p:txBody>
      </p:sp>
      <p:sp>
        <p:nvSpPr>
          <p:cNvPr id="548870" name="Rectangle 6"/>
          <p:cNvSpPr>
            <a:spLocks noChangeArrowheads="1"/>
          </p:cNvSpPr>
          <p:nvPr/>
        </p:nvSpPr>
        <p:spPr bwMode="auto">
          <a:xfrm>
            <a:off x="1828800" y="6096000"/>
            <a:ext cx="1822450" cy="369332"/>
          </a:xfrm>
          <a:prstGeom prst="rect">
            <a:avLst/>
          </a:prstGeom>
          <a:noFill/>
          <a:ln w="9525">
            <a:noFill/>
            <a:miter lim="800000"/>
            <a:headEnd/>
            <a:tailEnd/>
          </a:ln>
          <a:effectLst/>
        </p:spPr>
        <p:txBody>
          <a:bodyPr>
            <a:spAutoFit/>
          </a:bodyPr>
          <a:lstStyle/>
          <a:p>
            <a:pPr algn="ctr" eaLnBrk="0" hangingPunct="0">
              <a:defRPr/>
            </a:pPr>
            <a:r>
              <a:rPr lang="en-US" sz="1800" dirty="0">
                <a:effectLst>
                  <a:outerShdw blurRad="38100" dist="38100" dir="2700000" algn="tl">
                    <a:srgbClr val="C0C0C0"/>
                  </a:outerShdw>
                </a:effectLst>
                <a:latin typeface="+mj-lt"/>
              </a:rPr>
              <a:t>Many Utilities</a:t>
            </a:r>
          </a:p>
        </p:txBody>
      </p:sp>
      <p:pic>
        <p:nvPicPr>
          <p:cNvPr id="65542" name="Picture 2" descr="C:\TRANSFER TO NEW COMPUTER\41627-Nassau-local\04-PROJECT MANAGEMENT\12-PROJECT SUMMARY AND AWARDS\100720-precastpavementopenhouse\photos\IMG_2971.JPG"/>
          <p:cNvPicPr>
            <a:picLocks noChangeAspect="1" noChangeArrowheads="1"/>
          </p:cNvPicPr>
          <p:nvPr/>
        </p:nvPicPr>
        <p:blipFill>
          <a:blip r:embed="rId3" cstate="print"/>
          <a:srcRect/>
          <a:stretch>
            <a:fillRect/>
          </a:stretch>
        </p:blipFill>
        <p:spPr bwMode="auto">
          <a:xfrm>
            <a:off x="5049839" y="1758693"/>
            <a:ext cx="2646361" cy="2004053"/>
          </a:xfrm>
          <a:prstGeom prst="rect">
            <a:avLst/>
          </a:prstGeom>
          <a:noFill/>
          <a:ln w="9525">
            <a:solidFill>
              <a:schemeClr val="bg1"/>
            </a:solidFill>
            <a:miter lim="800000"/>
            <a:headEnd/>
            <a:tailEnd/>
          </a:ln>
        </p:spPr>
      </p:pic>
      <p:pic>
        <p:nvPicPr>
          <p:cNvPr id="65543" name="Picture 2" descr="C:\TRANSFER TO NEW COMPUTER\41627-Nassau-local\04-PROJECT MANAGEMENT\12-PROJECT SUMMARY AND AWARDS\100720-precastpavementopenhouse\photos\IMG_2971.JPG"/>
          <p:cNvPicPr>
            <a:picLocks noChangeAspect="1" noChangeArrowheads="1"/>
          </p:cNvPicPr>
          <p:nvPr/>
        </p:nvPicPr>
        <p:blipFill>
          <a:blip r:embed="rId4" cstate="print"/>
          <a:srcRect/>
          <a:stretch>
            <a:fillRect/>
          </a:stretch>
        </p:blipFill>
        <p:spPr bwMode="auto">
          <a:xfrm>
            <a:off x="5105400" y="4191000"/>
            <a:ext cx="2505074" cy="1897584"/>
          </a:xfrm>
          <a:prstGeom prst="rect">
            <a:avLst/>
          </a:prstGeom>
          <a:noFill/>
          <a:ln w="9525">
            <a:solidFill>
              <a:schemeClr val="bg1"/>
            </a:solidFill>
            <a:miter lim="800000"/>
            <a:headEnd/>
            <a:tailEnd/>
          </a:ln>
        </p:spPr>
      </p:pic>
      <p:pic>
        <p:nvPicPr>
          <p:cNvPr id="65544" name="Picture 12"/>
          <p:cNvPicPr>
            <a:picLocks noChangeAspect="1" noChangeArrowheads="1"/>
          </p:cNvPicPr>
          <p:nvPr/>
        </p:nvPicPr>
        <p:blipFill>
          <a:blip r:embed="rId5" cstate="print"/>
          <a:srcRect/>
          <a:stretch>
            <a:fillRect/>
          </a:stretch>
        </p:blipFill>
        <p:spPr bwMode="auto">
          <a:xfrm>
            <a:off x="1541465" y="1738851"/>
            <a:ext cx="2420936" cy="2063505"/>
          </a:xfrm>
          <a:prstGeom prst="rect">
            <a:avLst/>
          </a:prstGeom>
          <a:noFill/>
          <a:ln w="9525">
            <a:solidFill>
              <a:schemeClr val="bg1"/>
            </a:solidFill>
            <a:miter lim="800000"/>
            <a:headEnd/>
            <a:tailEnd/>
          </a:ln>
        </p:spPr>
      </p:pic>
      <p:pic>
        <p:nvPicPr>
          <p:cNvPr id="65546" name="Picture 12" descr="102_4795"/>
          <p:cNvPicPr>
            <a:picLocks noChangeAspect="1" noChangeArrowheads="1"/>
          </p:cNvPicPr>
          <p:nvPr/>
        </p:nvPicPr>
        <p:blipFill>
          <a:blip r:embed="rId6" cstate="print"/>
          <a:srcRect/>
          <a:stretch>
            <a:fillRect/>
          </a:stretch>
        </p:blipFill>
        <p:spPr bwMode="auto">
          <a:xfrm>
            <a:off x="1600200" y="4191000"/>
            <a:ext cx="2305050" cy="1964325"/>
          </a:xfrm>
          <a:prstGeom prst="rect">
            <a:avLst/>
          </a:prstGeom>
          <a:noFill/>
          <a:ln w="9525">
            <a:solidFill>
              <a:schemeClr val="bg1"/>
            </a:solidFill>
            <a:miter lim="800000"/>
            <a:headEnd/>
            <a:tailEnd/>
          </a:ln>
        </p:spPr>
      </p:pic>
      <p:pic>
        <p:nvPicPr>
          <p:cNvPr id="11" name="Picture 2" descr="C:\TRANSFER TO NEW COMPUTER\41627-Nassau-local\04-PROJECT MANAGEMENT\12-PROJECT SUMMARY AND AWARDS\100720-precastpavementopenhouse\photos\IMG_2971.JPG"/>
          <p:cNvPicPr>
            <a:picLocks noChangeAspect="1" noChangeArrowheads="1"/>
          </p:cNvPicPr>
          <p:nvPr/>
        </p:nvPicPr>
        <p:blipFill>
          <a:blip r:embed="rId3" cstate="print"/>
          <a:srcRect/>
          <a:stretch>
            <a:fillRect/>
          </a:stretch>
        </p:blipFill>
        <p:spPr bwMode="auto">
          <a:xfrm>
            <a:off x="5049839" y="1747025"/>
            <a:ext cx="2646361" cy="2004053"/>
          </a:xfrm>
          <a:prstGeom prst="rect">
            <a:avLst/>
          </a:prstGeom>
          <a:noFill/>
          <a:ln w="9525">
            <a:solidFill>
              <a:schemeClr val="tx1"/>
            </a:solidFill>
            <a:miter lim="800000"/>
            <a:headEnd/>
            <a:tailEnd/>
          </a:ln>
        </p:spPr>
      </p:pic>
      <p:pic>
        <p:nvPicPr>
          <p:cNvPr id="12" name="Picture 2" descr="C:\TRANSFER TO NEW COMPUTER\41627-Nassau-local\04-PROJECT MANAGEMENT\12-PROJECT SUMMARY AND AWARDS\100720-precastpavementopenhouse\photos\IMG_2971.JPG"/>
          <p:cNvPicPr>
            <a:picLocks noChangeAspect="1" noChangeArrowheads="1"/>
          </p:cNvPicPr>
          <p:nvPr/>
        </p:nvPicPr>
        <p:blipFill>
          <a:blip r:embed="rId4" cstate="print"/>
          <a:srcRect/>
          <a:stretch>
            <a:fillRect/>
          </a:stretch>
        </p:blipFill>
        <p:spPr bwMode="auto">
          <a:xfrm>
            <a:off x="5105400" y="4179332"/>
            <a:ext cx="2505074" cy="1897584"/>
          </a:xfrm>
          <a:prstGeom prst="rect">
            <a:avLst/>
          </a:prstGeom>
          <a:noFill/>
          <a:ln w="9525">
            <a:solidFill>
              <a:schemeClr val="tx1"/>
            </a:solidFill>
            <a:miter lim="800000"/>
            <a:headEnd/>
            <a:tailEnd/>
          </a:ln>
        </p:spPr>
      </p:pic>
      <p:pic>
        <p:nvPicPr>
          <p:cNvPr id="13" name="Picture 12"/>
          <p:cNvPicPr>
            <a:picLocks noChangeAspect="1" noChangeArrowheads="1"/>
          </p:cNvPicPr>
          <p:nvPr/>
        </p:nvPicPr>
        <p:blipFill>
          <a:blip r:embed="rId5" cstate="print"/>
          <a:srcRect/>
          <a:stretch>
            <a:fillRect/>
          </a:stretch>
        </p:blipFill>
        <p:spPr bwMode="auto">
          <a:xfrm>
            <a:off x="1541465" y="1727183"/>
            <a:ext cx="2420936" cy="2063505"/>
          </a:xfrm>
          <a:prstGeom prst="rect">
            <a:avLst/>
          </a:prstGeom>
          <a:noFill/>
          <a:ln w="9525">
            <a:solidFill>
              <a:schemeClr val="tx1"/>
            </a:solidFill>
            <a:miter lim="800000"/>
            <a:headEnd/>
            <a:tailEnd/>
          </a:ln>
        </p:spPr>
      </p:pic>
      <p:pic>
        <p:nvPicPr>
          <p:cNvPr id="14" name="Picture 12" descr="102_4795"/>
          <p:cNvPicPr>
            <a:picLocks noChangeAspect="1" noChangeArrowheads="1"/>
          </p:cNvPicPr>
          <p:nvPr/>
        </p:nvPicPr>
        <p:blipFill>
          <a:blip r:embed="rId6" cstate="print"/>
          <a:srcRect/>
          <a:stretch>
            <a:fillRect/>
          </a:stretch>
        </p:blipFill>
        <p:spPr bwMode="auto">
          <a:xfrm>
            <a:off x="1600200" y="4179332"/>
            <a:ext cx="2305050" cy="1964325"/>
          </a:xfrm>
          <a:prstGeom prst="rect">
            <a:avLst/>
          </a:prstGeom>
          <a:noFill/>
          <a:ln w="952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886700" cy="1325563"/>
          </a:xfrm>
        </p:spPr>
        <p:txBody>
          <a:bodyPr/>
          <a:lstStyle/>
          <a:p>
            <a:r>
              <a:rPr lang="en-US" b="1" dirty="0" smtClean="0"/>
              <a:t>www.super-slab.com</a:t>
            </a:r>
            <a:endParaRPr lang="en-US" b="1" dirty="0"/>
          </a:p>
        </p:txBody>
      </p:sp>
      <p:pic>
        <p:nvPicPr>
          <p:cNvPr id="65539" name="Picture 3" descr="C:\Users\dmoellman\Documents\Fort Miller\Logo FM Super-Slab\SuperSlabHiRezRGB.jpg"/>
          <p:cNvPicPr>
            <a:picLocks noGrp="1" noChangeAspect="1" noChangeArrowheads="1"/>
          </p:cNvPicPr>
          <p:nvPr>
            <p:ph idx="1"/>
          </p:nvPr>
        </p:nvPicPr>
        <p:blipFill>
          <a:blip r:embed="rId2" cstate="print"/>
          <a:srcRect/>
          <a:stretch>
            <a:fillRect/>
          </a:stretch>
        </p:blipFill>
        <p:spPr bwMode="auto">
          <a:xfrm>
            <a:off x="762000" y="2057400"/>
            <a:ext cx="7696200" cy="3688501"/>
          </a:xfrm>
          <a:prstGeom prst="rect">
            <a:avLst/>
          </a:prstGeom>
          <a:noFill/>
        </p:spPr>
      </p:pic>
    </p:spTree>
    <p:extLst>
      <p:ext uri="{BB962C8B-B14F-4D97-AF65-F5344CB8AC3E}">
        <p14:creationId xmlns:p14="http://schemas.microsoft.com/office/powerpoint/2010/main" val="2692810461"/>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2" descr="peter_warping"/>
          <p:cNvPicPr>
            <a:picLocks noChangeAspect="1" noChangeArrowheads="1"/>
          </p:cNvPicPr>
          <p:nvPr/>
        </p:nvPicPr>
        <p:blipFill>
          <a:blip r:embed="rId3"/>
          <a:srcRect b="34151"/>
          <a:stretch>
            <a:fillRect/>
          </a:stretch>
        </p:blipFill>
        <p:spPr bwMode="auto">
          <a:xfrm>
            <a:off x="0" y="411164"/>
            <a:ext cx="9144000" cy="6035675"/>
          </a:xfrm>
          <a:prstGeom prst="rect">
            <a:avLst/>
          </a:prstGeom>
          <a:noFill/>
          <a:ln w="9525">
            <a:noFill/>
            <a:miter lim="800000"/>
            <a:headEnd/>
            <a:tailEnd/>
          </a:ln>
        </p:spPr>
      </p:pic>
      <p:sp>
        <p:nvSpPr>
          <p:cNvPr id="141314" name="Rectangle 5"/>
          <p:cNvSpPr>
            <a:spLocks noChangeArrowheads="1"/>
          </p:cNvSpPr>
          <p:nvPr/>
        </p:nvSpPr>
        <p:spPr bwMode="auto">
          <a:xfrm>
            <a:off x="5230813" y="3379789"/>
            <a:ext cx="4572000" cy="830997"/>
          </a:xfrm>
          <a:prstGeom prst="rect">
            <a:avLst/>
          </a:prstGeom>
          <a:noFill/>
          <a:ln w="9525" algn="ctr">
            <a:noFill/>
            <a:miter lim="800000"/>
            <a:headEnd/>
            <a:tailEnd/>
          </a:ln>
        </p:spPr>
        <p:txBody>
          <a:bodyPr>
            <a:spAutoFit/>
          </a:bodyPr>
          <a:lstStyle/>
          <a:p>
            <a:pPr eaLnBrk="0" hangingPunct="0"/>
            <a:endParaRPr lang="en-US" sz="2400">
              <a:solidFill>
                <a:schemeClr val="bg1"/>
              </a:solidFill>
              <a:latin typeface="Arial Rounded MT Bold" pitchFamily="34" charset="0"/>
            </a:endParaRPr>
          </a:p>
          <a:p>
            <a:pPr algn="ctr" eaLnBrk="0" hangingPunct="0"/>
            <a:endParaRPr lang="en-US" sz="2400">
              <a:solidFill>
                <a:schemeClr val="bg1"/>
              </a:solidFill>
              <a:latin typeface="Arial Rounded MT Bold" pitchFamily="34" charset="0"/>
            </a:endParaRPr>
          </a:p>
        </p:txBody>
      </p:sp>
      <p:pic>
        <p:nvPicPr>
          <p:cNvPr id="141315" name="Picture 4" descr="DSC01429"/>
          <p:cNvPicPr>
            <a:picLocks noChangeAspect="1" noChangeArrowheads="1"/>
          </p:cNvPicPr>
          <p:nvPr/>
        </p:nvPicPr>
        <p:blipFill>
          <a:blip r:embed="rId4"/>
          <a:srcRect/>
          <a:stretch>
            <a:fillRect/>
          </a:stretch>
        </p:blipFill>
        <p:spPr bwMode="auto">
          <a:xfrm>
            <a:off x="25400" y="411163"/>
            <a:ext cx="9144000" cy="6096000"/>
          </a:xfrm>
          <a:prstGeom prst="rect">
            <a:avLst/>
          </a:prstGeom>
          <a:noFill/>
          <a:ln w="9525">
            <a:noFill/>
            <a:miter lim="800000"/>
            <a:headEnd/>
            <a:tailEnd/>
          </a:ln>
        </p:spPr>
      </p:pic>
      <p:sp>
        <p:nvSpPr>
          <p:cNvPr id="141316" name="Rectangle 5"/>
          <p:cNvSpPr>
            <a:spLocks noChangeArrowheads="1"/>
          </p:cNvSpPr>
          <p:nvPr/>
        </p:nvSpPr>
        <p:spPr bwMode="auto">
          <a:xfrm>
            <a:off x="0" y="5300664"/>
            <a:ext cx="3405188" cy="1015663"/>
          </a:xfrm>
          <a:prstGeom prst="rect">
            <a:avLst/>
          </a:prstGeom>
          <a:noFill/>
          <a:ln w="9525" algn="ctr">
            <a:noFill/>
            <a:miter lim="800000"/>
            <a:headEnd/>
            <a:tailEnd/>
          </a:ln>
        </p:spPr>
        <p:txBody>
          <a:bodyPr>
            <a:spAutoFit/>
          </a:bodyPr>
          <a:lstStyle/>
          <a:p>
            <a:pPr algn="r"/>
            <a:r>
              <a:rPr lang="en-US" b="1" dirty="0">
                <a:solidFill>
                  <a:schemeClr val="bg1"/>
                </a:solidFill>
              </a:rPr>
              <a:t>Peter Smith</a:t>
            </a:r>
          </a:p>
          <a:p>
            <a:pPr algn="r"/>
            <a:r>
              <a:rPr lang="en-US" sz="1400" b="1" dirty="0">
                <a:solidFill>
                  <a:schemeClr val="bg1"/>
                </a:solidFill>
              </a:rPr>
              <a:t>V. P. Market Development</a:t>
            </a:r>
          </a:p>
          <a:p>
            <a:pPr algn="r"/>
            <a:r>
              <a:rPr lang="en-US" sz="1400" b="1" dirty="0">
                <a:solidFill>
                  <a:schemeClr val="bg1"/>
                </a:solidFill>
              </a:rPr>
              <a:t>C - (518) 461-6421</a:t>
            </a:r>
          </a:p>
          <a:p>
            <a:pPr algn="r"/>
            <a:r>
              <a:rPr lang="en-US" sz="1400" b="1" i="1" dirty="0">
                <a:solidFill>
                  <a:schemeClr val="bg1"/>
                </a:solidFill>
              </a:rPr>
              <a:t>psmith@fmgroup.com</a:t>
            </a:r>
            <a:endParaRPr lang="en-US" sz="1400" b="1" dirty="0">
              <a:solidFill>
                <a:schemeClr val="bg1"/>
              </a:solidFill>
            </a:endParaRPr>
          </a:p>
        </p:txBody>
      </p:sp>
      <p:sp>
        <p:nvSpPr>
          <p:cNvPr id="141317" name="Rectangle 6"/>
          <p:cNvSpPr>
            <a:spLocks noChangeArrowheads="1"/>
          </p:cNvSpPr>
          <p:nvPr/>
        </p:nvSpPr>
        <p:spPr bwMode="auto">
          <a:xfrm>
            <a:off x="2857500" y="2995613"/>
            <a:ext cx="3798888" cy="523220"/>
          </a:xfrm>
          <a:prstGeom prst="rect">
            <a:avLst/>
          </a:prstGeom>
          <a:noFill/>
          <a:ln w="9525" algn="ctr">
            <a:noFill/>
            <a:miter lim="800000"/>
            <a:headEnd/>
            <a:tailEnd/>
          </a:ln>
        </p:spPr>
        <p:txBody>
          <a:bodyPr>
            <a:spAutoFit/>
          </a:bodyPr>
          <a:lstStyle/>
          <a:p>
            <a:pPr algn="ctr"/>
            <a:r>
              <a:rPr lang="en-US" b="1" i="1">
                <a:solidFill>
                  <a:srgbClr val="FFFF00"/>
                </a:solidFill>
              </a:rPr>
              <a:t>Thank You</a:t>
            </a:r>
            <a:r>
              <a:rPr lang="en-US" sz="2800" b="1" i="1">
                <a:solidFill>
                  <a:srgbClr val="FFFF00"/>
                </a:solidFill>
              </a:rPr>
              <a:t> </a:t>
            </a:r>
          </a:p>
        </p:txBody>
      </p:sp>
      <p:sp>
        <p:nvSpPr>
          <p:cNvPr id="141319" name="Rectangle 7"/>
          <p:cNvSpPr>
            <a:spLocks noChangeArrowheads="1"/>
          </p:cNvSpPr>
          <p:nvPr/>
        </p:nvSpPr>
        <p:spPr bwMode="auto">
          <a:xfrm>
            <a:off x="1506539" y="4503739"/>
            <a:ext cx="6054725" cy="779463"/>
          </a:xfrm>
          <a:prstGeom prst="rect">
            <a:avLst/>
          </a:prstGeom>
          <a:noFill/>
          <a:ln w="9525">
            <a:noFill/>
            <a:miter lim="800000"/>
            <a:headEnd/>
            <a:tailEnd/>
          </a:ln>
        </p:spPr>
        <p:txBody>
          <a:bodyPr>
            <a:spAutoFit/>
          </a:bodyPr>
          <a:lstStyle/>
          <a:p>
            <a:pPr algn="ctr" eaLnBrk="0" hangingPunct="0">
              <a:spcBef>
                <a:spcPct val="50000"/>
              </a:spcBef>
            </a:pPr>
            <a:r>
              <a:rPr lang="en-US" b="1" dirty="0">
                <a:solidFill>
                  <a:schemeClr val="bg1">
                    <a:lumMod val="95000"/>
                  </a:schemeClr>
                </a:solidFill>
                <a:latin typeface="Arial Rounded MT Bold" pitchFamily="34" charset="0"/>
              </a:rPr>
              <a:t>The Fort Miller Co., Inc.</a:t>
            </a:r>
          </a:p>
          <a:p>
            <a:pPr algn="ctr" eaLnBrk="0" hangingPunct="0">
              <a:spcBef>
                <a:spcPct val="50000"/>
              </a:spcBef>
            </a:pPr>
            <a:r>
              <a:rPr lang="en-US" b="1" dirty="0">
                <a:solidFill>
                  <a:schemeClr val="bg1">
                    <a:lumMod val="95000"/>
                  </a:schemeClr>
                </a:solidFill>
                <a:latin typeface="Arial Rounded MT Bold" pitchFamily="34" charset="0"/>
              </a:rPr>
              <a:t>0 – 518-695-5000 www.fortmiller.com</a:t>
            </a:r>
          </a:p>
        </p:txBody>
      </p:sp>
      <p:sp>
        <p:nvSpPr>
          <p:cNvPr id="141320" name="Rectangle 5"/>
          <p:cNvSpPr>
            <a:spLocks noChangeArrowheads="1"/>
          </p:cNvSpPr>
          <p:nvPr/>
        </p:nvSpPr>
        <p:spPr bwMode="auto">
          <a:xfrm>
            <a:off x="2859089" y="5302252"/>
            <a:ext cx="3405187" cy="1015663"/>
          </a:xfrm>
          <a:prstGeom prst="rect">
            <a:avLst/>
          </a:prstGeom>
          <a:noFill/>
          <a:ln w="9525" algn="ctr">
            <a:noFill/>
            <a:miter lim="800000"/>
            <a:headEnd/>
            <a:tailEnd/>
          </a:ln>
        </p:spPr>
        <p:txBody>
          <a:bodyPr>
            <a:spAutoFit/>
          </a:bodyPr>
          <a:lstStyle/>
          <a:p>
            <a:pPr algn="ctr"/>
            <a:r>
              <a:rPr lang="en-US" b="1" dirty="0" smtClean="0">
                <a:solidFill>
                  <a:schemeClr val="bg1"/>
                </a:solidFill>
              </a:rPr>
              <a:t>Mike Quaid</a:t>
            </a:r>
            <a:endParaRPr lang="en-US" b="1" dirty="0">
              <a:solidFill>
                <a:schemeClr val="bg1"/>
              </a:solidFill>
            </a:endParaRPr>
          </a:p>
          <a:p>
            <a:pPr algn="ctr"/>
            <a:r>
              <a:rPr lang="en-US" sz="1400" b="1" dirty="0" smtClean="0">
                <a:solidFill>
                  <a:schemeClr val="bg1"/>
                </a:solidFill>
              </a:rPr>
              <a:t>Product Manager</a:t>
            </a:r>
            <a:endParaRPr lang="en-US" sz="1400" b="1" dirty="0">
              <a:solidFill>
                <a:schemeClr val="bg1"/>
              </a:solidFill>
            </a:endParaRPr>
          </a:p>
          <a:p>
            <a:pPr algn="ctr"/>
            <a:r>
              <a:rPr lang="en-US" sz="1400" b="1" dirty="0">
                <a:solidFill>
                  <a:schemeClr val="bg1"/>
                </a:solidFill>
              </a:rPr>
              <a:t>C - (518) </a:t>
            </a:r>
            <a:r>
              <a:rPr lang="en-US" sz="1400" b="1" dirty="0" smtClean="0">
                <a:solidFill>
                  <a:schemeClr val="bg1"/>
                </a:solidFill>
              </a:rPr>
              <a:t>817-9485</a:t>
            </a:r>
            <a:endParaRPr lang="en-US" sz="1400" b="1" dirty="0">
              <a:solidFill>
                <a:schemeClr val="bg1"/>
              </a:solidFill>
            </a:endParaRPr>
          </a:p>
          <a:p>
            <a:pPr algn="ctr"/>
            <a:r>
              <a:rPr lang="en-US" sz="1400" b="1" i="1" dirty="0" smtClean="0">
                <a:solidFill>
                  <a:schemeClr val="bg1"/>
                </a:solidFill>
              </a:rPr>
              <a:t>mquaid@fmgroup.com</a:t>
            </a:r>
            <a:endParaRPr lang="en-US" sz="1400" b="1" dirty="0">
              <a:solidFill>
                <a:schemeClr val="bg1"/>
              </a:solidFill>
            </a:endParaRPr>
          </a:p>
        </p:txBody>
      </p:sp>
      <p:sp>
        <p:nvSpPr>
          <p:cNvPr id="141321" name="Rectangle 5"/>
          <p:cNvSpPr>
            <a:spLocks noChangeArrowheads="1"/>
          </p:cNvSpPr>
          <p:nvPr/>
        </p:nvSpPr>
        <p:spPr bwMode="auto">
          <a:xfrm>
            <a:off x="5738814" y="5316539"/>
            <a:ext cx="3405187" cy="1015663"/>
          </a:xfrm>
          <a:prstGeom prst="rect">
            <a:avLst/>
          </a:prstGeom>
          <a:noFill/>
          <a:ln w="9525" algn="ctr">
            <a:noFill/>
            <a:miter lim="800000"/>
            <a:headEnd/>
            <a:tailEnd/>
          </a:ln>
        </p:spPr>
        <p:txBody>
          <a:bodyPr>
            <a:spAutoFit/>
          </a:bodyPr>
          <a:lstStyle/>
          <a:p>
            <a:pPr algn="ctr"/>
            <a:r>
              <a:rPr lang="en-US" b="1" dirty="0">
                <a:solidFill>
                  <a:schemeClr val="bg1"/>
                </a:solidFill>
              </a:rPr>
              <a:t>Dan Moellman</a:t>
            </a:r>
          </a:p>
          <a:p>
            <a:pPr algn="ctr"/>
            <a:r>
              <a:rPr lang="en-US" sz="1400" b="1" dirty="0">
                <a:solidFill>
                  <a:schemeClr val="bg1"/>
                </a:solidFill>
              </a:rPr>
              <a:t>Senior Product Engineer</a:t>
            </a:r>
          </a:p>
          <a:p>
            <a:pPr algn="ctr"/>
            <a:r>
              <a:rPr lang="en-US" sz="1400" b="1" dirty="0">
                <a:solidFill>
                  <a:schemeClr val="bg1"/>
                </a:solidFill>
              </a:rPr>
              <a:t>C - (518) 461-4759</a:t>
            </a:r>
          </a:p>
          <a:p>
            <a:pPr algn="ctr"/>
            <a:r>
              <a:rPr lang="en-US" sz="1400" b="1" i="1" dirty="0">
                <a:solidFill>
                  <a:schemeClr val="bg1"/>
                </a:solidFill>
              </a:rPr>
              <a:t>dmoellman@fmgroup.com</a:t>
            </a:r>
            <a:endParaRPr lang="en-US" sz="1400" b="1" dirty="0">
              <a:solidFill>
                <a:schemeClr val="bg1"/>
              </a:solidFill>
            </a:endParaRPr>
          </a:p>
        </p:txBody>
      </p:sp>
    </p:spTree>
    <p:extLst>
      <p:ext uri="{BB962C8B-B14F-4D97-AF65-F5344CB8AC3E}">
        <p14:creationId xmlns:p14="http://schemas.microsoft.com/office/powerpoint/2010/main" val="1406226486"/>
      </p:ext>
    </p:extLst>
  </p:cSld>
  <p:clrMapOvr>
    <a:masterClrMapping/>
  </p:clrMapOvr>
  <p:transition advTm="76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idx="4294967295"/>
          </p:nvPr>
        </p:nvSpPr>
        <p:spPr>
          <a:xfrm>
            <a:off x="838200" y="1981200"/>
            <a:ext cx="7747000" cy="651167"/>
          </a:xfrm>
          <a:prstGeom prst="rect">
            <a:avLst/>
          </a:prstGeom>
        </p:spPr>
        <p:txBody>
          <a:bodyPr/>
          <a:lstStyle/>
          <a:p>
            <a:r>
              <a:rPr lang="en-US" sz="4800" b="1" dirty="0" smtClean="0">
                <a:solidFill>
                  <a:srgbClr val="FF3300"/>
                </a:solidFill>
              </a:rPr>
              <a:t>Questions? </a:t>
            </a:r>
            <a:br>
              <a:rPr lang="en-US" sz="4800" b="1" dirty="0" smtClean="0">
                <a:solidFill>
                  <a:srgbClr val="FF3300"/>
                </a:solidFill>
              </a:rPr>
            </a:br>
            <a:endParaRPr lang="en-US" sz="4800" b="1" dirty="0" smtClean="0">
              <a:solidFill>
                <a:srgbClr val="FF3300"/>
              </a:solidFill>
            </a:endParaRPr>
          </a:p>
        </p:txBody>
      </p:sp>
    </p:spTree>
    <p:extLst>
      <p:ext uri="{BB962C8B-B14F-4D97-AF65-F5344CB8AC3E}">
        <p14:creationId xmlns:p14="http://schemas.microsoft.com/office/powerpoint/2010/main" val="50756417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744286" y="474401"/>
            <a:ext cx="8399721" cy="1141797"/>
          </a:xfrm>
          <a:prstGeom prst="rect">
            <a:avLst/>
          </a:prstGeom>
          <a:noFill/>
          <a:ln w="9525">
            <a:noFill/>
            <a:miter lim="800000"/>
            <a:headEnd/>
            <a:tailEnd/>
          </a:ln>
        </p:spPr>
        <p:txBody>
          <a:bodyPr anchor="ctr"/>
          <a:lstStyle/>
          <a:p>
            <a:pPr eaLnBrk="0" hangingPunct="0"/>
            <a:r>
              <a:rPr lang="en-US" sz="3200" b="1" dirty="0" smtClean="0">
                <a:solidFill>
                  <a:srgbClr val="FF3300"/>
                </a:solidFill>
                <a:latin typeface="+mj-lt"/>
              </a:rPr>
              <a:t>Precast </a:t>
            </a:r>
            <a:r>
              <a:rPr lang="en-US" sz="3200" b="1" dirty="0">
                <a:solidFill>
                  <a:srgbClr val="FF3300"/>
                </a:solidFill>
                <a:latin typeface="+mj-lt"/>
              </a:rPr>
              <a:t>Pavement Emulates </a:t>
            </a:r>
            <a:r>
              <a:rPr lang="en-US" sz="3200" b="1" dirty="0" smtClean="0">
                <a:solidFill>
                  <a:srgbClr val="FF3300"/>
                </a:solidFill>
                <a:latin typeface="+mj-lt"/>
              </a:rPr>
              <a:t>Cast in Place</a:t>
            </a:r>
            <a:endParaRPr lang="en-US" sz="3200" b="1" dirty="0">
              <a:solidFill>
                <a:srgbClr val="FF3300"/>
              </a:solidFill>
              <a:latin typeface="+mj-lt"/>
            </a:endParaRPr>
          </a:p>
        </p:txBody>
      </p:sp>
      <p:pic>
        <p:nvPicPr>
          <p:cNvPr id="461827" name="Picture 3" descr="DSC00281"/>
          <p:cNvPicPr>
            <a:picLocks noChangeAspect="1" noChangeArrowheads="1"/>
          </p:cNvPicPr>
          <p:nvPr/>
        </p:nvPicPr>
        <p:blipFill>
          <a:blip r:embed="rId3" cstate="print"/>
          <a:srcRect/>
          <a:stretch>
            <a:fillRect/>
          </a:stretch>
        </p:blipFill>
        <p:spPr bwMode="auto">
          <a:xfrm>
            <a:off x="1066800" y="1600200"/>
            <a:ext cx="2533650" cy="1917426"/>
          </a:xfrm>
          <a:prstGeom prst="rect">
            <a:avLst/>
          </a:prstGeom>
          <a:noFill/>
          <a:ln w="9525">
            <a:solidFill>
              <a:schemeClr val="tx1"/>
            </a:solidFill>
            <a:miter lim="800000"/>
            <a:headEnd/>
            <a:tailEnd/>
          </a:ln>
        </p:spPr>
      </p:pic>
      <p:pic>
        <p:nvPicPr>
          <p:cNvPr id="461828" name="Picture 4" descr="DSC00264"/>
          <p:cNvPicPr>
            <a:picLocks noChangeAspect="1" noChangeArrowheads="1"/>
          </p:cNvPicPr>
          <p:nvPr/>
        </p:nvPicPr>
        <p:blipFill>
          <a:blip r:embed="rId4" cstate="print"/>
          <a:srcRect/>
          <a:stretch>
            <a:fillRect/>
          </a:stretch>
        </p:blipFill>
        <p:spPr bwMode="auto">
          <a:xfrm>
            <a:off x="1066800" y="3962400"/>
            <a:ext cx="2481263" cy="2114039"/>
          </a:xfrm>
          <a:prstGeom prst="rect">
            <a:avLst/>
          </a:prstGeom>
          <a:noFill/>
          <a:ln w="9525">
            <a:solidFill>
              <a:schemeClr val="tx1"/>
            </a:solidFill>
            <a:miter lim="800000"/>
            <a:headEnd/>
            <a:tailEnd/>
          </a:ln>
        </p:spPr>
      </p:pic>
      <p:sp>
        <p:nvSpPr>
          <p:cNvPr id="461829" name="Rectangle 5"/>
          <p:cNvSpPr>
            <a:spLocks noChangeArrowheads="1"/>
          </p:cNvSpPr>
          <p:nvPr/>
        </p:nvSpPr>
        <p:spPr bwMode="auto">
          <a:xfrm>
            <a:off x="4148145" y="4495800"/>
            <a:ext cx="4995862" cy="2159133"/>
          </a:xfrm>
          <a:prstGeom prst="rect">
            <a:avLst/>
          </a:prstGeom>
          <a:noFill/>
          <a:ln w="9525">
            <a:noFill/>
            <a:miter lim="800000"/>
            <a:headEnd/>
            <a:tailEnd/>
          </a:ln>
        </p:spPr>
        <p:txBody>
          <a:bodyPr/>
          <a:lstStyle/>
          <a:p>
            <a:pPr marL="342900" indent="-342900" eaLnBrk="0" hangingPunct="0">
              <a:spcBef>
                <a:spcPct val="20000"/>
              </a:spcBef>
              <a:buFontTx/>
              <a:buChar char="•"/>
            </a:pPr>
            <a:r>
              <a:rPr lang="en-US" sz="2000" b="1" dirty="0" smtClean="0"/>
              <a:t>Full and complete support  </a:t>
            </a:r>
            <a:endParaRPr lang="en-US" sz="2000" b="1" dirty="0"/>
          </a:p>
          <a:p>
            <a:pPr marL="342900" indent="-342900" eaLnBrk="0" hangingPunct="0">
              <a:spcBef>
                <a:spcPct val="20000"/>
              </a:spcBef>
              <a:buFontTx/>
              <a:buChar char="•"/>
            </a:pPr>
            <a:r>
              <a:rPr lang="en-US" sz="2000" b="1" dirty="0" smtClean="0"/>
              <a:t>Load transfer </a:t>
            </a:r>
            <a:r>
              <a:rPr lang="en-US" sz="2000" b="1" dirty="0"/>
              <a:t>d</a:t>
            </a:r>
            <a:r>
              <a:rPr lang="en-US" sz="2000" b="1" dirty="0" smtClean="0"/>
              <a:t>owels</a:t>
            </a:r>
          </a:p>
          <a:p>
            <a:pPr marL="342900" indent="-342900" eaLnBrk="0" hangingPunct="0">
              <a:spcBef>
                <a:spcPct val="20000"/>
              </a:spcBef>
              <a:buFontTx/>
              <a:buChar char="•"/>
            </a:pPr>
            <a:r>
              <a:rPr lang="en-US" sz="2000" b="1" dirty="0" smtClean="0"/>
              <a:t>Grade control</a:t>
            </a:r>
            <a:endParaRPr lang="en-US" sz="2000" b="1" dirty="0"/>
          </a:p>
          <a:p>
            <a:pPr marL="342900" indent="-342900" eaLnBrk="0" hangingPunct="0">
              <a:spcBef>
                <a:spcPct val="20000"/>
              </a:spcBef>
              <a:buFontTx/>
              <a:buChar char="•"/>
            </a:pPr>
            <a:r>
              <a:rPr lang="en-US" sz="2000" b="1" dirty="0" smtClean="0"/>
              <a:t>Slab surface </a:t>
            </a:r>
            <a:r>
              <a:rPr lang="en-US" sz="2000" b="1" dirty="0"/>
              <a:t>g</a:t>
            </a:r>
            <a:r>
              <a:rPr lang="en-US" sz="2000" b="1" dirty="0" smtClean="0"/>
              <a:t>eometry</a:t>
            </a:r>
            <a:endParaRPr lang="en-US" sz="2000" b="1" dirty="0"/>
          </a:p>
        </p:txBody>
      </p:sp>
      <p:pic>
        <p:nvPicPr>
          <p:cNvPr id="461830" name="Picture 6" descr="NEEDED"/>
          <p:cNvPicPr>
            <a:picLocks noChangeAspect="1" noChangeArrowheads="1"/>
          </p:cNvPicPr>
          <p:nvPr/>
        </p:nvPicPr>
        <p:blipFill>
          <a:blip r:embed="rId5" cstate="print"/>
          <a:srcRect/>
          <a:stretch>
            <a:fillRect/>
          </a:stretch>
        </p:blipFill>
        <p:spPr bwMode="auto">
          <a:xfrm>
            <a:off x="4495800" y="1616198"/>
            <a:ext cx="3389313" cy="2667801"/>
          </a:xfrm>
          <a:prstGeom prst="rect">
            <a:avLst/>
          </a:prstGeom>
          <a:noFill/>
          <a:ln w="952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a:xfrm>
            <a:off x="609600" y="762000"/>
            <a:ext cx="7747000" cy="651167"/>
          </a:xfrm>
          <a:prstGeom prst="rect">
            <a:avLst/>
          </a:prstGeom>
        </p:spPr>
        <p:txBody>
          <a:bodyPr/>
          <a:lstStyle/>
          <a:p>
            <a:r>
              <a:rPr lang="en-US" sz="3200" b="1" dirty="0" smtClean="0">
                <a:solidFill>
                  <a:srgbClr val="FF3300"/>
                </a:solidFill>
              </a:rPr>
              <a:t>Overview of Current Load Transfer Systems </a:t>
            </a:r>
          </a:p>
        </p:txBody>
      </p:sp>
      <p:sp>
        <p:nvSpPr>
          <p:cNvPr id="67586" name="Rectangle 3"/>
          <p:cNvSpPr>
            <a:spLocks noGrp="1" noChangeArrowheads="1"/>
          </p:cNvSpPr>
          <p:nvPr>
            <p:ph type="body" idx="4294967295"/>
          </p:nvPr>
        </p:nvSpPr>
        <p:spPr>
          <a:xfrm>
            <a:off x="609600" y="1981200"/>
            <a:ext cx="8382000" cy="3810000"/>
          </a:xfrm>
          <a:prstGeom prst="rect">
            <a:avLst/>
          </a:prstGeom>
        </p:spPr>
        <p:txBody>
          <a:bodyPr/>
          <a:lstStyle/>
          <a:p>
            <a:r>
              <a:rPr lang="en-US" sz="2000" dirty="0" smtClean="0">
                <a:latin typeface="Arial Rounded MT Bold" pitchFamily="34" charset="0"/>
              </a:rPr>
              <a:t>Precast </a:t>
            </a:r>
            <a:r>
              <a:rPr lang="en-US" sz="2000" dirty="0" err="1" smtClean="0">
                <a:latin typeface="Arial Rounded MT Bold" pitchFamily="34" charset="0"/>
              </a:rPr>
              <a:t>Prestressed</a:t>
            </a:r>
            <a:r>
              <a:rPr lang="en-US" sz="2000" dirty="0" smtClean="0">
                <a:latin typeface="Arial Rounded MT Bold" pitchFamily="34" charset="0"/>
              </a:rPr>
              <a:t> Concrete Pavement (PPCP)</a:t>
            </a:r>
          </a:p>
          <a:p>
            <a:pPr lvl="1"/>
            <a:r>
              <a:rPr lang="en-US" sz="1800" dirty="0" smtClean="0">
                <a:latin typeface="Arial Rounded MT Bold" pitchFamily="34" charset="0"/>
              </a:rPr>
              <a:t>Pre &amp; post tensioned ( 250</a:t>
            </a:r>
            <a:r>
              <a:rPr lang="en-US" sz="1800" dirty="0" smtClean="0"/>
              <a:t>’</a:t>
            </a:r>
            <a:r>
              <a:rPr lang="en-US" sz="1800" u="sng" dirty="0" smtClean="0">
                <a:latin typeface="Arial Rounded MT Bold" pitchFamily="34" charset="0"/>
              </a:rPr>
              <a:t>+</a:t>
            </a:r>
            <a:r>
              <a:rPr lang="en-US" sz="1800" dirty="0" smtClean="0">
                <a:latin typeface="Arial Rounded MT Bold" pitchFamily="34" charset="0"/>
              </a:rPr>
              <a:t> assembly)</a:t>
            </a:r>
          </a:p>
          <a:p>
            <a:r>
              <a:rPr lang="en-US" sz="2000" dirty="0" smtClean="0">
                <a:latin typeface="Arial Rounded MT Bold" pitchFamily="34" charset="0"/>
              </a:rPr>
              <a:t>Top-Slot </a:t>
            </a:r>
            <a:r>
              <a:rPr lang="en-US" sz="2000" dirty="0">
                <a:latin typeface="Arial Rounded MT Bold" pitchFamily="34" charset="0"/>
              </a:rPr>
              <a:t>s</a:t>
            </a:r>
            <a:r>
              <a:rPr lang="en-US" sz="2000" dirty="0" smtClean="0">
                <a:latin typeface="Arial Rounded MT Bold" pitchFamily="34" charset="0"/>
              </a:rPr>
              <a:t>ystems </a:t>
            </a:r>
          </a:p>
          <a:p>
            <a:pPr lvl="1"/>
            <a:r>
              <a:rPr lang="en-US" sz="1800" dirty="0" smtClean="0">
                <a:latin typeface="Arial Rounded MT Bold" pitchFamily="34" charset="0"/>
              </a:rPr>
              <a:t>Michigan (dowel bar retrofit) Method (wide top slot)</a:t>
            </a:r>
          </a:p>
          <a:p>
            <a:pPr lvl="1"/>
            <a:r>
              <a:rPr lang="en-US" sz="1800" dirty="0" smtClean="0">
                <a:latin typeface="Arial Rounded MT Bold" pitchFamily="34" charset="0"/>
              </a:rPr>
              <a:t>Caltrans “Tear Drop” (narrow top slot)</a:t>
            </a:r>
          </a:p>
          <a:p>
            <a:r>
              <a:rPr lang="en-US" sz="2200" dirty="0" smtClean="0">
                <a:latin typeface="Arial Rounded MT Bold" pitchFamily="34" charset="0"/>
              </a:rPr>
              <a:t>Over-sized center hole system</a:t>
            </a:r>
          </a:p>
          <a:p>
            <a:pPr lvl="1"/>
            <a:r>
              <a:rPr lang="en-US" sz="1800" dirty="0" smtClean="0">
                <a:latin typeface="Arial Rounded MT Bold" pitchFamily="34" charset="0"/>
              </a:rPr>
              <a:t>Sliding dowel systems</a:t>
            </a:r>
          </a:p>
          <a:p>
            <a:r>
              <a:rPr lang="en-US" sz="2000" b="1" dirty="0" smtClean="0">
                <a:solidFill>
                  <a:srgbClr val="FF3300"/>
                </a:solidFill>
                <a:latin typeface="Arial Rounded MT Bold" pitchFamily="34" charset="0"/>
              </a:rPr>
              <a:t>Bottom slot Super-Slab</a:t>
            </a:r>
            <a:r>
              <a:rPr lang="en-US" sz="2000" b="1" dirty="0" smtClean="0">
                <a:solidFill>
                  <a:srgbClr val="FF3300"/>
                </a:solidFill>
              </a:rPr>
              <a:t>®</a:t>
            </a:r>
            <a:r>
              <a:rPr lang="en-US" sz="2000" b="1" dirty="0">
                <a:solidFill>
                  <a:srgbClr val="FF3300"/>
                </a:solidFill>
                <a:latin typeface="Arial Rounded MT Bold" pitchFamily="34" charset="0"/>
              </a:rPr>
              <a:t> </a:t>
            </a:r>
            <a:r>
              <a:rPr lang="en-US" sz="2000" b="1" dirty="0" smtClean="0">
                <a:solidFill>
                  <a:srgbClr val="FF3300"/>
                </a:solidFill>
                <a:latin typeface="Arial Rounded MT Bold" pitchFamily="34" charset="0"/>
              </a:rPr>
              <a:t>system </a:t>
            </a:r>
          </a:p>
          <a:p>
            <a:pPr lvl="1"/>
            <a:r>
              <a:rPr lang="en-US" sz="1800" b="1" dirty="0" smtClean="0">
                <a:solidFill>
                  <a:srgbClr val="FF3300"/>
                </a:solidFill>
                <a:latin typeface="Arial Rounded MT Bold" pitchFamily="34" charset="0"/>
              </a:rPr>
              <a:t>Jointed </a:t>
            </a:r>
            <a:r>
              <a:rPr lang="en-US" sz="1800" b="1" dirty="0" smtClean="0">
                <a:solidFill>
                  <a:srgbClr val="FF3300"/>
                </a:solidFill>
              </a:rPr>
              <a:t>–</a:t>
            </a:r>
            <a:r>
              <a:rPr lang="en-US" sz="1800" b="1" dirty="0" smtClean="0">
                <a:solidFill>
                  <a:srgbClr val="FF3300"/>
                </a:solidFill>
                <a:latin typeface="Arial Rounded MT Bold" pitchFamily="34" charset="0"/>
              </a:rPr>
              <a:t> slabs 6’ to16</a:t>
            </a:r>
            <a:r>
              <a:rPr lang="en-US" sz="1800" b="1" dirty="0" smtClean="0">
                <a:solidFill>
                  <a:srgbClr val="FF3300"/>
                </a:solidFill>
              </a:rPr>
              <a:t>’</a:t>
            </a:r>
            <a:r>
              <a:rPr lang="en-US" sz="1800" b="1" dirty="0" smtClean="0">
                <a:solidFill>
                  <a:srgbClr val="FF3300"/>
                </a:solidFill>
                <a:latin typeface="Arial Rounded MT Bold" pitchFamily="34" charset="0"/>
              </a:rPr>
              <a:t> </a:t>
            </a:r>
            <a:r>
              <a:rPr lang="en-US" sz="2400" b="1" dirty="0" smtClean="0">
                <a:solidFill>
                  <a:srgbClr val="FF3300"/>
                </a:solidFill>
                <a:latin typeface="Arial Rounded MT Bold" pitchFamily="34" charset="0"/>
              </a:rPr>
              <a:t> </a:t>
            </a:r>
          </a:p>
          <a:p>
            <a:r>
              <a:rPr lang="en-US" sz="2000" dirty="0" smtClean="0">
                <a:latin typeface="Arial Rounded MT Bold" pitchFamily="34" charset="0"/>
              </a:rPr>
              <a:t>Other systems are “appearing”</a:t>
            </a:r>
          </a:p>
          <a:p>
            <a:pPr lvl="1">
              <a:buFont typeface="Wingdings" pitchFamily="2" charset="2"/>
              <a:buNone/>
            </a:pPr>
            <a:endParaRPr lang="en-US" sz="2400" dirty="0" smtClean="0">
              <a:latin typeface="Arial Rounded MT Bold" pitchFamily="34" charset="0"/>
            </a:endParaRPr>
          </a:p>
        </p:txBody>
      </p:sp>
    </p:spTree>
    <p:extLst>
      <p:ext uri="{BB962C8B-B14F-4D97-AF65-F5344CB8AC3E}">
        <p14:creationId xmlns:p14="http://schemas.microsoft.com/office/powerpoint/2010/main" val="2937878104"/>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a:xfrm>
            <a:off x="609600" y="762000"/>
            <a:ext cx="7747000" cy="651167"/>
          </a:xfrm>
          <a:prstGeom prst="rect">
            <a:avLst/>
          </a:prstGeom>
        </p:spPr>
        <p:txBody>
          <a:bodyPr/>
          <a:lstStyle/>
          <a:p>
            <a:r>
              <a:rPr lang="en-US" sz="3200" b="1" dirty="0" smtClean="0">
                <a:solidFill>
                  <a:srgbClr val="FF3300"/>
                </a:solidFill>
              </a:rPr>
              <a:t>Overview of Current Bedding/Grade- Control Systems </a:t>
            </a:r>
          </a:p>
        </p:txBody>
      </p:sp>
      <p:sp>
        <p:nvSpPr>
          <p:cNvPr id="67586" name="Rectangle 3"/>
          <p:cNvSpPr>
            <a:spLocks noGrp="1" noChangeArrowheads="1"/>
          </p:cNvSpPr>
          <p:nvPr>
            <p:ph type="body" idx="4294967295"/>
          </p:nvPr>
        </p:nvSpPr>
        <p:spPr>
          <a:xfrm>
            <a:off x="982662" y="2133600"/>
            <a:ext cx="7000875" cy="3223608"/>
          </a:xfrm>
          <a:prstGeom prst="rect">
            <a:avLst/>
          </a:prstGeom>
        </p:spPr>
        <p:txBody>
          <a:bodyPr/>
          <a:lstStyle/>
          <a:p>
            <a:r>
              <a:rPr lang="en-US" sz="2000" dirty="0" smtClean="0">
                <a:latin typeface="Arial Rounded MT Bold" pitchFamily="34" charset="0"/>
              </a:rPr>
              <a:t>“Precisely-graded bedding material</a:t>
            </a:r>
          </a:p>
          <a:p>
            <a:pPr lvl="1"/>
            <a:r>
              <a:rPr lang="en-US" sz="1800" b="1" dirty="0" smtClean="0">
                <a:solidFill>
                  <a:srgbClr val="FF3300"/>
                </a:solidFill>
                <a:latin typeface="Arial Rounded MT Bold" pitchFamily="34" charset="0"/>
              </a:rPr>
              <a:t>Super-Slab grade-supported system</a:t>
            </a:r>
          </a:p>
          <a:p>
            <a:pPr lvl="1"/>
            <a:r>
              <a:rPr lang="en-US" sz="1800" dirty="0" smtClean="0">
                <a:latin typeface="Arial Rounded MT Bold" pitchFamily="34" charset="0"/>
              </a:rPr>
              <a:t>Illinois State Toll Highway grade-supported system </a:t>
            </a:r>
          </a:p>
          <a:p>
            <a:r>
              <a:rPr lang="en-US" sz="2000" dirty="0" smtClean="0">
                <a:latin typeface="Arial Rounded MT Bold" pitchFamily="34" charset="0"/>
              </a:rPr>
              <a:t>Leveling/Lifting inserts </a:t>
            </a:r>
          </a:p>
          <a:p>
            <a:pPr lvl="1"/>
            <a:r>
              <a:rPr lang="en-US" sz="1800" dirty="0" smtClean="0">
                <a:latin typeface="Arial Rounded MT Bold" pitchFamily="34" charset="0"/>
              </a:rPr>
              <a:t>California grout-supported system</a:t>
            </a:r>
          </a:p>
          <a:p>
            <a:pPr lvl="1"/>
            <a:r>
              <a:rPr lang="en-US" sz="1800" dirty="0" smtClean="0">
                <a:latin typeface="Arial Rounded MT Bold" pitchFamily="34" charset="0"/>
              </a:rPr>
              <a:t>Super-Slab grout-supported system</a:t>
            </a:r>
          </a:p>
          <a:p>
            <a:r>
              <a:rPr lang="en-US" sz="2000" dirty="0" smtClean="0">
                <a:latin typeface="Arial Rounded MT Bold" pitchFamily="34" charset="0"/>
              </a:rPr>
              <a:t>Urethane-supported systems </a:t>
            </a:r>
          </a:p>
          <a:p>
            <a:pPr lvl="1"/>
            <a:r>
              <a:rPr lang="en-US" sz="1800" dirty="0" smtClean="0">
                <a:latin typeface="Arial Rounded MT Bold" pitchFamily="34" charset="0"/>
              </a:rPr>
              <a:t>Roman Road system </a:t>
            </a:r>
            <a:r>
              <a:rPr lang="en-US" sz="1800" dirty="0" smtClean="0"/>
              <a:t>’</a:t>
            </a:r>
            <a:r>
              <a:rPr lang="en-US" sz="1800" dirty="0" smtClean="0">
                <a:latin typeface="Arial Rounded MT Bold" pitchFamily="34" charset="0"/>
              </a:rPr>
              <a:t> </a:t>
            </a:r>
          </a:p>
          <a:p>
            <a:pPr lvl="1">
              <a:buFont typeface="Wingdings" pitchFamily="2" charset="2"/>
              <a:buNone/>
            </a:pPr>
            <a:endParaRPr lang="en-US" sz="2400" dirty="0" smtClean="0">
              <a:latin typeface="Arial Rounded MT Bold" pitchFamily="34" charset="0"/>
            </a:endParaRPr>
          </a:p>
        </p:txBody>
      </p:sp>
    </p:spTree>
  </p:cSld>
  <p:clrMapOvr>
    <a:masterClrMapping/>
  </p:clrMapOvr>
  <p:transition spd="slow"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2.8|2.5|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1305</TotalTime>
  <Words>4258</Words>
  <Application>Microsoft Office PowerPoint</Application>
  <PresentationFormat>On-screen Show (4:3)</PresentationFormat>
  <Paragraphs>554</Paragraphs>
  <Slides>62</Slides>
  <Notes>53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Default Design</vt:lpstr>
      <vt:lpstr>Acrobat Document</vt:lpstr>
      <vt:lpstr>Precast Roads and Intersections</vt:lpstr>
      <vt:lpstr>The Fort Miller Co., Inc.</vt:lpstr>
      <vt:lpstr>Why Precast Concrete Pavement? </vt:lpstr>
      <vt:lpstr>PowerPoint Presentation</vt:lpstr>
      <vt:lpstr>PowerPoint Presentation</vt:lpstr>
      <vt:lpstr>PowerPoint Presentation</vt:lpstr>
      <vt:lpstr>PowerPoint Presentation</vt:lpstr>
      <vt:lpstr>Overview of Current Load Transfer Systems </vt:lpstr>
      <vt:lpstr>Overview of Current Bedding/Grade- Control Systems </vt:lpstr>
      <vt:lpstr>PowerPoint Presentation</vt:lpstr>
      <vt:lpstr>PowerPoint Presentation</vt:lpstr>
      <vt:lpstr>PowerPoint Presentation</vt:lpstr>
      <vt:lpstr> </vt:lpstr>
      <vt:lpstr>Large-Scale Grading Equipment Accurate to 1/8” +/- </vt:lpstr>
      <vt:lpstr>PowerPoint Presentation</vt:lpstr>
      <vt:lpstr>Indicators for Long Life -  Full-Scale Fatigue Testing in California</vt:lpstr>
      <vt:lpstr>Surface Types</vt:lpstr>
      <vt:lpstr>PowerPoint Presentation</vt:lpstr>
      <vt:lpstr>80+ Lane Miles – Where are they? </vt:lpstr>
      <vt:lpstr>PowerPoint Presentation</vt:lpstr>
      <vt:lpstr>PowerPoint Presentation</vt:lpstr>
      <vt:lpstr>PowerPoint Presentation</vt:lpstr>
      <vt:lpstr>PowerPoint Presentation</vt:lpstr>
      <vt:lpstr>Continuous Under Low-Clearance Bridges, I-94, Kalamazoo, MI</vt:lpstr>
      <vt:lpstr>PowerPoint Presentation</vt:lpstr>
      <vt:lpstr>PowerPoint Presentation</vt:lpstr>
      <vt:lpstr>NY 7 Crosstown Connection</vt:lpstr>
      <vt:lpstr>Intersections &amp; Bridge Approach Slabs       US 73, Leavenworth, KS 2015</vt:lpstr>
      <vt:lpstr>Intersection Approaches – Replacing Full Depth Asphalt With Precast  </vt:lpstr>
      <vt:lpstr>Entire Intersection – Turning Lane</vt:lpstr>
      <vt:lpstr>PowerPoint Presentation</vt:lpstr>
      <vt:lpstr>New Bridge and Approach Slabs   Total Replacement   </vt:lpstr>
      <vt:lpstr>PowerPoint Presentation</vt:lpstr>
      <vt:lpstr>PowerPoint Presentation</vt:lpstr>
      <vt:lpstr>PowerPoint Presentation</vt:lpstr>
      <vt:lpstr>Instrumented Precast Pavement, Spring Valley, NY</vt:lpstr>
      <vt:lpstr>PowerPoint Presentation</vt:lpstr>
      <vt:lpstr>PowerPoint Presentation</vt:lpstr>
      <vt:lpstr>PowerPoint Presentation</vt:lpstr>
      <vt:lpstr>New Products – Removable Dowels and Tie Bars</vt:lpstr>
      <vt:lpstr>Removable Super-Dowels and Tie Bars Enables:                          </vt:lpstr>
      <vt:lpstr>New Method – Use RUP – Cut Dowels and Remove Panels As Needed</vt:lpstr>
      <vt:lpstr>Restore Remaining Half Dowels and Tie Bars and Replace Cleaned-Up Panel </vt:lpstr>
      <vt:lpstr>PowerPoint Presentation</vt:lpstr>
      <vt:lpstr>I-95 Replacement Plan for 2015</vt:lpstr>
      <vt:lpstr>Present vs. New Method of Addition</vt:lpstr>
      <vt:lpstr>PowerPoint Presentation</vt:lpstr>
      <vt:lpstr>PowerPoint Presentation</vt:lpstr>
      <vt:lpstr>Overnight Inlay Details</vt:lpstr>
      <vt:lpstr>PowerPoint Presentation</vt:lpstr>
      <vt:lpstr>PowerPoint Presentation</vt:lpstr>
      <vt:lpstr>PowerPoint Presentation</vt:lpstr>
      <vt:lpstr>Smoothness</vt:lpstr>
      <vt:lpstr>Installed Costs (Bid Prices)</vt:lpstr>
      <vt:lpstr>Pavement - Asset Management Strategies With Precast Available</vt:lpstr>
      <vt:lpstr>Benefits of Precast Pavement </vt:lpstr>
      <vt:lpstr>How can Alaska DOT do a Precast Pavement Project in Alaska?</vt:lpstr>
      <vt:lpstr>Specialized Forming Equipment </vt:lpstr>
      <vt:lpstr>Keys to Success </vt:lpstr>
      <vt:lpstr>www.super-slab.com</vt:lpstr>
      <vt:lpstr>PowerPoint Presentation</vt:lpstr>
      <vt:lpstr>Questions?  </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dmoellman</dc:creator>
  <cp:lastModifiedBy>Chambers, Mike J (DOT)</cp:lastModifiedBy>
  <cp:revision>85</cp:revision>
  <dcterms:created xsi:type="dcterms:W3CDTF">2014-10-17T19:36:54Z</dcterms:created>
  <dcterms:modified xsi:type="dcterms:W3CDTF">2016-07-25T17:21:45Z</dcterms:modified>
</cp:coreProperties>
</file>