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4" r:id="rId4"/>
    <p:sldId id="277" r:id="rId5"/>
    <p:sldId id="278" r:id="rId6"/>
    <p:sldId id="258" r:id="rId7"/>
    <p:sldId id="293" r:id="rId8"/>
    <p:sldId id="279" r:id="rId9"/>
    <p:sldId id="297" r:id="rId10"/>
    <p:sldId id="298" r:id="rId11"/>
    <p:sldId id="299" r:id="rId12"/>
    <p:sldId id="259" r:id="rId13"/>
    <p:sldId id="262" r:id="rId14"/>
    <p:sldId id="276" r:id="rId15"/>
    <p:sldId id="292" r:id="rId16"/>
    <p:sldId id="266" r:id="rId17"/>
    <p:sldId id="294" r:id="rId18"/>
    <p:sldId id="260" r:id="rId19"/>
    <p:sldId id="261" r:id="rId20"/>
    <p:sldId id="280" r:id="rId21"/>
    <p:sldId id="282" r:id="rId22"/>
    <p:sldId id="285" r:id="rId23"/>
    <p:sldId id="286" r:id="rId24"/>
    <p:sldId id="281" r:id="rId25"/>
    <p:sldId id="268" r:id="rId26"/>
    <p:sldId id="269" r:id="rId27"/>
    <p:sldId id="270" r:id="rId28"/>
    <p:sldId id="275" r:id="rId29"/>
    <p:sldId id="267" r:id="rId30"/>
    <p:sldId id="263" r:id="rId31"/>
    <p:sldId id="264" r:id="rId32"/>
    <p:sldId id="283" r:id="rId33"/>
    <p:sldId id="265" r:id="rId34"/>
    <p:sldId id="287" r:id="rId35"/>
    <p:sldId id="288" r:id="rId36"/>
    <p:sldId id="289" r:id="rId37"/>
    <p:sldId id="290" r:id="rId38"/>
    <p:sldId id="295" r:id="rId39"/>
    <p:sldId id="296" r:id="rId40"/>
    <p:sldId id="291" r:id="rId41"/>
    <p:sldId id="271" r:id="rId42"/>
    <p:sldId id="272" r:id="rId43"/>
    <p:sldId id="284" r:id="rId44"/>
    <p:sldId id="27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>
      <p:cViewPr varScale="1">
        <p:scale>
          <a:sx n="106" d="100"/>
          <a:sy n="106" d="100"/>
        </p:scale>
        <p:origin x="99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smaelfv1975\Desktop\Emulsions\Contact%20Angl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cott\Dropbox\PhD%20thesis\UHPC\Air_void_mixe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Scott\Dropbox\PhD%20thesis\UHPC\air%20voids%20log-1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Scott\Dropbox\PhD%20thesis\UHPC\air%20voids%20log-1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Scott\Dropbox\PhD%20thesis\UHPC\air%20voids%20log-1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E:\Dropbox\Paper_Durability\flexure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Scott\Dropbox\PhD%20thesis\Durability%20Tes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Contact Angle</a:t>
            </a:r>
          </a:p>
        </c:rich>
      </c:tx>
      <c:layout>
        <c:manualLayout>
          <c:xMode val="edge"/>
          <c:yMode val="edge"/>
          <c:x val="5.465223097112901E-3"/>
          <c:y val="1.388888888888900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071666889096496E-2"/>
          <c:y val="9.6790136315700381E-2"/>
          <c:w val="0.796846237970254"/>
          <c:h val="0.780327719451734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Sheet1!$A$47</c:f>
              <c:strCache>
                <c:ptCount val="1"/>
                <c:pt idx="0">
                  <c:v>Ref</c:v>
                </c:pt>
              </c:strCache>
            </c:strRef>
          </c:tx>
          <c:invertIfNegative val="0"/>
          <c:cat>
            <c:strRef>
              <c:f>Sheet1!$D$46:$E$46</c:f>
              <c:strCache>
                <c:ptCount val="2"/>
                <c:pt idx="0">
                  <c:v>1 Coat</c:v>
                </c:pt>
                <c:pt idx="1">
                  <c:v>2 Coat</c:v>
                </c:pt>
              </c:strCache>
            </c:strRef>
          </c:cat>
          <c:val>
            <c:numRef>
              <c:f>Sheet1!$D$47:$E$47</c:f>
              <c:numCache>
                <c:formatCode>General</c:formatCode>
                <c:ptCount val="2"/>
                <c:pt idx="0">
                  <c:v>35.06</c:v>
                </c:pt>
                <c:pt idx="1">
                  <c:v>35.06</c:v>
                </c:pt>
              </c:numCache>
            </c:numRef>
          </c:val>
        </c:ser>
        <c:ser>
          <c:idx val="1"/>
          <c:order val="1"/>
          <c:tx>
            <c:strRef>
              <c:f>Sheet1!$A$48</c:f>
              <c:strCache>
                <c:ptCount val="1"/>
                <c:pt idx="0">
                  <c:v>Mk1</c:v>
                </c:pt>
              </c:strCache>
            </c:strRef>
          </c:tx>
          <c:invertIfNegative val="0"/>
          <c:cat>
            <c:strRef>
              <c:f>Sheet1!$D$46:$E$46</c:f>
              <c:strCache>
                <c:ptCount val="2"/>
                <c:pt idx="0">
                  <c:v>1 Coat</c:v>
                </c:pt>
                <c:pt idx="1">
                  <c:v>2 Coat</c:v>
                </c:pt>
              </c:strCache>
            </c:strRef>
          </c:cat>
          <c:val>
            <c:numRef>
              <c:f>Sheet1!$D$48:$E$48</c:f>
              <c:numCache>
                <c:formatCode>General</c:formatCode>
                <c:ptCount val="2"/>
                <c:pt idx="0">
                  <c:v>88.33</c:v>
                </c:pt>
                <c:pt idx="1">
                  <c:v>95.210000000000022</c:v>
                </c:pt>
              </c:numCache>
            </c:numRef>
          </c:val>
        </c:ser>
        <c:ser>
          <c:idx val="2"/>
          <c:order val="2"/>
          <c:tx>
            <c:strRef>
              <c:f>Sheet1!$A$49</c:f>
              <c:strCache>
                <c:ptCount val="1"/>
                <c:pt idx="0">
                  <c:v>Mk2</c:v>
                </c:pt>
              </c:strCache>
            </c:strRef>
          </c:tx>
          <c:invertIfNegative val="0"/>
          <c:cat>
            <c:strRef>
              <c:f>Sheet1!$D$46:$E$46</c:f>
              <c:strCache>
                <c:ptCount val="2"/>
                <c:pt idx="0">
                  <c:v>1 Coat</c:v>
                </c:pt>
                <c:pt idx="1">
                  <c:v>2 Coat</c:v>
                </c:pt>
              </c:strCache>
            </c:strRef>
          </c:cat>
          <c:val>
            <c:numRef>
              <c:f>Sheet1!$D$49:$E$49</c:f>
              <c:numCache>
                <c:formatCode>General</c:formatCode>
                <c:ptCount val="2"/>
                <c:pt idx="0">
                  <c:v>102.04</c:v>
                </c:pt>
                <c:pt idx="1">
                  <c:v>122.98</c:v>
                </c:pt>
              </c:numCache>
            </c:numRef>
          </c:val>
        </c:ser>
        <c:ser>
          <c:idx val="3"/>
          <c:order val="3"/>
          <c:tx>
            <c:strRef>
              <c:f>Sheet1!$A$50</c:f>
              <c:strCache>
                <c:ptCount val="1"/>
                <c:pt idx="0">
                  <c:v>Mk3</c:v>
                </c:pt>
              </c:strCache>
            </c:strRef>
          </c:tx>
          <c:invertIfNegative val="0"/>
          <c:cat>
            <c:strRef>
              <c:f>Sheet1!$D$46:$E$46</c:f>
              <c:strCache>
                <c:ptCount val="2"/>
                <c:pt idx="0">
                  <c:v>1 Coat</c:v>
                </c:pt>
                <c:pt idx="1">
                  <c:v>2 Coat</c:v>
                </c:pt>
              </c:strCache>
            </c:strRef>
          </c:cat>
          <c:val>
            <c:numRef>
              <c:f>Sheet1!$D$50:$E$50</c:f>
              <c:numCache>
                <c:formatCode>General</c:formatCode>
                <c:ptCount val="2"/>
                <c:pt idx="0">
                  <c:v>93.29</c:v>
                </c:pt>
                <c:pt idx="1">
                  <c:v>92.710000000000022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9516304"/>
        <c:axId val="199516864"/>
        <c:axId val="0"/>
      </c:bar3DChart>
      <c:catAx>
        <c:axId val="199516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99516864"/>
        <c:crosses val="autoZero"/>
        <c:auto val="1"/>
        <c:lblAlgn val="ctr"/>
        <c:lblOffset val="100"/>
        <c:noMultiLvlLbl val="0"/>
      </c:catAx>
      <c:valAx>
        <c:axId val="199516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995163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085739282589675E-2"/>
          <c:y val="0.13936351706036745"/>
          <c:w val="0.87635870516185477"/>
          <c:h val="0.64330599300087499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pct70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cat>
            <c:strRef>
              <c:f>general!$B$2:$K$2</c:f>
              <c:strCache>
                <c:ptCount val="10"/>
                <c:pt idx="0">
                  <c:v>1-REF</c:v>
                </c:pt>
                <c:pt idx="1">
                  <c:v>2-AEMA</c:v>
                </c:pt>
                <c:pt idx="2">
                  <c:v>3-ECSF</c:v>
                </c:pt>
                <c:pt idx="3">
                  <c:v>4-ECMK</c:v>
                </c:pt>
                <c:pt idx="4">
                  <c:v>5-ECNS</c:v>
                </c:pt>
                <c:pt idx="5">
                  <c:v>6-ECR</c:v>
                </c:pt>
                <c:pt idx="6">
                  <c:v>7-ESSF</c:v>
                </c:pt>
                <c:pt idx="7">
                  <c:v>8-ESMK</c:v>
                </c:pt>
                <c:pt idx="8">
                  <c:v>9-ESNS</c:v>
                </c:pt>
                <c:pt idx="9">
                  <c:v>10-ECNMK</c:v>
                </c:pt>
              </c:strCache>
            </c:strRef>
          </c:cat>
          <c:val>
            <c:numRef>
              <c:f>general!$B$21:$K$21</c:f>
              <c:numCache>
                <c:formatCode>General</c:formatCode>
                <c:ptCount val="10"/>
                <c:pt idx="0">
                  <c:v>2.2746903778977448</c:v>
                </c:pt>
                <c:pt idx="1">
                  <c:v>2.1698952048269291</c:v>
                </c:pt>
                <c:pt idx="2">
                  <c:v>2.2305493807557957</c:v>
                </c:pt>
                <c:pt idx="3">
                  <c:v>2.1924420450936806</c:v>
                </c:pt>
                <c:pt idx="4">
                  <c:v>2.2032391235312798</c:v>
                </c:pt>
                <c:pt idx="5">
                  <c:v>2.2175293744045725</c:v>
                </c:pt>
                <c:pt idx="6">
                  <c:v>2.1873610670053982</c:v>
                </c:pt>
                <c:pt idx="7">
                  <c:v>2.2019688790092085</c:v>
                </c:pt>
                <c:pt idx="8">
                  <c:v>2.1895839949190217</c:v>
                </c:pt>
                <c:pt idx="9">
                  <c:v>2.1593456910979882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8619552"/>
        <c:axId val="348618432"/>
      </c:barChart>
      <c:catAx>
        <c:axId val="34861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8618432"/>
        <c:crosses val="autoZero"/>
        <c:auto val="1"/>
        <c:lblAlgn val="ctr"/>
        <c:lblOffset val="100"/>
        <c:noMultiLvlLbl val="0"/>
      </c:catAx>
      <c:valAx>
        <c:axId val="34861843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861955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127296587926514E-2"/>
          <c:y val="0.16714129483814524"/>
          <c:w val="0.86906802274715655"/>
          <c:h val="0.58791921843102946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pct70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emulsions!$L$34:$L$43</c:f>
                <c:numCache>
                  <c:formatCode>General</c:formatCode>
                  <c:ptCount val="10"/>
                  <c:pt idx="0">
                    <c:v>0.17999999999999972</c:v>
                  </c:pt>
                  <c:pt idx="1">
                    <c:v>0.17000000000000082</c:v>
                  </c:pt>
                  <c:pt idx="2">
                    <c:v>0.16500000000000004</c:v>
                  </c:pt>
                  <c:pt idx="3">
                    <c:v>0.22500000000000009</c:v>
                  </c:pt>
                  <c:pt idx="4">
                    <c:v>0.39499999999999957</c:v>
                  </c:pt>
                  <c:pt idx="5">
                    <c:v>0.10999999999999988</c:v>
                  </c:pt>
                  <c:pt idx="6">
                    <c:v>9.4999999999999751E-2</c:v>
                  </c:pt>
                  <c:pt idx="7">
                    <c:v>0.16500000000000004</c:v>
                  </c:pt>
                  <c:pt idx="8">
                    <c:v>3.0000000000000249E-2</c:v>
                  </c:pt>
                  <c:pt idx="9">
                    <c:v>0.27500000000000036</c:v>
                  </c:pt>
                </c:numCache>
              </c:numRef>
            </c:plus>
            <c:minus>
              <c:numRef>
                <c:f>emulsions!$L$34:$L$43</c:f>
                <c:numCache>
                  <c:formatCode>General</c:formatCode>
                  <c:ptCount val="10"/>
                  <c:pt idx="0">
                    <c:v>0.17999999999999972</c:v>
                  </c:pt>
                  <c:pt idx="1">
                    <c:v>0.17000000000000082</c:v>
                  </c:pt>
                  <c:pt idx="2">
                    <c:v>0.16500000000000004</c:v>
                  </c:pt>
                  <c:pt idx="3">
                    <c:v>0.22500000000000009</c:v>
                  </c:pt>
                  <c:pt idx="4">
                    <c:v>0.39499999999999957</c:v>
                  </c:pt>
                  <c:pt idx="5">
                    <c:v>0.10999999999999988</c:v>
                  </c:pt>
                  <c:pt idx="6">
                    <c:v>9.4999999999999751E-2</c:v>
                  </c:pt>
                  <c:pt idx="7">
                    <c:v>0.16500000000000004</c:v>
                  </c:pt>
                  <c:pt idx="8">
                    <c:v>3.0000000000000249E-2</c:v>
                  </c:pt>
                  <c:pt idx="9">
                    <c:v>0.27500000000000036</c:v>
                  </c:pt>
                </c:numCache>
              </c:numRef>
            </c:minus>
          </c:errBars>
          <c:cat>
            <c:strRef>
              <c:f>emulsions!$A$34:$A$43</c:f>
              <c:strCache>
                <c:ptCount val="10"/>
                <c:pt idx="0">
                  <c:v>1-REF</c:v>
                </c:pt>
                <c:pt idx="1">
                  <c:v>2-AEMA</c:v>
                </c:pt>
                <c:pt idx="2">
                  <c:v>3-ECSF</c:v>
                </c:pt>
                <c:pt idx="3">
                  <c:v>4-ECMK</c:v>
                </c:pt>
                <c:pt idx="4">
                  <c:v>5-ECNS</c:v>
                </c:pt>
                <c:pt idx="5">
                  <c:v>6-ECR</c:v>
                </c:pt>
                <c:pt idx="6">
                  <c:v>7-ESSF</c:v>
                </c:pt>
                <c:pt idx="7">
                  <c:v>8-ESMK</c:v>
                </c:pt>
                <c:pt idx="8">
                  <c:v>9-ESNS</c:v>
                </c:pt>
                <c:pt idx="9">
                  <c:v>10-ECNMK</c:v>
                </c:pt>
              </c:strCache>
            </c:strRef>
          </c:cat>
          <c:val>
            <c:numRef>
              <c:f>emulsions!$C$34:$C$43</c:f>
              <c:numCache>
                <c:formatCode>General</c:formatCode>
                <c:ptCount val="10"/>
                <c:pt idx="0">
                  <c:v>2.2400000000000002</c:v>
                </c:pt>
                <c:pt idx="1">
                  <c:v>4.5199999999999996</c:v>
                </c:pt>
                <c:pt idx="2">
                  <c:v>4.665</c:v>
                </c:pt>
                <c:pt idx="3">
                  <c:v>3.6749999999999998</c:v>
                </c:pt>
                <c:pt idx="4">
                  <c:v>4.2750000000000004</c:v>
                </c:pt>
                <c:pt idx="5">
                  <c:v>3.15</c:v>
                </c:pt>
                <c:pt idx="6">
                  <c:v>6.1950000000000003</c:v>
                </c:pt>
                <c:pt idx="7">
                  <c:v>2.5949999999999998</c:v>
                </c:pt>
                <c:pt idx="8">
                  <c:v>6.1899999999999995</c:v>
                </c:pt>
                <c:pt idx="9">
                  <c:v>4.1449999999999996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386464"/>
        <c:axId val="258398224"/>
      </c:barChart>
      <c:catAx>
        <c:axId val="258386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258398224"/>
        <c:crosses val="autoZero"/>
        <c:auto val="1"/>
        <c:lblAlgn val="ctr"/>
        <c:lblOffset val="100"/>
        <c:noMultiLvlLbl val="0"/>
      </c:catAx>
      <c:valAx>
        <c:axId val="258398224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50"/>
            </a:pPr>
            <a:endParaRPr lang="en-US"/>
          </a:p>
        </c:txPr>
        <c:crossAx val="25838646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1968503937008"/>
          <c:y val="0.15325240594925635"/>
          <c:w val="0.84222069116360454"/>
          <c:h val="0.61569699620880736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pct70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emulsions!$N$34:$N$43</c:f>
                <c:numCache>
                  <c:formatCode>General</c:formatCode>
                  <c:ptCount val="10"/>
                  <c:pt idx="0">
                    <c:v>7.0000000000000062E-3</c:v>
                  </c:pt>
                  <c:pt idx="1">
                    <c:v>2.5000000000000022E-3</c:v>
                  </c:pt>
                  <c:pt idx="2">
                    <c:v>0</c:v>
                  </c:pt>
                  <c:pt idx="3">
                    <c:v>6.5000000000000058E-3</c:v>
                  </c:pt>
                  <c:pt idx="4">
                    <c:v>6.5000000000000058E-3</c:v>
                  </c:pt>
                  <c:pt idx="5">
                    <c:v>3.2055407821454107E-3</c:v>
                  </c:pt>
                  <c:pt idx="6">
                    <c:v>6.5000000000000058E-3</c:v>
                  </c:pt>
                  <c:pt idx="7">
                    <c:v>2.5000000000000022E-3</c:v>
                  </c:pt>
                  <c:pt idx="8">
                    <c:v>5.0000000000000044E-3</c:v>
                  </c:pt>
                  <c:pt idx="9">
                    <c:v>2.2994305101307344E-3</c:v>
                  </c:pt>
                </c:numCache>
              </c:numRef>
            </c:plus>
            <c:minus>
              <c:numRef>
                <c:f>emulsions!$N$34:$N$43</c:f>
                <c:numCache>
                  <c:formatCode>General</c:formatCode>
                  <c:ptCount val="10"/>
                  <c:pt idx="0">
                    <c:v>7.0000000000000062E-3</c:v>
                  </c:pt>
                  <c:pt idx="1">
                    <c:v>2.5000000000000022E-3</c:v>
                  </c:pt>
                  <c:pt idx="2">
                    <c:v>0</c:v>
                  </c:pt>
                  <c:pt idx="3">
                    <c:v>6.5000000000000058E-3</c:v>
                  </c:pt>
                  <c:pt idx="4">
                    <c:v>6.5000000000000058E-3</c:v>
                  </c:pt>
                  <c:pt idx="5">
                    <c:v>3.2055407821454107E-3</c:v>
                  </c:pt>
                  <c:pt idx="6">
                    <c:v>6.5000000000000058E-3</c:v>
                  </c:pt>
                  <c:pt idx="7">
                    <c:v>2.5000000000000022E-3</c:v>
                  </c:pt>
                  <c:pt idx="8">
                    <c:v>5.0000000000000044E-3</c:v>
                  </c:pt>
                  <c:pt idx="9">
                    <c:v>2.2994305101307344E-3</c:v>
                  </c:pt>
                </c:numCache>
              </c:numRef>
            </c:minus>
          </c:errBars>
          <c:cat>
            <c:strRef>
              <c:f>emulsions!$A$34:$A$43</c:f>
              <c:strCache>
                <c:ptCount val="10"/>
                <c:pt idx="0">
                  <c:v>1-REF</c:v>
                </c:pt>
                <c:pt idx="1">
                  <c:v>2-AEMA</c:v>
                </c:pt>
                <c:pt idx="2">
                  <c:v>3-ECSF</c:v>
                </c:pt>
                <c:pt idx="3">
                  <c:v>4-ECMK</c:v>
                </c:pt>
                <c:pt idx="4">
                  <c:v>5-ECNS</c:v>
                </c:pt>
                <c:pt idx="5">
                  <c:v>6-ECR</c:v>
                </c:pt>
                <c:pt idx="6">
                  <c:v>7-ESSF</c:v>
                </c:pt>
                <c:pt idx="7">
                  <c:v>8-ESMK</c:v>
                </c:pt>
                <c:pt idx="8">
                  <c:v>9-ESNS</c:v>
                </c:pt>
                <c:pt idx="9">
                  <c:v>10-ECNMK</c:v>
                </c:pt>
              </c:strCache>
            </c:strRef>
          </c:cat>
          <c:val>
            <c:numRef>
              <c:f>emulsions!$E$34:$E$43</c:f>
              <c:numCache>
                <c:formatCode>General</c:formatCode>
                <c:ptCount val="10"/>
                <c:pt idx="0">
                  <c:v>0.44500000000000001</c:v>
                </c:pt>
                <c:pt idx="1">
                  <c:v>0.27650000000000002</c:v>
                </c:pt>
                <c:pt idx="2">
                  <c:v>0.21099999999999999</c:v>
                </c:pt>
                <c:pt idx="3">
                  <c:v>0.30149999999999999</c:v>
                </c:pt>
                <c:pt idx="4">
                  <c:v>0.26950000000000002</c:v>
                </c:pt>
                <c:pt idx="5">
                  <c:v>0.34895660566197961</c:v>
                </c:pt>
                <c:pt idx="6">
                  <c:v>0.2465</c:v>
                </c:pt>
                <c:pt idx="7">
                  <c:v>0.34649999999999997</c:v>
                </c:pt>
                <c:pt idx="8">
                  <c:v>0.251</c:v>
                </c:pt>
                <c:pt idx="9">
                  <c:v>0.24027586497029174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3493936"/>
        <c:axId val="413493376"/>
      </c:barChart>
      <c:catAx>
        <c:axId val="41349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50"/>
            </a:pPr>
            <a:endParaRPr lang="en-US"/>
          </a:p>
        </c:txPr>
        <c:crossAx val="413493376"/>
        <c:crosses val="autoZero"/>
        <c:auto val="1"/>
        <c:lblAlgn val="ctr"/>
        <c:lblOffset val="100"/>
        <c:noMultiLvlLbl val="0"/>
      </c:catAx>
      <c:valAx>
        <c:axId val="413493376"/>
        <c:scaling>
          <c:orientation val="minMax"/>
          <c:max val="0.5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#,##0.0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50"/>
            </a:pPr>
            <a:endParaRPr lang="en-US"/>
          </a:p>
        </c:txPr>
        <c:crossAx val="413493936"/>
        <c:crosses val="autoZero"/>
        <c:crossBetween val="between"/>
        <c:majorUnit val="0.1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64129483814523"/>
          <c:y val="0.16714129483814524"/>
          <c:w val="0.84580314960629932"/>
          <c:h val="0.59187882764654431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pct70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emulsions!$O$34:$O$43</c:f>
                <c:numCache>
                  <c:formatCode>General</c:formatCode>
                  <c:ptCount val="10"/>
                  <c:pt idx="0">
                    <c:v>4.0000000000000036E-3</c:v>
                  </c:pt>
                  <c:pt idx="1">
                    <c:v>9.5000000000000084E-3</c:v>
                  </c:pt>
                  <c:pt idx="2">
                    <c:v>8.5000000000000075E-3</c:v>
                  </c:pt>
                  <c:pt idx="3">
                    <c:v>1.5000000000000013E-2</c:v>
                  </c:pt>
                  <c:pt idx="4">
                    <c:v>9.5000000000000084E-3</c:v>
                  </c:pt>
                  <c:pt idx="5">
                    <c:v>2.2484261017287899E-3</c:v>
                  </c:pt>
                  <c:pt idx="6">
                    <c:v>7.5000000000000067E-3</c:v>
                  </c:pt>
                  <c:pt idx="7">
                    <c:v>8.0000000000000071E-3</c:v>
                  </c:pt>
                  <c:pt idx="8">
                    <c:v>8.0000000000000071E-3</c:v>
                  </c:pt>
                  <c:pt idx="9">
                    <c:v>1.6988108324173079E-2</c:v>
                  </c:pt>
                </c:numCache>
              </c:numRef>
            </c:plus>
            <c:minus>
              <c:numRef>
                <c:f>emulsions!$O$34:$O$43</c:f>
                <c:numCache>
                  <c:formatCode>General</c:formatCode>
                  <c:ptCount val="10"/>
                  <c:pt idx="0">
                    <c:v>4.0000000000000036E-3</c:v>
                  </c:pt>
                  <c:pt idx="1">
                    <c:v>9.5000000000000084E-3</c:v>
                  </c:pt>
                  <c:pt idx="2">
                    <c:v>8.5000000000000075E-3</c:v>
                  </c:pt>
                  <c:pt idx="3">
                    <c:v>1.5000000000000013E-2</c:v>
                  </c:pt>
                  <c:pt idx="4">
                    <c:v>9.5000000000000084E-3</c:v>
                  </c:pt>
                  <c:pt idx="5">
                    <c:v>2.2484261017287899E-3</c:v>
                  </c:pt>
                  <c:pt idx="6">
                    <c:v>7.5000000000000067E-3</c:v>
                  </c:pt>
                  <c:pt idx="7">
                    <c:v>8.0000000000000071E-3</c:v>
                  </c:pt>
                  <c:pt idx="8">
                    <c:v>8.0000000000000071E-3</c:v>
                  </c:pt>
                  <c:pt idx="9">
                    <c:v>1.6988108324173079E-2</c:v>
                  </c:pt>
                </c:numCache>
              </c:numRef>
            </c:minus>
          </c:errBars>
          <c:cat>
            <c:strRef>
              <c:f>emulsions!$A$34:$A$43</c:f>
              <c:strCache>
                <c:ptCount val="10"/>
                <c:pt idx="0">
                  <c:v>1-REF</c:v>
                </c:pt>
                <c:pt idx="1">
                  <c:v>2-AEMA</c:v>
                </c:pt>
                <c:pt idx="2">
                  <c:v>3-ECSF</c:v>
                </c:pt>
                <c:pt idx="3">
                  <c:v>4-ECMK</c:v>
                </c:pt>
                <c:pt idx="4">
                  <c:v>5-ECNS</c:v>
                </c:pt>
                <c:pt idx="5">
                  <c:v>6-ECR</c:v>
                </c:pt>
                <c:pt idx="6">
                  <c:v>7-ESSF</c:v>
                </c:pt>
                <c:pt idx="7">
                  <c:v>8-ESMK</c:v>
                </c:pt>
                <c:pt idx="8">
                  <c:v>9-ESNS</c:v>
                </c:pt>
                <c:pt idx="9">
                  <c:v>10-ECNMK</c:v>
                </c:pt>
              </c:strCache>
            </c:strRef>
          </c:cat>
          <c:val>
            <c:numRef>
              <c:f>emulsions!$F$34:$F$43</c:f>
              <c:numCache>
                <c:formatCode>General</c:formatCode>
                <c:ptCount val="10"/>
                <c:pt idx="0">
                  <c:v>0.13400000000000001</c:v>
                </c:pt>
                <c:pt idx="1">
                  <c:v>0.32450000000000001</c:v>
                </c:pt>
                <c:pt idx="2">
                  <c:v>0.43149999999999999</c:v>
                </c:pt>
                <c:pt idx="3">
                  <c:v>0.26400000000000001</c:v>
                </c:pt>
                <c:pt idx="4">
                  <c:v>0.32150000000000001</c:v>
                </c:pt>
                <c:pt idx="5">
                  <c:v>0.20860397721594884</c:v>
                </c:pt>
                <c:pt idx="6">
                  <c:v>0.4345</c:v>
                </c:pt>
                <c:pt idx="7">
                  <c:v>0.188</c:v>
                </c:pt>
                <c:pt idx="8">
                  <c:v>0.42599999999999999</c:v>
                </c:pt>
                <c:pt idx="9">
                  <c:v>0.35475167382832018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1675824"/>
        <c:axId val="341673024"/>
      </c:barChart>
      <c:catAx>
        <c:axId val="34167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50"/>
            </a:pPr>
            <a:endParaRPr lang="en-US"/>
          </a:p>
        </c:txPr>
        <c:crossAx val="341673024"/>
        <c:crosses val="autoZero"/>
        <c:auto val="1"/>
        <c:lblAlgn val="ctr"/>
        <c:lblOffset val="100"/>
        <c:noMultiLvlLbl val="0"/>
      </c:catAx>
      <c:valAx>
        <c:axId val="341673024"/>
        <c:scaling>
          <c:orientation val="minMax"/>
          <c:max val="0.5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#,##0.0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341675824"/>
        <c:crosses val="autoZero"/>
        <c:crossBetween val="between"/>
        <c:majorUnit val="0.1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1771653543307"/>
          <c:y val="0.13262347888332141"/>
          <c:w val="0.85323026027996496"/>
          <c:h val="0.73171424661964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compressive!$M$18</c:f>
              <c:strCache>
                <c:ptCount val="1"/>
                <c:pt idx="0">
                  <c:v>7 day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compressive!$P$8:$P$11</c:f>
                <c:numCache>
                  <c:formatCode>General</c:formatCode>
                  <c:ptCount val="4"/>
                  <c:pt idx="0">
                    <c:v>4.2850000000000108</c:v>
                  </c:pt>
                  <c:pt idx="1">
                    <c:v>1.3400000000000034</c:v>
                  </c:pt>
                  <c:pt idx="2">
                    <c:v>1.0949999999999989</c:v>
                  </c:pt>
                  <c:pt idx="3">
                    <c:v>1.3900000000000006</c:v>
                  </c:pt>
                </c:numCache>
              </c:numRef>
            </c:plus>
            <c:minus>
              <c:numRef>
                <c:f>compressive!$P$8:$P$11</c:f>
                <c:numCache>
                  <c:formatCode>General</c:formatCode>
                  <c:ptCount val="4"/>
                  <c:pt idx="0">
                    <c:v>4.2850000000000108</c:v>
                  </c:pt>
                  <c:pt idx="1">
                    <c:v>1.3400000000000034</c:v>
                  </c:pt>
                  <c:pt idx="2">
                    <c:v>1.0949999999999989</c:v>
                  </c:pt>
                  <c:pt idx="3">
                    <c:v>1.3900000000000006</c:v>
                  </c:pt>
                </c:numCache>
              </c:numRef>
            </c:minus>
          </c:errBars>
          <c:cat>
            <c:strRef>
              <c:f>compressive!$L$19:$L$22</c:f>
              <c:strCache>
                <c:ptCount val="4"/>
                <c:pt idx="0">
                  <c:v>REF30</c:v>
                </c:pt>
                <c:pt idx="1">
                  <c:v>REF45</c:v>
                </c:pt>
                <c:pt idx="2">
                  <c:v>E30</c:v>
                </c:pt>
                <c:pt idx="3">
                  <c:v>E45</c:v>
                </c:pt>
              </c:strCache>
            </c:strRef>
          </c:cat>
          <c:val>
            <c:numRef>
              <c:f>compressive!$M$19:$M$22</c:f>
              <c:numCache>
                <c:formatCode>General</c:formatCode>
                <c:ptCount val="4"/>
                <c:pt idx="0">
                  <c:v>79.81</c:v>
                </c:pt>
                <c:pt idx="1">
                  <c:v>46.2</c:v>
                </c:pt>
                <c:pt idx="2">
                  <c:v>75.14</c:v>
                </c:pt>
                <c:pt idx="3">
                  <c:v>44.97</c:v>
                </c:pt>
              </c:numCache>
            </c:numRef>
          </c:val>
        </c:ser>
        <c:ser>
          <c:idx val="1"/>
          <c:order val="1"/>
          <c:tx>
            <c:strRef>
              <c:f>compressive!$N$18</c:f>
              <c:strCache>
                <c:ptCount val="1"/>
                <c:pt idx="0">
                  <c:v>28 day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compressive!$N$8:$N$11</c:f>
                <c:numCache>
                  <c:formatCode>General</c:formatCode>
                  <c:ptCount val="4"/>
                  <c:pt idx="0">
                    <c:v>5.5800000000000125</c:v>
                  </c:pt>
                  <c:pt idx="1">
                    <c:v>0.93000000000000682</c:v>
                  </c:pt>
                  <c:pt idx="2">
                    <c:v>4.1299999999999955</c:v>
                  </c:pt>
                  <c:pt idx="3">
                    <c:v>4.269999999999996</c:v>
                  </c:pt>
                </c:numCache>
              </c:numRef>
            </c:plus>
            <c:minus>
              <c:numRef>
                <c:f>compressive!$O$8:$O$11</c:f>
                <c:numCache>
                  <c:formatCode>General</c:formatCode>
                  <c:ptCount val="4"/>
                  <c:pt idx="0">
                    <c:v>8.5699999999999932</c:v>
                  </c:pt>
                  <c:pt idx="1">
                    <c:v>8.2399999999999949</c:v>
                  </c:pt>
                  <c:pt idx="2">
                    <c:v>3.1200000000000045</c:v>
                  </c:pt>
                  <c:pt idx="3">
                    <c:v>5.3500000000000014</c:v>
                  </c:pt>
                </c:numCache>
              </c:numRef>
            </c:minus>
          </c:errBars>
          <c:cat>
            <c:strRef>
              <c:f>compressive!$L$19:$L$22</c:f>
              <c:strCache>
                <c:ptCount val="4"/>
                <c:pt idx="0">
                  <c:v>REF30</c:v>
                </c:pt>
                <c:pt idx="1">
                  <c:v>REF45</c:v>
                </c:pt>
                <c:pt idx="2">
                  <c:v>E30</c:v>
                </c:pt>
                <c:pt idx="3">
                  <c:v>E45</c:v>
                </c:pt>
              </c:strCache>
            </c:strRef>
          </c:cat>
          <c:val>
            <c:numRef>
              <c:f>compressive!$N$19:$N$22</c:f>
              <c:numCache>
                <c:formatCode>General</c:formatCode>
                <c:ptCount val="4"/>
                <c:pt idx="0">
                  <c:v>101.82</c:v>
                </c:pt>
                <c:pt idx="1">
                  <c:v>65.52</c:v>
                </c:pt>
                <c:pt idx="2">
                  <c:v>96.67</c:v>
                </c:pt>
                <c:pt idx="3">
                  <c:v>65.98</c:v>
                </c:pt>
              </c:numCache>
            </c:numRef>
          </c:val>
        </c:ser>
        <c:ser>
          <c:idx val="2"/>
          <c:order val="2"/>
          <c:tx>
            <c:strRef>
              <c:f>compressive!$O$18</c:f>
              <c:strCache>
                <c:ptCount val="1"/>
                <c:pt idx="0">
                  <c:v>180 day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compressive!$M$8:$M$11</c:f>
                <c:numCache>
                  <c:formatCode>General</c:formatCode>
                  <c:ptCount val="4"/>
                  <c:pt idx="0">
                    <c:v>3.1619999999999919</c:v>
                  </c:pt>
                  <c:pt idx="1">
                    <c:v>1.8290000000000077</c:v>
                  </c:pt>
                  <c:pt idx="2">
                    <c:v>2.7590000000000003</c:v>
                  </c:pt>
                  <c:pt idx="3">
                    <c:v>0.86800000000000921</c:v>
                  </c:pt>
                </c:numCache>
              </c:numRef>
            </c:plus>
            <c:minus>
              <c:numRef>
                <c:f>compressive!$M$8:$M$11</c:f>
                <c:numCache>
                  <c:formatCode>General</c:formatCode>
                  <c:ptCount val="4"/>
                  <c:pt idx="0">
                    <c:v>3.1619999999999919</c:v>
                  </c:pt>
                  <c:pt idx="1">
                    <c:v>1.8290000000000077</c:v>
                  </c:pt>
                  <c:pt idx="2">
                    <c:v>2.7590000000000003</c:v>
                  </c:pt>
                  <c:pt idx="3">
                    <c:v>0.86800000000000921</c:v>
                  </c:pt>
                </c:numCache>
              </c:numRef>
            </c:minus>
          </c:errBars>
          <c:cat>
            <c:strRef>
              <c:f>compressive!$L$19:$L$22</c:f>
              <c:strCache>
                <c:ptCount val="4"/>
                <c:pt idx="0">
                  <c:v>REF30</c:v>
                </c:pt>
                <c:pt idx="1">
                  <c:v>REF45</c:v>
                </c:pt>
                <c:pt idx="2">
                  <c:v>E30</c:v>
                </c:pt>
                <c:pt idx="3">
                  <c:v>E45</c:v>
                </c:pt>
              </c:strCache>
            </c:strRef>
          </c:cat>
          <c:val>
            <c:numRef>
              <c:f>compressive!$O$19:$O$22</c:f>
              <c:numCache>
                <c:formatCode>General</c:formatCode>
                <c:ptCount val="4"/>
                <c:pt idx="0">
                  <c:v>122.75999999999999</c:v>
                </c:pt>
                <c:pt idx="1">
                  <c:v>88.691000000000003</c:v>
                </c:pt>
                <c:pt idx="2">
                  <c:v>117.95500000000001</c:v>
                </c:pt>
                <c:pt idx="3">
                  <c:v>87.978000000000009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436800"/>
        <c:axId val="205437360"/>
      </c:barChart>
      <c:catAx>
        <c:axId val="20543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tx1">
                <a:shade val="95000"/>
                <a:satMod val="105000"/>
              </a:schemeClr>
            </a:solidFill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5437360"/>
        <c:crosses val="autoZero"/>
        <c:auto val="1"/>
        <c:lblAlgn val="ctr"/>
        <c:lblOffset val="100"/>
        <c:noMultiLvlLbl val="0"/>
      </c:catAx>
      <c:valAx>
        <c:axId val="205437360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>
                <a:shade val="95000"/>
                <a:satMod val="105000"/>
              </a:schemeClr>
            </a:solidFill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5436800"/>
        <c:crosses val="autoZero"/>
        <c:crossBetween val="between"/>
      </c:valAx>
      <c:spPr>
        <a:ln>
          <a:solidFill>
            <a:schemeClr val="tx1">
              <a:shade val="95000"/>
              <a:satMod val="10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44302517740838"/>
          <c:y val="0.1509929334575088"/>
          <c:w val="0.19589822105570137"/>
          <c:h val="0.23996912535988082"/>
        </c:manualLayout>
      </c:layout>
      <c:overlay val="0"/>
      <c:spPr>
        <a:solidFill>
          <a:schemeClr val="bg1"/>
        </a:solidFill>
        <a:ln>
          <a:solidFill>
            <a:schemeClr val="tx1">
              <a:shade val="95000"/>
              <a:satMod val="105000"/>
            </a:schemeClr>
          </a:solidFill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13517060367468E-2"/>
          <c:y val="0.14399332895888015"/>
          <c:w val="0.89133092738407704"/>
          <c:h val="0.7400267935258092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'Absorption '!$P$20:$S$20</c:f>
                <c:numCache>
                  <c:formatCode>General</c:formatCode>
                  <c:ptCount val="4"/>
                  <c:pt idx="0">
                    <c:v>0.13564258750166402</c:v>
                  </c:pt>
                  <c:pt idx="1">
                    <c:v>0.23975053259691315</c:v>
                  </c:pt>
                  <c:pt idx="2">
                    <c:v>0.26978294804500358</c:v>
                  </c:pt>
                  <c:pt idx="3">
                    <c:v>0.18414804383791505</c:v>
                  </c:pt>
                </c:numCache>
              </c:numRef>
            </c:plus>
            <c:minus>
              <c:numRef>
                <c:f>'Absorption '!$P$19:$S$19</c:f>
                <c:numCache>
                  <c:formatCode>General</c:formatCode>
                  <c:ptCount val="4"/>
                  <c:pt idx="0">
                    <c:v>0.17411886402549825</c:v>
                  </c:pt>
                  <c:pt idx="1">
                    <c:v>0.40197399047615079</c:v>
                  </c:pt>
                  <c:pt idx="2">
                    <c:v>0.48358275159939801</c:v>
                  </c:pt>
                  <c:pt idx="3">
                    <c:v>0.12113984358209962</c:v>
                  </c:pt>
                </c:numCache>
              </c:numRef>
            </c:minus>
            <c:spPr>
              <a:ln w="15875"/>
            </c:spPr>
          </c:errBars>
          <c:cat>
            <c:strRef>
              <c:f>'Absorption '!$M$34:$M$37</c:f>
              <c:strCache>
                <c:ptCount val="4"/>
                <c:pt idx="0">
                  <c:v>REF30</c:v>
                </c:pt>
                <c:pt idx="1">
                  <c:v>REF45</c:v>
                </c:pt>
                <c:pt idx="2">
                  <c:v>E30</c:v>
                </c:pt>
                <c:pt idx="3">
                  <c:v>E45</c:v>
                </c:pt>
              </c:strCache>
            </c:strRef>
          </c:cat>
          <c:val>
            <c:numRef>
              <c:f>'Absorption '!$P$18:$S$18</c:f>
              <c:numCache>
                <c:formatCode>0.00</c:formatCode>
                <c:ptCount val="4"/>
                <c:pt idx="0">
                  <c:v>10.523581229616896</c:v>
                </c:pt>
                <c:pt idx="1">
                  <c:v>13.793851048653982</c:v>
                </c:pt>
                <c:pt idx="2">
                  <c:v>9.7204772439683467</c:v>
                </c:pt>
                <c:pt idx="3">
                  <c:v>12.730244180899136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439600"/>
        <c:axId val="205440160"/>
      </c:barChart>
      <c:catAx>
        <c:axId val="20543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5875">
            <a:solidFill>
              <a:schemeClr val="tx1"/>
            </a:solidFill>
          </a:ln>
        </c:spPr>
        <c:crossAx val="205440160"/>
        <c:crosses val="autoZero"/>
        <c:auto val="1"/>
        <c:lblAlgn val="ctr"/>
        <c:lblOffset val="100"/>
        <c:noMultiLvlLbl val="0"/>
      </c:catAx>
      <c:valAx>
        <c:axId val="205440160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" sourceLinked="0"/>
        <c:majorTickMark val="none"/>
        <c:minorTickMark val="none"/>
        <c:tickLblPos val="nextTo"/>
        <c:spPr>
          <a:ln w="15875">
            <a:solidFill>
              <a:schemeClr val="tx1"/>
            </a:solidFill>
          </a:ln>
        </c:spPr>
        <c:crossAx val="205439600"/>
        <c:crosses val="autoZero"/>
        <c:crossBetween val="between"/>
      </c:valAx>
      <c:spPr>
        <a:ln w="1587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Sheet1!$A$1:$A$54</c:f>
              <c:numCache>
                <c:formatCode>General</c:formatCode>
                <c:ptCount val="5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0.30000000000000032</c:v>
                </c:pt>
                <c:pt idx="4">
                  <c:v>0.4</c:v>
                </c:pt>
                <c:pt idx="5">
                  <c:v>0.5</c:v>
                </c:pt>
                <c:pt idx="6">
                  <c:v>0.60000000000000064</c:v>
                </c:pt>
                <c:pt idx="7">
                  <c:v>0.70000000000000062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1.9000000000000001</c:v>
                </c:pt>
                <c:pt idx="20">
                  <c:v>2</c:v>
                </c:pt>
                <c:pt idx="21">
                  <c:v>2.5</c:v>
                </c:pt>
                <c:pt idx="22">
                  <c:v>2.6</c:v>
                </c:pt>
                <c:pt idx="23">
                  <c:v>2.7</c:v>
                </c:pt>
                <c:pt idx="24">
                  <c:v>2.8</c:v>
                </c:pt>
                <c:pt idx="25">
                  <c:v>2.9</c:v>
                </c:pt>
                <c:pt idx="26">
                  <c:v>3</c:v>
                </c:pt>
                <c:pt idx="27">
                  <c:v>3.1</c:v>
                </c:pt>
                <c:pt idx="28">
                  <c:v>3.2</c:v>
                </c:pt>
                <c:pt idx="29">
                  <c:v>3.3</c:v>
                </c:pt>
                <c:pt idx="30">
                  <c:v>3.4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3.8</c:v>
                </c:pt>
                <c:pt idx="35">
                  <c:v>3.9</c:v>
                </c:pt>
                <c:pt idx="36">
                  <c:v>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</c:numCache>
            </c:numRef>
          </c:xVal>
          <c:yVal>
            <c:numRef>
              <c:f>Sheet1!$B$1:$B$53</c:f>
              <c:numCache>
                <c:formatCode>General</c:formatCode>
                <c:ptCount val="53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-50</c:v>
                </c:pt>
                <c:pt idx="22">
                  <c:v>-50</c:v>
                </c:pt>
                <c:pt idx="23">
                  <c:v>-50</c:v>
                </c:pt>
                <c:pt idx="24">
                  <c:v>-50</c:v>
                </c:pt>
                <c:pt idx="25">
                  <c:v>-50</c:v>
                </c:pt>
                <c:pt idx="26">
                  <c:v>-50</c:v>
                </c:pt>
                <c:pt idx="27">
                  <c:v>-50</c:v>
                </c:pt>
                <c:pt idx="28">
                  <c:v>-50</c:v>
                </c:pt>
                <c:pt idx="29">
                  <c:v>-50</c:v>
                </c:pt>
                <c:pt idx="30">
                  <c:v>-50</c:v>
                </c:pt>
                <c:pt idx="31">
                  <c:v>-50</c:v>
                </c:pt>
                <c:pt idx="32">
                  <c:v>-50</c:v>
                </c:pt>
                <c:pt idx="33">
                  <c:v>-50</c:v>
                </c:pt>
                <c:pt idx="34">
                  <c:v>-50</c:v>
                </c:pt>
                <c:pt idx="35">
                  <c:v>-50</c:v>
                </c:pt>
                <c:pt idx="36">
                  <c:v>-50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  <c:pt idx="49">
                  <c:v>20</c:v>
                </c:pt>
                <c:pt idx="50">
                  <c:v>20</c:v>
                </c:pt>
                <c:pt idx="51">
                  <c:v>20</c:v>
                </c:pt>
                <c:pt idx="52">
                  <c:v>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442400"/>
        <c:axId val="205442960"/>
      </c:scatterChart>
      <c:valAx>
        <c:axId val="205442400"/>
        <c:scaling>
          <c:orientation val="minMax"/>
          <c:max val="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5442960"/>
        <c:crosses val="autoZero"/>
        <c:crossBetween val="midCat"/>
      </c:valAx>
      <c:valAx>
        <c:axId val="205442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(°C)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54424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0.0191</cdr:y>
    </cdr:from>
    <cdr:to>
      <cdr:x>0.36458</cdr:x>
      <cdr:y>0.1059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2388"/>
          <a:ext cx="166687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Density,</a:t>
          </a:r>
          <a:r>
            <a:rPr lang="en-US" sz="1100" b="1" baseline="0"/>
            <a:t> g/mL</a:t>
          </a:r>
          <a:endParaRPr lang="en-US" sz="11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0.0125</cdr:x>
      <cdr:y>0.02431</cdr:y>
    </cdr:from>
    <cdr:to>
      <cdr:x>0.225</cdr:x>
      <cdr:y>0.09722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50" y="66675"/>
          <a:ext cx="97155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Air,</a:t>
          </a:r>
          <a:r>
            <a:rPr lang="en-US" sz="1100" b="1" baseline="0"/>
            <a:t> %</a:t>
          </a:r>
          <a:endParaRPr lang="en-US" sz="11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0.03125</cdr:y>
    </cdr:from>
    <cdr:to>
      <cdr:x>0.31042</cdr:x>
      <cdr:y>0.11111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85725"/>
          <a:ext cx="1419240" cy="219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Spacing</a:t>
          </a:r>
          <a:r>
            <a:rPr lang="en-US" sz="1100" b="1" baseline="0"/>
            <a:t> Factor, mm</a:t>
          </a:r>
          <a:endParaRPr lang="en-US" sz="1100" b="1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0.01667</cdr:x>
      <cdr:y>0.04514</cdr:y>
    </cdr:from>
    <cdr:to>
      <cdr:x>0.33958</cdr:x>
      <cdr:y>0.13542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123825"/>
          <a:ext cx="14763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/>
            <a:t>Void Frequency,</a:t>
          </a:r>
          <a:r>
            <a:rPr lang="en-US" sz="1100" b="1" baseline="0"/>
            <a:t> mm</a:t>
          </a:r>
          <a:r>
            <a:rPr lang="en-US" sz="1100" b="1" baseline="30000"/>
            <a:t>-1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0.48148</cdr:x>
      <cdr:y>0.08767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0" y="0"/>
          <a:ext cx="1981200" cy="205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b="1" dirty="0"/>
            <a:t>Compressive</a:t>
          </a:r>
          <a:r>
            <a:rPr lang="en-US" sz="900" b="1" dirty="0"/>
            <a:t> </a:t>
          </a:r>
          <a:r>
            <a:rPr lang="en-US" b="1" dirty="0"/>
            <a:t>Strength</a:t>
          </a:r>
          <a:r>
            <a:rPr lang="en-US" sz="900" b="1" dirty="0"/>
            <a:t>, </a:t>
          </a:r>
          <a:r>
            <a:rPr lang="en-US" b="1" dirty="0" err="1"/>
            <a:t>MPa</a:t>
          </a:r>
          <a:endParaRPr lang="en-US" sz="9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0.35294</cdr:x>
      <cdr:y>0.09677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0" y="0"/>
          <a:ext cx="1371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b="1" dirty="0"/>
            <a:t>Absorption</a:t>
          </a:r>
          <a:r>
            <a:rPr lang="en-US" b="1" dirty="0" smtClean="0"/>
            <a:t>, </a:t>
          </a:r>
          <a:r>
            <a:rPr lang="en-US" b="1" dirty="0"/>
            <a:t>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3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30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B188E-74F8-4632-A64B-361D37E658E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3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43F44-3A32-4073-839B-4E661AA3514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0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C47B-FC76-4BFE-BA83-60CC450975E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60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E73E1-DB2D-4D7F-B20E-EC8A7A103846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39129-19F2-4E51-990E-299CBC62438A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8716E-54BF-400C-AF79-B2C4FF707A9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3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B954F-AFA2-481A-A629-BFD8C5A5C6D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5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CA361-E7B0-4D42-A3F8-CF583D8E2B38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4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2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E0F29-73F1-47A8-9EAE-471BBF26339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DF73EA-6FE5-40D2-BE8A-F33BA233D70B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9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369DD4-8C99-49E3-A0B8-314EBA7E9366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1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9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3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3109-9951-4C6F-8CD6-674974463BA3}" type="datetimeFigureOut">
              <a:rPr lang="en-US" smtClean="0"/>
              <a:t>11/5/2014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63D29-2F32-408C-A3EA-1CD48E48E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2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F43F44-3A32-4073-839B-4E661AA3514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5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atft.uspto.gov/netacgi/nph-Parser?Sect1=PTO2&amp;Sect2=HITOFF&amp;p=1&amp;u=/netahtml/PTO/search-bool.html&amp;r=2&amp;f=G&amp;l=50&amp;co1=AND&amp;d=PTXT&amp;s1=superhydrophobic.TI.&amp;s2=coating.TI.&amp;OS=TTL/superhydrophobic+AND+TTL/coating&amp;RS=TTL/superhydrophobic+AND+TTL/coating" TargetMode="External"/><Relationship Id="rId2" Type="http://schemas.openxmlformats.org/officeDocument/2006/relationships/hyperlink" Target="http://patft.uspto.gov/netacgi/nph-Parser?Sect1=PTO2&amp;Sect2=HITOFF&amp;p=1&amp;u=/netahtml/PTO/search-bool.html&amp;r=1&amp;f=G&amp;l=50&amp;co1=AND&amp;d=PTXT&amp;s1=superhydrophobic.TI.&amp;s2=coating.TI.&amp;OS=TTL/superhydrophobic+AND+TTL/coating&amp;RS=TTL/superhydrophobic+AND+TTL/coatin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hyperlink" Target="http://patft.uspto.gov/netacgi/nph-Parser?Sect1=PTO2&amp;Sect2=HITOFF&amp;p=1&amp;u=/netahtml/PTO/search-bool.html&amp;r=3&amp;f=G&amp;l=50&amp;co1=AND&amp;d=PTXT&amp;s1=superhydrophobic.TI.&amp;s2=coating.TI.&amp;OS=TTL/superhydrophobic+AND+TTL/coating&amp;RS=TTL/superhydrophobic+AND+TTL/coati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4" b="6494"/>
          <a:stretch/>
        </p:blipFill>
        <p:spPr bwMode="auto">
          <a:xfrm>
            <a:off x="0" y="18394"/>
            <a:ext cx="930953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-5555"/>
            <a:ext cx="9327931" cy="70104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18000">
                <a:srgbClr val="85C2FF">
                  <a:alpha val="35000"/>
                </a:srgbClr>
              </a:gs>
              <a:gs pos="100000">
                <a:srgbClr val="FFEBFA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66417"/>
            <a:ext cx="8305800" cy="2314983"/>
          </a:xfrm>
        </p:spPr>
        <p:txBody>
          <a:bodyPr>
            <a:normAutofit/>
          </a:bodyPr>
          <a:lstStyle/>
          <a:p>
            <a:pPr algn="r" hangingPunct="0"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Superhydrophobic </a:t>
            </a:r>
            <a:r>
              <a:rPr lang="en-US" sz="4000" dirty="0" smtClean="0">
                <a:solidFill>
                  <a:schemeClr val="tx1"/>
                </a:solidFill>
              </a:rPr>
              <a:t>Engineered Cementitious Composites (SECC)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0" y="4315033"/>
            <a:ext cx="4038600" cy="68580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Scott Muzenski</a:t>
            </a:r>
          </a:p>
          <a:p>
            <a:pPr algn="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Ismael Flores-Vivian</a:t>
            </a:r>
          </a:p>
          <a:p>
            <a:pPr algn="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Konstantin Sobolev</a:t>
            </a:r>
          </a:p>
        </p:txBody>
      </p:sp>
      <p:pic>
        <p:nvPicPr>
          <p:cNvPr id="8" name="Picture 7" descr="UWM Preferred Si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6588"/>
            <a:ext cx="3452812" cy="10102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988107" y="6155715"/>
            <a:ext cx="302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altLang="ko-KR" b="1" dirty="0" smtClean="0">
                <a:latin typeface="+mn-lt"/>
                <a:ea typeface="Gulim" pitchFamily="34" charset="-127"/>
              </a:rPr>
              <a:t>2014 Alask</a:t>
            </a:r>
            <a:r>
              <a:rPr lang="en-US" altLang="ko-KR" b="1" dirty="0" smtClean="0">
                <a:ea typeface="Gulim" pitchFamily="34" charset="-127"/>
              </a:rPr>
              <a:t>a Concrete Summit</a:t>
            </a:r>
            <a:endParaRPr lang="en-US" altLang="ko-KR" b="1" dirty="0" smtClean="0">
              <a:latin typeface="+mn-lt"/>
              <a:ea typeface="Gulim" pitchFamily="34" charset="-127"/>
            </a:endParaRPr>
          </a:p>
          <a:p>
            <a:pPr marL="342900" indent="-342900" algn="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n-US" altLang="ko-KR" b="1" dirty="0" smtClean="0">
                <a:latin typeface="+mn-lt"/>
                <a:ea typeface="Gulim" pitchFamily="34" charset="-127"/>
              </a:rPr>
              <a:t>November 25, </a:t>
            </a:r>
            <a:r>
              <a:rPr lang="en-US" altLang="ko-KR" b="1" dirty="0" smtClean="0">
                <a:latin typeface="+mn-lt"/>
                <a:ea typeface="Gulim" pitchFamily="34" charset="-127"/>
              </a:rPr>
              <a:t>2014</a:t>
            </a:r>
            <a:endParaRPr lang="es-MX" b="1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33324"/>
            <a:ext cx="2414929" cy="153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785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D-04-01-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8" y="700088"/>
            <a:ext cx="5776912" cy="5776912"/>
          </a:xfrm>
          <a:noFill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1447801"/>
            <a:ext cx="5129048" cy="5410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sz="2400" b="0" dirty="0" smtClean="0">
                <a:latin typeface="+mn-lt"/>
                <a:ea typeface="Gulim" pitchFamily="34" charset="-127"/>
              </a:rPr>
              <a:t>Silicon </a:t>
            </a:r>
            <a:r>
              <a:rPr lang="en-US" altLang="ko-KR" sz="2400" b="0" dirty="0">
                <a:latin typeface="+mn-lt"/>
                <a:ea typeface="Gulim" pitchFamily="34" charset="-127"/>
              </a:rPr>
              <a:t>dioxide nanoparticles (or </a:t>
            </a:r>
            <a:r>
              <a:rPr lang="en-US" altLang="ko-KR" sz="2400" b="0" dirty="0" err="1">
                <a:latin typeface="+mn-lt"/>
                <a:ea typeface="Gulim" pitchFamily="34" charset="-127"/>
              </a:rPr>
              <a:t>nanosilica</a:t>
            </a:r>
            <a:r>
              <a:rPr lang="en-US" altLang="ko-KR" sz="2400" b="0" dirty="0">
                <a:latin typeface="+mn-lt"/>
                <a:ea typeface="Gulim" pitchFamily="34" charset="-127"/>
              </a:rPr>
              <a:t>) can be used as an additive for high-performance and self-compacting concrete improving workability and strength of concrete. </a:t>
            </a:r>
            <a:br>
              <a:rPr lang="en-US" altLang="ko-KR" sz="2400" b="0" dirty="0">
                <a:latin typeface="+mn-lt"/>
                <a:ea typeface="Gulim" pitchFamily="34" charset="-127"/>
              </a:rPr>
            </a:br>
            <a:r>
              <a:rPr lang="en-US" altLang="ko-KR" sz="2400" b="0" dirty="0" smtClean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 smtClean="0">
                <a:latin typeface="+mn-lt"/>
                <a:ea typeface="Gulim" pitchFamily="34" charset="-127"/>
              </a:rPr>
            </a:br>
            <a:r>
              <a:rPr lang="en-US" altLang="ko-KR" sz="2400" b="0" dirty="0" smtClean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 smtClean="0">
                <a:latin typeface="+mn-lt"/>
                <a:ea typeface="Gulim" pitchFamily="34" charset="-127"/>
              </a:rPr>
            </a:br>
            <a:r>
              <a:rPr lang="en-US" altLang="ko-KR" sz="2400" b="0" dirty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>
                <a:latin typeface="+mn-lt"/>
                <a:ea typeface="Gulim" pitchFamily="34" charset="-127"/>
              </a:rPr>
            </a:br>
            <a:r>
              <a:rPr lang="en-US" altLang="ko-KR" sz="2400" b="0" dirty="0" smtClean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 smtClean="0">
                <a:latin typeface="+mn-lt"/>
                <a:ea typeface="Gulim" pitchFamily="34" charset="-127"/>
              </a:rPr>
            </a:br>
            <a:r>
              <a:rPr lang="en-US" altLang="ko-KR" sz="2400" b="0" dirty="0" smtClean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 smtClean="0">
                <a:latin typeface="+mn-lt"/>
                <a:ea typeface="Gulim" pitchFamily="34" charset="-127"/>
              </a:rPr>
            </a:br>
            <a:r>
              <a:rPr lang="en-US" altLang="ko-KR" sz="2400" b="0" dirty="0" smtClean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 smtClean="0">
                <a:latin typeface="+mn-lt"/>
                <a:ea typeface="Gulim" pitchFamily="34" charset="-127"/>
              </a:rPr>
            </a:br>
            <a:r>
              <a:rPr lang="en-US" altLang="ko-KR" sz="2400" b="0" dirty="0" smtClean="0">
                <a:latin typeface="+mn-lt"/>
                <a:ea typeface="Gulim" pitchFamily="34" charset="-127"/>
              </a:rPr>
              <a:t/>
            </a:r>
            <a:br>
              <a:rPr lang="en-US" altLang="ko-KR" sz="2400" b="0" dirty="0" smtClean="0">
                <a:latin typeface="+mn-lt"/>
                <a:ea typeface="Gulim" pitchFamily="34" charset="-127"/>
              </a:rPr>
            </a:br>
            <a:r>
              <a:rPr lang="en-US" sz="1400" b="0" i="1" dirty="0" smtClean="0">
                <a:latin typeface="+mn-lt"/>
              </a:rPr>
              <a:t>courtesy of </a:t>
            </a:r>
            <a:r>
              <a:rPr lang="es-MX" sz="1400" b="0" i="1" dirty="0" smtClean="0">
                <a:latin typeface="+mn-lt"/>
              </a:rPr>
              <a:t>Dr. </a:t>
            </a:r>
            <a:r>
              <a:rPr lang="es-MX" sz="1400" b="0" i="1" dirty="0" err="1" smtClean="0">
                <a:latin typeface="+mn-lt"/>
              </a:rPr>
              <a:t>Andri</a:t>
            </a:r>
            <a:r>
              <a:rPr lang="es-MX" sz="1400" b="0" i="1" dirty="0" smtClean="0">
                <a:latin typeface="+mn-lt"/>
              </a:rPr>
              <a:t> Vital, </a:t>
            </a:r>
            <a:br>
              <a:rPr lang="es-MX" sz="1400" b="0" i="1" dirty="0" smtClean="0">
                <a:latin typeface="+mn-lt"/>
              </a:rPr>
            </a:br>
            <a:r>
              <a:rPr lang="es-MX" sz="1400" b="0" i="1" dirty="0" smtClean="0">
                <a:latin typeface="+mn-lt"/>
              </a:rPr>
              <a:t>EMPA </a:t>
            </a:r>
            <a:r>
              <a:rPr lang="es-MX" sz="1400" b="0" i="1" dirty="0" err="1" smtClean="0">
                <a:latin typeface="+mn-lt"/>
              </a:rPr>
              <a:t>Materials</a:t>
            </a:r>
            <a:r>
              <a:rPr lang="es-MX" sz="1400" b="0" i="1" dirty="0" smtClean="0">
                <a:latin typeface="+mn-lt"/>
              </a:rPr>
              <a:t> </a:t>
            </a:r>
            <a:r>
              <a:rPr lang="es-MX" sz="1400" b="0" i="1" dirty="0" err="1" smtClean="0">
                <a:latin typeface="+mn-lt"/>
              </a:rPr>
              <a:t>Testing</a:t>
            </a:r>
            <a:r>
              <a:rPr lang="es-MX" sz="1400" b="0" i="1" dirty="0" smtClean="0">
                <a:latin typeface="+mn-lt"/>
              </a:rPr>
              <a:t> and </a:t>
            </a:r>
            <a:r>
              <a:rPr lang="es-MX" sz="1400" b="0" i="1" dirty="0" err="1" smtClean="0">
                <a:latin typeface="+mn-lt"/>
              </a:rPr>
              <a:t>Research</a:t>
            </a:r>
            <a:r>
              <a:rPr lang="en-US" sz="1400" b="0" dirty="0" smtClean="0">
                <a:latin typeface="+mn-lt"/>
              </a:rPr>
              <a:t> </a:t>
            </a:r>
            <a:endParaRPr lang="es-MX" sz="1400" b="0" dirty="0" smtClean="0">
              <a:latin typeface="+mn-lt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4008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2400" b="1" dirty="0" err="1">
                <a:solidFill>
                  <a:schemeClr val="tx2"/>
                </a:solidFill>
                <a:latin typeface="+mn-lt"/>
                <a:ea typeface="Gulim" pitchFamily="34" charset="-127"/>
              </a:rPr>
              <a:t>Nanosilica</a:t>
            </a:r>
            <a:r>
              <a:rPr lang="en-US" altLang="ko-KR" sz="2400" b="1" dirty="0">
                <a:solidFill>
                  <a:schemeClr val="tx2"/>
                </a:solidFill>
                <a:latin typeface="+mn-lt"/>
                <a:ea typeface="Gulim" pitchFamily="34" charset="-127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under TEM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158" y="228600"/>
            <a:ext cx="8424041" cy="12954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baseline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None/>
              <a:defRPr/>
            </a:pPr>
            <a:r>
              <a:rPr lang="en-US" altLang="ko-KR" sz="4400" dirty="0" smtClean="0">
                <a:ea typeface="Gulim" pitchFamily="34" charset="-127"/>
              </a:rPr>
              <a:t>APPLICATION OF </a:t>
            </a:r>
            <a:br>
              <a:rPr lang="en-US" altLang="ko-KR" sz="4400" dirty="0" smtClean="0">
                <a:ea typeface="Gulim" pitchFamily="34" charset="-127"/>
              </a:rPr>
            </a:br>
            <a:r>
              <a:rPr lang="en-US" altLang="ko-KR" sz="4400" dirty="0" smtClean="0">
                <a:ea typeface="Gulim" pitchFamily="34" charset="-127"/>
              </a:rPr>
              <a:t>NANOPARTICLES </a:t>
            </a:r>
            <a:endParaRPr lang="es-MX" sz="4400" dirty="0" smtClean="0"/>
          </a:p>
        </p:txBody>
      </p:sp>
    </p:spTree>
    <p:extLst>
      <p:ext uri="{BB962C8B-B14F-4D97-AF65-F5344CB8AC3E}">
        <p14:creationId xmlns:p14="http://schemas.microsoft.com/office/powerpoint/2010/main" val="2006376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Flores\Dropbox\Public\Papers, Posters, Thesis\Submmited\Hydrophobic\Figures (Tiff)\Figures (Tiff)\Figure 3.tif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62"/>
          <a:stretch/>
        </p:blipFill>
        <p:spPr bwMode="auto">
          <a:xfrm>
            <a:off x="1645919" y="3810000"/>
            <a:ext cx="560396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800599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Surface </a:t>
            </a:r>
            <a:r>
              <a:rPr lang="en-US" sz="3900" dirty="0" err="1" smtClean="0"/>
              <a:t>Hydrophobization</a:t>
            </a:r>
            <a:endParaRPr lang="en-US" sz="39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329110"/>
              </p:ext>
            </p:extLst>
          </p:nvPr>
        </p:nvGraphicFramePr>
        <p:xfrm>
          <a:off x="457200" y="1676400"/>
          <a:ext cx="800821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r:id="rId4" imgW="7261984" imgH="2206980" progId="Visio.Drawing.11">
                  <p:embed/>
                </p:oleObj>
              </mc:Choice>
              <mc:Fallback>
                <p:oleObj r:id="rId4" imgW="7261984" imgH="220698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76400"/>
                        <a:ext cx="8008218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16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" y="2973634"/>
            <a:ext cx="4824422" cy="3808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10" y="1250132"/>
            <a:ext cx="5199890" cy="309326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1947" y="107132"/>
            <a:ext cx="4800599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Surface </a:t>
            </a:r>
            <a:r>
              <a:rPr lang="en-US" sz="3900" dirty="0" err="1" smtClean="0"/>
              <a:t>Hydrophobization</a:t>
            </a:r>
            <a:endParaRPr lang="en-US" sz="3900" dirty="0" smtClean="0"/>
          </a:p>
        </p:txBody>
      </p:sp>
    </p:spTree>
    <p:extLst>
      <p:ext uri="{BB962C8B-B14F-4D97-AF65-F5344CB8AC3E}">
        <p14:creationId xmlns:p14="http://schemas.microsoft.com/office/powerpoint/2010/main" val="37854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cription: C:\Users\ismaelfv1975\Desktop\Emulsions\SEM\MRef\MRef-500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" y="4432795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escription: C:\Users\ismaelfv1975\Desktop\Emulsions\SEM\Mk1\Mk1-500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4094" y="4432795"/>
            <a:ext cx="2214562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escription: C:\Users\ismaelfv1975\Desktop\Emulsions\SEM\Mk2\Mk2-50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6294" y="4432795"/>
            <a:ext cx="2214562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escription: C:\Users\ismaelfv1975\Desktop\Emulsions\SEM\Mk3\Mk3-500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7056" y="4432795"/>
            <a:ext cx="22240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73251564"/>
              </p:ext>
            </p:extLst>
          </p:nvPr>
        </p:nvGraphicFramePr>
        <p:xfrm>
          <a:off x="4602956" y="2194624"/>
          <a:ext cx="4495800" cy="192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1059656" y="3816845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+mn-lt"/>
              </a:rPr>
              <a:t>The contact angle of mortar specimens with single- and double- superhydrophobic coating:</a:t>
            </a:r>
          </a:p>
        </p:txBody>
      </p:sp>
      <p:pic>
        <p:nvPicPr>
          <p:cNvPr id="12" name="tab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56" y="1445120"/>
            <a:ext cx="3124200" cy="2286000"/>
          </a:xfrm>
          <a:prstGeom prst="rect">
            <a:avLst/>
          </a:prstGeom>
        </p:spPr>
      </p:pic>
      <p:pic>
        <p:nvPicPr>
          <p:cNvPr id="13" name="Picture 12" descr="Dallas-2012 219.JPG"/>
          <p:cNvPicPr>
            <a:picLocks noChangeAspect="1"/>
          </p:cNvPicPr>
          <p:nvPr/>
        </p:nvPicPr>
        <p:blipFill>
          <a:blip r:embed="rId8"/>
          <a:srcRect l="45000" t="53767" r="45000" b="29910"/>
          <a:stretch>
            <a:fillRect/>
          </a:stretch>
        </p:blipFill>
        <p:spPr bwMode="auto">
          <a:xfrm>
            <a:off x="3337719" y="2588120"/>
            <a:ext cx="1143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255169" y="1487985"/>
            <a:ext cx="1424787" cy="1036635"/>
            <a:chOff x="7912113" y="1998016"/>
            <a:chExt cx="1661739" cy="1087356"/>
          </a:xfrm>
        </p:grpSpPr>
        <p:pic>
          <p:nvPicPr>
            <p:cNvPr id="15" name="Picture 14" descr="F:\Rao\32 double 25 microliters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000999" y="1998016"/>
              <a:ext cx="1100986" cy="74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7912113" y="2174923"/>
              <a:ext cx="1661739" cy="910449"/>
              <a:chOff x="3403607" y="4082379"/>
              <a:chExt cx="1899126" cy="909977"/>
            </a:xfrm>
          </p:grpSpPr>
          <p:sp>
            <p:nvSpPr>
              <p:cNvPr id="17" name="TextBox 4"/>
              <p:cNvSpPr txBox="1">
                <a:spLocks noChangeArrowheads="1"/>
              </p:cNvSpPr>
              <p:nvPr/>
            </p:nvSpPr>
            <p:spPr bwMode="auto">
              <a:xfrm>
                <a:off x="3403607" y="4605234"/>
                <a:ext cx="1625602" cy="387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>
                    <a:latin typeface="+mn-lt"/>
                  </a:rPr>
                  <a:t>Na Me siliconate </a:t>
                </a:r>
              </a:p>
              <a:p>
                <a:r>
                  <a:rPr lang="en-US" sz="900">
                    <a:latin typeface="+mn-lt"/>
                  </a:rPr>
                  <a:t>on ceramic tile:</a:t>
                </a:r>
              </a:p>
            </p:txBody>
          </p:sp>
          <p:sp>
            <p:nvSpPr>
              <p:cNvPr id="18" name="TextBox 4"/>
              <p:cNvSpPr txBox="1">
                <a:spLocks noChangeArrowheads="1"/>
              </p:cNvSpPr>
              <p:nvPr/>
            </p:nvSpPr>
            <p:spPr bwMode="auto">
              <a:xfrm>
                <a:off x="4489935" y="4082379"/>
                <a:ext cx="812798" cy="387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l-GR" sz="900" dirty="0">
                    <a:latin typeface="+mn-lt"/>
                  </a:rPr>
                  <a:t>θ</a:t>
                </a:r>
                <a:r>
                  <a:rPr lang="en-US" sz="900" dirty="0">
                    <a:latin typeface="+mn-lt"/>
                  </a:rPr>
                  <a:t> = 103º </a:t>
                </a:r>
              </a:p>
            </p:txBody>
          </p:sp>
        </p:grpSp>
      </p:grpSp>
      <p:pic>
        <p:nvPicPr>
          <p:cNvPr id="19" name="tabl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2400" y="6277470"/>
            <a:ext cx="9144000" cy="365760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9951"/>
            <a:ext cx="4800599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Surface </a:t>
            </a:r>
            <a:r>
              <a:rPr lang="en-US" sz="3900" dirty="0" err="1" smtClean="0"/>
              <a:t>Hydrophobization</a:t>
            </a:r>
            <a:endParaRPr lang="en-US" sz="3900" dirty="0" smtClean="0"/>
          </a:p>
        </p:txBody>
      </p:sp>
      <p:pic>
        <p:nvPicPr>
          <p:cNvPr id="21" name="Picture 12" descr="Description: C:\Users\ismaelfv1975\Desktop\Emulsions\Contact Angle\P-Mk\pref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72406" y="4432795"/>
            <a:ext cx="7302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 descr="Description: C:\Users\ismaelfv1975\Desktop\Emulsions\Contact Angle\M2-Mk\M2-Mk1.BMP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58406" y="4432795"/>
            <a:ext cx="7302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 descr="Description: C:\Users\ismaelfv1975\Desktop\Emulsions\Contact Angle\M2-Mk\M2-Mk2.BM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20606" y="4432795"/>
            <a:ext cx="73025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 descr="Description: C:\Users\ismaelfv1975\Desktop\Emulsions\Contact Angle\M2-Mk\M2-Mk3.B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17719" y="4432795"/>
            <a:ext cx="73183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5384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Flores\Dropbox\Public\Papers, Posters, Thesis\Submmited\Hydrophobic\Figures (Tiff)\Figures (Tiff)\Figure 15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95221"/>
            <a:ext cx="7772400" cy="366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5602069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contact and roll off angle of specimens with single (Mk)- and double (</a:t>
            </a:r>
            <a:r>
              <a:rPr lang="en-US" sz="2400" dirty="0" err="1" smtClean="0"/>
              <a:t>DMk</a:t>
            </a:r>
            <a:r>
              <a:rPr lang="en-US" sz="2400" dirty="0" smtClean="0"/>
              <a:t>)- coatings</a:t>
            </a:r>
            <a:endParaRPr lang="en-US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9951"/>
            <a:ext cx="4800599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Surface </a:t>
            </a:r>
            <a:r>
              <a:rPr lang="en-US" sz="3900" dirty="0" err="1" smtClean="0"/>
              <a:t>Hydrophobization</a:t>
            </a:r>
            <a:endParaRPr lang="en-US" sz="3900" dirty="0" smtClean="0"/>
          </a:p>
        </p:txBody>
      </p:sp>
    </p:spTree>
    <p:extLst>
      <p:ext uri="{BB962C8B-B14F-4D97-AF65-F5344CB8AC3E}">
        <p14:creationId xmlns:p14="http://schemas.microsoft.com/office/powerpoint/2010/main" val="397184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02 5 e 200 dep rate 66.5mm 66r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1601" y="832254"/>
            <a:ext cx="6698392" cy="49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hejazi\Desktop\Anti-Icing Concrete\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5" t="11682" b="15474"/>
          <a:stretch>
            <a:fillRect/>
          </a:stretch>
        </p:blipFill>
        <p:spPr bwMode="auto">
          <a:xfrm>
            <a:off x="4953000" y="3733800"/>
            <a:ext cx="2644140" cy="225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vhejazi\Desktop\Anti-Icing Concrete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18040" r="7913" b="14028"/>
          <a:stretch>
            <a:fillRect/>
          </a:stretch>
        </p:blipFill>
        <p:spPr bwMode="auto">
          <a:xfrm>
            <a:off x="1600200" y="3733799"/>
            <a:ext cx="2868930" cy="225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vhejazi\Desktop\Anti-Icing Concrete\Untitled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0" y="1623874"/>
            <a:ext cx="1390650" cy="197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vhejazi\Desktop\Anti-Icing Concrete\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4" t="19677" r="26839" b="15808"/>
          <a:stretch>
            <a:fillRect/>
          </a:stretch>
        </p:blipFill>
        <p:spPr bwMode="auto">
          <a:xfrm>
            <a:off x="5511165" y="1623874"/>
            <a:ext cx="1527810" cy="19659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9951"/>
            <a:ext cx="4800599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Ice-</a:t>
            </a:r>
            <a:r>
              <a:rPr lang="en-US" sz="3900" dirty="0" err="1" smtClean="0"/>
              <a:t>phobization</a:t>
            </a:r>
            <a:r>
              <a:rPr lang="en-US" sz="3900" dirty="0" smtClean="0"/>
              <a:t> Concrete</a:t>
            </a:r>
          </a:p>
        </p:txBody>
      </p:sp>
    </p:spTree>
    <p:extLst>
      <p:ext uri="{BB962C8B-B14F-4D97-AF65-F5344CB8AC3E}">
        <p14:creationId xmlns:p14="http://schemas.microsoft.com/office/powerpoint/2010/main" val="406242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800599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err="1" smtClean="0"/>
              <a:t>Hydrophobization</a:t>
            </a:r>
            <a:endParaRPr lang="en-US" sz="3900" dirty="0" smtClean="0"/>
          </a:p>
        </p:txBody>
      </p:sp>
      <p:pic>
        <p:nvPicPr>
          <p:cNvPr id="7" name="Picture 3" descr="114_Moeller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752599"/>
            <a:ext cx="5638800" cy="1476423"/>
          </a:xfrm>
          <a:prstGeom prst="rect">
            <a:avLst/>
          </a:prstGeom>
          <a:noFill/>
        </p:spPr>
      </p:pic>
      <p:pic>
        <p:nvPicPr>
          <p:cNvPr id="11" name="Content Placeholder 4" descr="114_Moeller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15394" y="4724400"/>
            <a:ext cx="4495800" cy="1828800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81000" y="3352800"/>
            <a:ext cx="70897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</a:pPr>
            <a:r>
              <a:rPr lang="en-US" sz="2400" dirty="0">
                <a:latin typeface="+mj-lt"/>
                <a:ea typeface="MS PGothic" pitchFamily="34" charset="-128"/>
              </a:rPr>
              <a:t>Sealing the surface;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</a:pPr>
            <a:r>
              <a:rPr lang="en-US" sz="2400" dirty="0">
                <a:latin typeface="+mj-lt"/>
                <a:ea typeface="MS PGothic" pitchFamily="34" charset="-128"/>
              </a:rPr>
              <a:t>Making the surface hydrophobic;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</a:pPr>
            <a:r>
              <a:rPr lang="en-US" sz="2400" b="1" u="sng" dirty="0">
                <a:latin typeface="+mj-lt"/>
                <a:ea typeface="MS PGothic" pitchFamily="34" charset="-128"/>
              </a:rPr>
              <a:t>3- D (volume) </a:t>
            </a:r>
            <a:r>
              <a:rPr lang="en-US" sz="2400" b="1" u="sng" dirty="0" err="1">
                <a:latin typeface="+mj-lt"/>
                <a:ea typeface="MS PGothic" pitchFamily="34" charset="-128"/>
              </a:rPr>
              <a:t>hydrophobization</a:t>
            </a:r>
            <a:r>
              <a:rPr lang="en-US" sz="2600" dirty="0">
                <a:latin typeface="+mj-lt"/>
                <a:ea typeface="MS PGothic" pitchFamily="34" charset="-128"/>
              </a:rPr>
              <a:t>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90600" y="5181600"/>
            <a:ext cx="3429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0" hangingPunct="0"/>
            <a:r>
              <a:rPr lang="en-US" sz="2400" dirty="0">
                <a:latin typeface="+mj-lt"/>
                <a:ea typeface="MS PGothic" pitchFamily="34" charset="-128"/>
              </a:rPr>
              <a:t>Schematic representation of a polymer network  </a:t>
            </a:r>
            <a:r>
              <a:rPr lang="en-US" sz="2400" dirty="0">
                <a:latin typeface="+mj-lt"/>
                <a:ea typeface="MS PGothic" pitchFamily="34" charset="-128"/>
                <a:sym typeface="Wingdings" pitchFamily="2" charset="2"/>
              </a:rPr>
              <a:t></a:t>
            </a:r>
            <a:r>
              <a:rPr lang="en-US" sz="2400" dirty="0">
                <a:latin typeface="+mj-lt"/>
                <a:ea typeface="MS PGothic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63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Concept of Internal </a:t>
            </a:r>
            <a:r>
              <a:rPr lang="en-US" sz="3900" dirty="0" err="1" smtClean="0"/>
              <a:t>Superhydrophobic</a:t>
            </a:r>
            <a:r>
              <a:rPr lang="en-US" sz="3900" dirty="0" smtClean="0"/>
              <a:t> Admixtures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070181"/>
              </p:ext>
            </p:extLst>
          </p:nvPr>
        </p:nvGraphicFramePr>
        <p:xfrm>
          <a:off x="762000" y="1689600"/>
          <a:ext cx="8211266" cy="4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Visio" r:id="rId3" imgW="5647669" imgH="3190050" progId="Visio.Drawing.11">
                  <p:embed/>
                </p:oleObj>
              </mc:Choice>
              <mc:Fallback>
                <p:oleObj name="Visio" r:id="rId3" imgW="5647669" imgH="319005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89600"/>
                        <a:ext cx="8211266" cy="4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48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ECC-UWM -multi-crac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534749"/>
            <a:ext cx="2584842" cy="18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657" y="1600201"/>
            <a:ext cx="3890343" cy="283368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757362"/>
            <a:ext cx="4303109" cy="267652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1534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Strain Hardening and Engineered Cementitious Composites (ECC)</a:t>
            </a:r>
          </a:p>
        </p:txBody>
      </p:sp>
    </p:spTree>
    <p:extLst>
      <p:ext uri="{BB962C8B-B14F-4D97-AF65-F5344CB8AC3E}">
        <p14:creationId xmlns:p14="http://schemas.microsoft.com/office/powerpoint/2010/main" val="227046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57200" y="2161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 smtClean="0"/>
              <a:t>Outline</a:t>
            </a:r>
            <a:endParaRPr lang="en-US" b="1" dirty="0"/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>
          <a:xfrm>
            <a:off x="457200" y="1617921"/>
            <a:ext cx="82296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/>
            <a:r>
              <a:rPr lang="en-US" altLang="zh-CN" sz="3000" b="1" dirty="0" err="1" smtClean="0">
                <a:cs typeface="Times New Roman" pitchFamily="18" charset="0"/>
              </a:rPr>
              <a:t>Superhydrophobicity</a:t>
            </a:r>
            <a:endParaRPr lang="en-US" altLang="zh-CN" sz="3000" b="1" dirty="0" smtClean="0">
              <a:cs typeface="Times New Roman" pitchFamily="18" charset="0"/>
            </a:endParaRPr>
          </a:p>
          <a:p>
            <a:pPr marL="533400" indent="-533400"/>
            <a:r>
              <a:rPr lang="en-US" altLang="zh-CN" sz="3000" b="1" dirty="0" smtClean="0">
                <a:cs typeface="Times New Roman" pitchFamily="18" charset="0"/>
              </a:rPr>
              <a:t>Surface Hydrophobization</a:t>
            </a:r>
          </a:p>
          <a:p>
            <a:pPr marL="533400" indent="-533400"/>
            <a:r>
              <a:rPr lang="en-US" altLang="zh-CN" sz="3000" b="1" dirty="0" smtClean="0">
                <a:cs typeface="Times New Roman" pitchFamily="18" charset="0"/>
              </a:rPr>
              <a:t>Internal Hydrophobization</a:t>
            </a:r>
          </a:p>
          <a:p>
            <a:pPr marL="533400" indent="-533400"/>
            <a:r>
              <a:rPr lang="en-US" altLang="zh-CN" sz="3000" b="1" dirty="0" smtClean="0">
                <a:cs typeface="Times New Roman" pitchFamily="18" charset="0"/>
              </a:rPr>
              <a:t>Flexible SECC</a:t>
            </a:r>
          </a:p>
          <a:p>
            <a:pPr marL="533400" indent="-533400"/>
            <a:r>
              <a:rPr lang="en-US" altLang="zh-CN" sz="3000" b="1" dirty="0" smtClean="0">
                <a:cs typeface="Times New Roman" pitchFamily="18" charset="0"/>
              </a:rPr>
              <a:t>Field Study</a:t>
            </a:r>
          </a:p>
          <a:p>
            <a:pPr marL="533400" indent="-533400"/>
            <a:r>
              <a:rPr lang="en-US" altLang="zh-CN" sz="3000" b="1" dirty="0" smtClean="0">
                <a:cs typeface="Times New Roman" pitchFamily="18" charset="0"/>
              </a:rPr>
              <a:t>Future Work / Conclusions</a:t>
            </a:r>
            <a:endParaRPr lang="zh-CN" altLang="en-US" sz="3000" b="1" dirty="0" smtClean="0">
              <a:cs typeface="Times New Roman" pitchFamily="18" charset="0"/>
            </a:endParaRPr>
          </a:p>
        </p:txBody>
      </p:sp>
      <p:pic>
        <p:nvPicPr>
          <p:cNvPr id="6" name="Picture 5" descr="C:\Users\KS\AppData\Local\Microsoft\Windows\Temporary Internet Files\Content.IE5\2YQLH2Y7\MC90023946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95375"/>
            <a:ext cx="2270760" cy="26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271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11" y="1500981"/>
            <a:ext cx="4507089" cy="38028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DSCN1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4" y="1729581"/>
            <a:ext cx="3429000" cy="22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3"/>
          <a:stretch/>
        </p:blipFill>
        <p:spPr>
          <a:xfrm>
            <a:off x="527323" y="4244181"/>
            <a:ext cx="3474245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4"/>
          <a:stretch/>
        </p:blipFill>
        <p:spPr>
          <a:xfrm>
            <a:off x="542120" y="5448336"/>
            <a:ext cx="6837992" cy="929445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Combining </a:t>
            </a:r>
            <a:r>
              <a:rPr lang="en-US" sz="3900" dirty="0" err="1" smtClean="0"/>
              <a:t>Superhydrophobicity</a:t>
            </a:r>
            <a:r>
              <a:rPr lang="en-US" sz="3900" dirty="0" smtClean="0"/>
              <a:t> with ECC</a:t>
            </a:r>
          </a:p>
        </p:txBody>
      </p:sp>
    </p:spTree>
    <p:extLst>
      <p:ext uri="{BB962C8B-B14F-4D97-AF65-F5344CB8AC3E}">
        <p14:creationId xmlns:p14="http://schemas.microsoft.com/office/powerpoint/2010/main" val="2701924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600200"/>
            <a:ext cx="85343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200" dirty="0" smtClean="0">
                <a:latin typeface="+mn-lt"/>
              </a:rPr>
              <a:t>The use of </a:t>
            </a:r>
            <a:r>
              <a:rPr lang="en-US" sz="2200" b="1" u="sng" dirty="0" err="1" smtClean="0">
                <a:latin typeface="+mn-lt"/>
              </a:rPr>
              <a:t>superhydrophobic</a:t>
            </a:r>
            <a:r>
              <a:rPr lang="en-US" sz="2200" dirty="0" smtClean="0">
                <a:latin typeface="+mn-lt"/>
              </a:rPr>
              <a:t> fiber-reinforced composites: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 smtClean="0"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Use polyvinyl alcohol (PVA) fibers as a reinforcement to create an ultra-ductile cementitious material;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Incorporate up to 50% of supplementary cementitious materials (SCM) as replacement for portland cement;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Incorporate a superhydrophobic air void system to resist against freezing and thawing and improve ductility;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Create a dense matrix to reduce permeability.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b="1" u="sng" dirty="0" err="1" smtClean="0"/>
              <a:t>Superhydrophobic</a:t>
            </a:r>
            <a:r>
              <a:rPr lang="en-US" sz="2200" dirty="0" smtClean="0"/>
              <a:t> material capable </a:t>
            </a:r>
            <a:r>
              <a:rPr lang="en-US" sz="2200" dirty="0" smtClean="0">
                <a:latin typeface="+mn-lt"/>
              </a:rPr>
              <a:t>of withstanding large loads and deformations without failure creates a material with a significantly increased lifespan.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200" dirty="0">
              <a:latin typeface="+mn-lt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Approach</a:t>
            </a:r>
          </a:p>
        </p:txBody>
      </p:sp>
    </p:spTree>
    <p:extLst>
      <p:ext uri="{BB962C8B-B14F-4D97-AF65-F5344CB8AC3E}">
        <p14:creationId xmlns:p14="http://schemas.microsoft.com/office/powerpoint/2010/main" val="217975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1" y="1371600"/>
            <a:ext cx="853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200" dirty="0" smtClean="0">
                <a:latin typeface="+mn-lt"/>
              </a:rPr>
              <a:t>The use of </a:t>
            </a:r>
            <a:r>
              <a:rPr lang="en-US" sz="2200" b="1" u="sng" dirty="0" err="1" smtClean="0">
                <a:latin typeface="+mn-lt"/>
              </a:rPr>
              <a:t>superhydrophobic</a:t>
            </a:r>
            <a:r>
              <a:rPr lang="en-US" sz="2200" dirty="0" smtClean="0">
                <a:latin typeface="+mn-lt"/>
              </a:rPr>
              <a:t> admixtures: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1" y="1905000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Creates a well distributed air void structure;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Creates small spherical voids;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Reduce permeability and absorption;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Introduces artificial flaws within the cementitious matrix to initiate cracking and strain-hardening behavior;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Can be combined with a strong matrix.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dirty="0">
              <a:latin typeface="+mn-lt"/>
            </a:endParaRPr>
          </a:p>
          <a:p>
            <a:pPr marL="285750" indent="-285750"/>
            <a:r>
              <a:rPr lang="en-US" sz="2200" u="sng" dirty="0" smtClean="0">
                <a:latin typeface="+mn-lt"/>
              </a:rPr>
              <a:t>Superhydrophobic Admixture Composition</a:t>
            </a:r>
            <a:r>
              <a:rPr lang="en-US" sz="2200" dirty="0" smtClean="0">
                <a:latin typeface="+mn-lt"/>
              </a:rPr>
              <a:t>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25% </a:t>
            </a:r>
            <a:r>
              <a:rPr lang="en-US" sz="2200" dirty="0" err="1" smtClean="0">
                <a:latin typeface="+mn-lt"/>
              </a:rPr>
              <a:t>Siloxane</a:t>
            </a:r>
            <a:endParaRPr lang="en-US" sz="2200" dirty="0" smtClean="0"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4.4% Polyvinyl Alcohol as an emulsifier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0.4% </a:t>
            </a:r>
            <a:r>
              <a:rPr lang="en-US" sz="2200" dirty="0" err="1" smtClean="0">
                <a:latin typeface="+mn-lt"/>
              </a:rPr>
              <a:t>Metakaolin</a:t>
            </a:r>
            <a:endParaRPr lang="en-US" sz="2200" dirty="0" smtClean="0"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0.1% Nano Si0</a:t>
            </a:r>
            <a:r>
              <a:rPr lang="en-US" sz="2200" baseline="-25000" dirty="0" smtClean="0">
                <a:latin typeface="+mn-lt"/>
              </a:rPr>
              <a:t>2</a:t>
            </a:r>
            <a:endParaRPr lang="en-US" sz="2200" baseline="-25000" dirty="0">
              <a:latin typeface="+mn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Approach</a:t>
            </a:r>
          </a:p>
        </p:txBody>
      </p:sp>
    </p:spTree>
    <p:extLst>
      <p:ext uri="{BB962C8B-B14F-4D97-AF65-F5344CB8AC3E}">
        <p14:creationId xmlns:p14="http://schemas.microsoft.com/office/powerpoint/2010/main" val="161398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3886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/>
              <a:t>ECC have the ability to flex or deform before fracturing and it is more resistant to cracking and last considerably longer than normal concrete </a:t>
            </a:r>
          </a:p>
          <a:p>
            <a:r>
              <a:rPr lang="en-US" sz="2400" dirty="0" smtClean="0"/>
              <a:t>Proposed uses for </a:t>
            </a:r>
            <a:r>
              <a:rPr lang="en-US" sz="2400" b="1" dirty="0" smtClean="0"/>
              <a:t>SECC </a:t>
            </a:r>
            <a:r>
              <a:rPr lang="en-US" sz="2400" dirty="0" smtClean="0"/>
              <a:t>include bridge decks, concrete pipes, roads, structures subjected to seismic and non-seismic loads, expansion joint, repairs, infrastructure exposed to freezing and thawing cycles or marine </a:t>
            </a:r>
            <a:r>
              <a:rPr lang="en-US" sz="2400" dirty="0" err="1" smtClean="0"/>
              <a:t>enviroments</a:t>
            </a:r>
            <a:r>
              <a:rPr lang="en-US" sz="2400" dirty="0" smtClean="0"/>
              <a:t> and other applications where a strong and durable building material is desired.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38455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43575"/>
              </p:ext>
            </p:extLst>
          </p:nvPr>
        </p:nvGraphicFramePr>
        <p:xfrm>
          <a:off x="3886200" y="990737"/>
          <a:ext cx="5029199" cy="26668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28435"/>
                <a:gridCol w="1614765"/>
                <a:gridCol w="2285999"/>
              </a:tblGrid>
              <a:tr h="2782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Mix ID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Admixture Type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Quantity of particles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1-REF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2-AEMA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Commercial AE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None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3-ECSF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Silica Fume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4-ECMK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Core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Metakaolin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5-ECNS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Core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Nano</a:t>
                      </a:r>
                      <a:r>
                        <a:rPr lang="en-US" sz="1200" dirty="0" smtClean="0">
                          <a:effectLst/>
                        </a:rPr>
                        <a:t>-Silica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6-ECR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Simple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7-ESSF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Shell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Silica Fume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8-ESMK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Shell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Metakaolin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9-ESNS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Shell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Nano</a:t>
                      </a:r>
                      <a:r>
                        <a:rPr lang="en-US" sz="1200" dirty="0" smtClean="0">
                          <a:effectLst/>
                        </a:rPr>
                        <a:t>-Silica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8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10-ECNMK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Core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Nano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-Silica and </a:t>
                      </a:r>
                      <a:r>
                        <a:rPr lang="en-US" sz="12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Metakaolin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257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Testing of Admixtures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385"/>
          <a:stretch/>
        </p:blipFill>
        <p:spPr bwMode="auto">
          <a:xfrm>
            <a:off x="533399" y="872582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b="4093"/>
          <a:stretch/>
        </p:blipFill>
        <p:spPr bwMode="auto">
          <a:xfrm>
            <a:off x="533399" y="3768182"/>
            <a:ext cx="3971925" cy="2959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87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257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Testing of Admixtures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308166154"/>
              </p:ext>
            </p:extLst>
          </p:nvPr>
        </p:nvGraphicFramePr>
        <p:xfrm>
          <a:off x="304800" y="1143000"/>
          <a:ext cx="45720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115658178"/>
              </p:ext>
            </p:extLst>
          </p:nvPr>
        </p:nvGraphicFramePr>
        <p:xfrm>
          <a:off x="4333875" y="3810000"/>
          <a:ext cx="48101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98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257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Testing of Admixtures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463083161"/>
              </p:ext>
            </p:extLst>
          </p:nvPr>
        </p:nvGraphicFramePr>
        <p:xfrm>
          <a:off x="196913" y="1219200"/>
          <a:ext cx="48101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771460438"/>
              </p:ext>
            </p:extLst>
          </p:nvPr>
        </p:nvGraphicFramePr>
        <p:xfrm>
          <a:off x="4343400" y="3810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29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098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5257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Testing of Admixtures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7582797" cy="3645107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9798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25146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RECS 15x12 mm PVA Fibers at a content of 2.75%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0.125 SP content (w/cm=0.3)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0.05 SP content (w/cm=0.45)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806039"/>
              </p:ext>
            </p:extLst>
          </p:nvPr>
        </p:nvGraphicFramePr>
        <p:xfrm>
          <a:off x="337185" y="2133600"/>
          <a:ext cx="6025515" cy="25709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26786"/>
                <a:gridCol w="626353"/>
                <a:gridCol w="688988"/>
                <a:gridCol w="2881223"/>
                <a:gridCol w="1002165"/>
              </a:tblGrid>
              <a:tr h="9022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Specimen ID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w/cm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s/cm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Emulsion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7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REF 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0.30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50% </a:t>
                      </a:r>
                      <a:r>
                        <a:rPr lang="en-US" sz="1200" dirty="0">
                          <a:effectLst/>
                        </a:rPr>
                        <a:t>GGBFS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7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REF 45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50% </a:t>
                      </a:r>
                      <a:r>
                        <a:rPr lang="en-US" sz="1200" dirty="0">
                          <a:effectLst/>
                        </a:rPr>
                        <a:t>GGBFS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7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 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50% </a:t>
                      </a:r>
                      <a:r>
                        <a:rPr lang="en-US" sz="1200" dirty="0">
                          <a:effectLst/>
                        </a:rPr>
                        <a:t>GGBFS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Single Dose*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7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 45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50% </a:t>
                      </a:r>
                      <a:r>
                        <a:rPr lang="en-US" sz="1200" dirty="0">
                          <a:effectLst/>
                        </a:rPr>
                        <a:t>GGBFS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Single Dose*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81000" y="4876799"/>
            <a:ext cx="2198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* 0.25g of </a:t>
            </a:r>
            <a:r>
              <a:rPr lang="en-US" sz="1200" dirty="0" err="1" smtClean="0"/>
              <a:t>siloxane</a:t>
            </a:r>
            <a:r>
              <a:rPr lang="en-US" sz="1200" dirty="0" smtClean="0"/>
              <a:t> to 1L of SECC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4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Mechanical Results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98020373"/>
              </p:ext>
            </p:extLst>
          </p:nvPr>
        </p:nvGraphicFramePr>
        <p:xfrm>
          <a:off x="457200" y="1371600"/>
          <a:ext cx="4343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 descr="C:\Users\scott.muzenski.ctr\Pictures\Pict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851564"/>
            <a:ext cx="404177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6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6320135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Maria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Stefanidou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, Katia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Matziaris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and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Georgios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Karagiannis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Hydrophobization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> by Means of Nanotechnology on Greek Sandstones Used as Building Facades, </a:t>
            </a:r>
            <a:r>
              <a:rPr kumimoji="0" lang="en-US" sz="1200" b="0" i="1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NewRoman,Italic"/>
              </a:rPr>
              <a:t>Geosciences 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NewRoman,Bold"/>
              </a:rPr>
              <a:t>2013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NewRoman"/>
              </a:rPr>
              <a:t>, 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NewRoman,Italic"/>
              </a:rPr>
              <a:t>3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NewRoman"/>
              </a:rPr>
              <a:t>, 30-45; doi:10.3390/geosciences3010030</a:t>
            </a:r>
            <a:endParaRPr kumimoji="0" lang="en-US" sz="1800" b="0" i="0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295400"/>
            <a:ext cx="868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latin typeface="+mj-lt"/>
                <a:ea typeface="Arial Unicode MS" pitchFamily="34" charset="-128"/>
                <a:cs typeface="Times New Roman" pitchFamily="18" charset="0"/>
              </a:rPr>
              <a:t>In most applications, concrete surface is exposed to </a:t>
            </a:r>
            <a:r>
              <a:rPr lang="en-US" sz="2400" dirty="0" smtClean="0">
                <a:latin typeface="+mj-lt"/>
                <a:ea typeface="Arial Unicode MS" pitchFamily="34" charset="-128"/>
                <a:cs typeface="Times New Roman" pitchFamily="18" charset="0"/>
              </a:rPr>
              <a:t>liquids</a:t>
            </a:r>
            <a:r>
              <a:rPr lang="en-US" sz="2400" dirty="0">
                <a:latin typeface="+mj-lt"/>
                <a:ea typeface="Arial Unicode MS" pitchFamily="34" charset="-128"/>
                <a:cs typeface="Times New Roman" pitchFamily="18" charset="0"/>
              </a:rPr>
              <a:t>, such as water, mineral solutions, oil, solvents, etc. 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Arial Unicode MS" pitchFamily="34" charset="-128"/>
                <a:cs typeface="Times New Roman" pitchFamily="18" charset="0"/>
              </a:rPr>
              <a:t>A </a:t>
            </a:r>
            <a:r>
              <a:rPr lang="en-US" sz="2400" dirty="0">
                <a:latin typeface="+mj-lt"/>
                <a:ea typeface="Arial Unicode MS" pitchFamily="34" charset="-128"/>
                <a:cs typeface="Times New Roman" pitchFamily="18" charset="0"/>
              </a:rPr>
              <a:t>liquid such as water, </a:t>
            </a:r>
            <a:r>
              <a:rPr lang="en-US" sz="2400" dirty="0" smtClean="0">
                <a:latin typeface="+mj-lt"/>
                <a:ea typeface="Arial Unicode MS" pitchFamily="34" charset="-128"/>
                <a:cs typeface="Times New Roman" pitchFamily="18" charset="0"/>
              </a:rPr>
              <a:t>is </a:t>
            </a:r>
            <a:r>
              <a:rPr lang="en-US" sz="2400" dirty="0">
                <a:latin typeface="+mj-lt"/>
                <a:ea typeface="Arial Unicode MS" pitchFamily="34" charset="-128"/>
                <a:cs typeface="Times New Roman" pitchFamily="18" charset="0"/>
              </a:rPr>
              <a:t>absorbed by the </a:t>
            </a:r>
            <a:r>
              <a:rPr lang="en-US" sz="2400" dirty="0" smtClean="0">
                <a:latin typeface="+mj-lt"/>
                <a:ea typeface="Arial Unicode MS" pitchFamily="34" charset="-128"/>
                <a:cs typeface="Times New Roman" pitchFamily="18" charset="0"/>
              </a:rPr>
              <a:t>capillary forces. </a:t>
            </a:r>
            <a:endParaRPr lang="en-US" sz="2400" dirty="0">
              <a:latin typeface="+mj-lt"/>
              <a:ea typeface="Arial Unicode MS" pitchFamily="34" charset="-128"/>
              <a:cs typeface="Times New Roman" pitchFamily="18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latin typeface="+mj-lt"/>
                <a:ea typeface="Times New Roman" pitchFamily="18" charset="0"/>
                <a:cs typeface="Times New Roman" pitchFamily="18" charset="0"/>
              </a:rPr>
              <a:t>The capillary forces are determined by: </a:t>
            </a:r>
            <a:r>
              <a:rPr lang="en-US" sz="1400" dirty="0">
                <a:latin typeface="+mj-lt"/>
                <a:ea typeface="Times New Roman" pitchFamily="18" charset="0"/>
                <a:cs typeface="Times New Roman" pitchFamily="18" charset="0"/>
              </a:rPr>
              <a:t>(M. </a:t>
            </a:r>
            <a:r>
              <a:rPr lang="en-US" sz="1400" dirty="0" err="1">
                <a:latin typeface="+mj-lt"/>
                <a:ea typeface="Times New Roman" pitchFamily="18" charset="0"/>
                <a:cs typeface="Times New Roman" pitchFamily="18" charset="0"/>
              </a:rPr>
              <a:t>Stefanidou</a:t>
            </a:r>
            <a:r>
              <a:rPr lang="en-US" sz="1400" i="1" dirty="0">
                <a:latin typeface="+mj-lt"/>
                <a:ea typeface="Arial Unicode MS" pitchFamily="34" charset="-128"/>
                <a:cs typeface="Times New Roman" pitchFamily="18" charset="0"/>
              </a:rPr>
              <a:t> et al</a:t>
            </a:r>
            <a:r>
              <a:rPr lang="en-US" sz="1400" dirty="0">
                <a:latin typeface="+mj-lt"/>
                <a:ea typeface="Arial Unicode MS" pitchFamily="34" charset="-128"/>
                <a:cs typeface="Times New Roman" pitchFamily="18" charset="0"/>
              </a:rPr>
              <a:t>., 2013)</a:t>
            </a:r>
            <a:r>
              <a:rPr lang="en-US" sz="14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+mj-lt"/>
                <a:ea typeface="Times New Roman" pitchFamily="18" charset="0"/>
                <a:cs typeface="Times New Roman" pitchFamily="18" charset="0"/>
              </a:rPr>
              <a:t>surface tension of the liquid, </a:t>
            </a:r>
            <a:endParaRPr lang="en-US" sz="2000" dirty="0" smtClean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+mj-lt"/>
                <a:ea typeface="Times New Roman" pitchFamily="18" charset="0"/>
                <a:cs typeface="Times New Roman" pitchFamily="18" charset="0"/>
              </a:rPr>
              <a:t>contact angle between the liquid and the pore walls, and </a:t>
            </a:r>
            <a:endParaRPr lang="en-US" sz="2000" dirty="0" smtClean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+mj-lt"/>
                <a:ea typeface="Times New Roman" pitchFamily="18" charset="0"/>
                <a:cs typeface="Times New Roman" pitchFamily="18" charset="0"/>
              </a:rPr>
              <a:t>radius of the </a:t>
            </a:r>
            <a:r>
              <a:rPr lang="en-US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pores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The durability (i.e. freeze-thaw and sulfate attack) of concrete depends on its overall absorption and permeability to aqueous solutions. The cumulative effect of freeze-thaw cycles eventually cause expansion, cracking, scaling and crumbling of the concrete.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7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Absorption Results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21834574"/>
              </p:ext>
            </p:extLst>
          </p:nvPr>
        </p:nvGraphicFramePr>
        <p:xfrm>
          <a:off x="533400" y="1447800"/>
          <a:ext cx="41148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C:\Users\scott.muzenski.ctr\Pictures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886200"/>
            <a:ext cx="4645025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471054"/>
              </p:ext>
            </p:extLst>
          </p:nvPr>
        </p:nvGraphicFramePr>
        <p:xfrm>
          <a:off x="1905000" y="1600200"/>
          <a:ext cx="4916907" cy="249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381000" y="4724400"/>
            <a:ext cx="8382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200" dirty="0" smtClean="0">
                <a:latin typeface="+mn-lt"/>
              </a:rPr>
              <a:t>Freeze-thaw tests were performed in a modified test procedure: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Temperatures oscillating between 20°C with 95% relative humidity and -50°C with 0% relative humidity;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Fresh water and salt water (5% </a:t>
            </a:r>
            <a:r>
              <a:rPr lang="en-US" sz="2200" dirty="0" err="1" smtClean="0">
                <a:latin typeface="+mn-lt"/>
              </a:rPr>
              <a:t>NaCl</a:t>
            </a:r>
            <a:r>
              <a:rPr lang="en-US" sz="2200" dirty="0" smtClean="0">
                <a:latin typeface="+mn-lt"/>
              </a:rPr>
              <a:t> solution) medium;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>
                <a:latin typeface="+mn-lt"/>
              </a:rPr>
              <a:t>Multiplier of 5 used for number of freeze-thaw cycles.</a:t>
            </a:r>
            <a:endParaRPr lang="en-US" sz="2200" dirty="0">
              <a:latin typeface="+mn-lt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Freeze-Thaw Testing</a:t>
            </a:r>
          </a:p>
        </p:txBody>
      </p:sp>
    </p:spTree>
    <p:extLst>
      <p:ext uri="{BB962C8B-B14F-4D97-AF65-F5344CB8AC3E}">
        <p14:creationId xmlns:p14="http://schemas.microsoft.com/office/powerpoint/2010/main" val="2284605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Freeze-Thaw </a:t>
            </a:r>
            <a:br>
              <a:rPr lang="en-US" sz="3900" dirty="0" smtClean="0"/>
            </a:br>
            <a:r>
              <a:rPr lang="en-US" sz="3900" dirty="0" smtClean="0"/>
              <a:t>Results</a:t>
            </a:r>
          </a:p>
        </p:txBody>
      </p:sp>
      <p:pic>
        <p:nvPicPr>
          <p:cNvPr id="6146" name="Picture 2" descr="C:\Users\scott.muzenski.ctr\Pictures\Pic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7" y="2438639"/>
            <a:ext cx="4230275" cy="28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cott.muzenski.ctr\Pictures\Pictur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423068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0"/>
            <a:ext cx="6421496" cy="481612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Field Study</a:t>
            </a:r>
          </a:p>
        </p:txBody>
      </p:sp>
    </p:spTree>
    <p:extLst>
      <p:ext uri="{BB962C8B-B14F-4D97-AF65-F5344CB8AC3E}">
        <p14:creationId xmlns:p14="http://schemas.microsoft.com/office/powerpoint/2010/main" val="3125365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5"/>
          <a:stretch/>
        </p:blipFill>
        <p:spPr>
          <a:xfrm>
            <a:off x="4114800" y="1196720"/>
            <a:ext cx="4920669" cy="3250994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3441" y="1375954"/>
            <a:ext cx="3692759" cy="4957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/>
            <a:r>
              <a:rPr lang="en-US" altLang="zh-CN" sz="2400" dirty="0" err="1" smtClean="0">
                <a:cs typeface="Times New Roman" pitchFamily="18" charset="0"/>
              </a:rPr>
              <a:t>Superhydrophobic</a:t>
            </a:r>
            <a:r>
              <a:rPr lang="en-US" altLang="zh-CN" sz="2400" dirty="0" smtClean="0">
                <a:cs typeface="Times New Roman" pitchFamily="18" charset="0"/>
              </a:rPr>
              <a:t> Admixtures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2.5% by volume PVA fibers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W/CM = 0.32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S/CM = 0.50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5%  of cementitious material Silica Fume 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45% of cementitious material Blast Furnace Slag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94" y="4652841"/>
            <a:ext cx="5324475" cy="1762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Field Study</a:t>
            </a:r>
          </a:p>
        </p:txBody>
      </p:sp>
    </p:spTree>
    <p:extLst>
      <p:ext uri="{BB962C8B-B14F-4D97-AF65-F5344CB8AC3E}">
        <p14:creationId xmlns:p14="http://schemas.microsoft.com/office/powerpoint/2010/main" val="1546739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b="15504"/>
          <a:stretch/>
        </p:blipFill>
        <p:spPr>
          <a:xfrm>
            <a:off x="1371600" y="552994"/>
            <a:ext cx="4282439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4"/>
          <a:stretch/>
        </p:blipFill>
        <p:spPr>
          <a:xfrm>
            <a:off x="1371600" y="3688080"/>
            <a:ext cx="6385560" cy="2844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552994"/>
            <a:ext cx="210312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61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5954"/>
            <a:ext cx="3505200" cy="525780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3440" y="1375954"/>
            <a:ext cx="4311069" cy="4957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Same composition as fiber reinforced concrete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No </a:t>
            </a:r>
            <a:r>
              <a:rPr lang="en-US" altLang="zh-CN" sz="2400" dirty="0" err="1" smtClean="0">
                <a:cs typeface="Times New Roman" pitchFamily="18" charset="0"/>
              </a:rPr>
              <a:t>Superhydrophobic</a:t>
            </a:r>
            <a:r>
              <a:rPr lang="en-US" altLang="zh-CN" sz="2400" dirty="0" smtClean="0">
                <a:cs typeface="Times New Roman" pitchFamily="18" charset="0"/>
              </a:rPr>
              <a:t> Admixtures 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No Supplementary Cementitious Materials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0.1% by weight of cement Carbon Nano-Fibers</a:t>
            </a:r>
          </a:p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100 stainless steel electrodes evenly distributed throughout slab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Electrically Conductive Layer</a:t>
            </a:r>
          </a:p>
        </p:txBody>
      </p:sp>
    </p:spTree>
    <p:extLst>
      <p:ext uri="{BB962C8B-B14F-4D97-AF65-F5344CB8AC3E}">
        <p14:creationId xmlns:p14="http://schemas.microsoft.com/office/powerpoint/2010/main" val="852810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6"/>
          <p:cNvSpPr txBox="1">
            <a:spLocks noGrp="1"/>
          </p:cNvSpPr>
          <p:nvPr/>
        </p:nvSpPr>
        <p:spPr>
          <a:xfrm>
            <a:off x="304800" y="198120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457200" lvl="0" indent="-381000" rtl="0">
              <a:spcBef>
                <a:spcPts val="0"/>
              </a:spcBef>
              <a:buClrTx/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</a:rPr>
              <a:t>System will measure resistivity of concrete between embedded electrodes.</a:t>
            </a:r>
          </a:p>
          <a:p>
            <a:pPr marL="914400" lvl="1" indent="-342900" rtl="0">
              <a:spcBef>
                <a:spcPts val="0"/>
              </a:spcBef>
              <a:buClrTx/>
              <a:buSzPct val="100000"/>
              <a:buFont typeface="Courier New"/>
              <a:buChar char="o"/>
            </a:pPr>
            <a:r>
              <a:rPr lang="en" sz="1800" dirty="0">
                <a:solidFill>
                  <a:schemeClr val="tx1"/>
                </a:solidFill>
              </a:rPr>
              <a:t>Measurement is a unique method that forces a very small amount of current through the concrete using very little power</a:t>
            </a:r>
          </a:p>
          <a:p>
            <a:pPr marL="457200" lvl="0" indent="-381000" rtl="0">
              <a:spcBef>
                <a:spcPts val="0"/>
              </a:spcBef>
              <a:buClrTx/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</a:rPr>
              <a:t>When micro cracks form in the </a:t>
            </a:r>
            <a:r>
              <a:rPr lang="en" sz="2400" dirty="0" smtClean="0">
                <a:solidFill>
                  <a:schemeClr val="tx1"/>
                </a:solidFill>
              </a:rPr>
              <a:t>concrete (</a:t>
            </a:r>
            <a:r>
              <a:rPr lang="en" sz="2400" dirty="0">
                <a:solidFill>
                  <a:schemeClr val="tx1"/>
                </a:solidFill>
              </a:rPr>
              <a:t>which is normal) the resistance in the concrete increases and that increase is measurable</a:t>
            </a:r>
          </a:p>
          <a:p>
            <a:pPr marL="457200" lvl="0" indent="-381000">
              <a:spcBef>
                <a:spcPts val="0"/>
              </a:spcBef>
              <a:buClrTx/>
              <a:buSzPct val="100000"/>
              <a:buFont typeface="Arial"/>
              <a:buChar char="●"/>
            </a:pPr>
            <a:r>
              <a:rPr lang="en" sz="2400" dirty="0">
                <a:solidFill>
                  <a:schemeClr val="tx1"/>
                </a:solidFill>
              </a:rPr>
              <a:t>When a force is applied to the concrete and the structure bends these cracks get bigger and the resistance goes up more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Electrically Conductive Layer:</a:t>
            </a:r>
            <a:br>
              <a:rPr lang="en-US" sz="3900" dirty="0" smtClean="0"/>
            </a:br>
            <a:r>
              <a:rPr lang="en-US" sz="3900" dirty="0" smtClean="0"/>
              <a:t>How it works</a:t>
            </a:r>
          </a:p>
        </p:txBody>
      </p:sp>
    </p:spTree>
    <p:extLst>
      <p:ext uri="{BB962C8B-B14F-4D97-AF65-F5344CB8AC3E}">
        <p14:creationId xmlns:p14="http://schemas.microsoft.com/office/powerpoint/2010/main" val="822543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884" t="20000" r="3205" b="35257"/>
          <a:stretch/>
        </p:blipFill>
        <p:spPr bwMode="auto">
          <a:xfrm>
            <a:off x="762000" y="1905000"/>
            <a:ext cx="7696200" cy="297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Electrically Conductive Layer</a:t>
            </a:r>
          </a:p>
        </p:txBody>
      </p:sp>
    </p:spTree>
    <p:extLst>
      <p:ext uri="{BB962C8B-B14F-4D97-AF65-F5344CB8AC3E}">
        <p14:creationId xmlns:p14="http://schemas.microsoft.com/office/powerpoint/2010/main" val="1370212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831669"/>
            <a:ext cx="4182814" cy="3124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03023"/>
            <a:ext cx="4065678" cy="3036710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3441" y="1680754"/>
            <a:ext cx="3921360" cy="13672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indent="-533400"/>
            <a:r>
              <a:rPr lang="en-US" altLang="zh-CN" sz="2400" dirty="0" smtClean="0">
                <a:cs typeface="Times New Roman" pitchFamily="18" charset="0"/>
              </a:rPr>
              <a:t>Two Surface Coats of </a:t>
            </a:r>
            <a:r>
              <a:rPr lang="en-US" altLang="zh-CN" sz="2400" dirty="0" err="1" smtClean="0">
                <a:cs typeface="Times New Roman" pitchFamily="18" charset="0"/>
              </a:rPr>
              <a:t>Superhydrophobic</a:t>
            </a:r>
            <a:r>
              <a:rPr lang="en-US" altLang="zh-CN" sz="2400" dirty="0" smtClean="0">
                <a:cs typeface="Times New Roman" pitchFamily="18" charset="0"/>
              </a:rPr>
              <a:t> Emulsions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953000" y="4648200"/>
            <a:ext cx="3921360" cy="13672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>
                <a:cs typeface="Times New Roman" pitchFamily="18" charset="0"/>
              </a:rPr>
              <a:t>Future Work:</a:t>
            </a:r>
          </a:p>
          <a:p>
            <a:r>
              <a:rPr lang="en-US" altLang="zh-CN" sz="2400" dirty="0" smtClean="0">
                <a:cs typeface="Times New Roman" pitchFamily="18" charset="0"/>
              </a:rPr>
              <a:t>Resistivity Readings </a:t>
            </a:r>
          </a:p>
          <a:p>
            <a:pPr marL="533400" indent="-533400"/>
            <a:endParaRPr lang="en-US" altLang="zh-CN" sz="2400" dirty="0" smtClean="0"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543800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Final Product</a:t>
            </a:r>
          </a:p>
        </p:txBody>
      </p:sp>
    </p:spTree>
    <p:extLst>
      <p:ext uri="{BB962C8B-B14F-4D97-AF65-F5344CB8AC3E}">
        <p14:creationId xmlns:p14="http://schemas.microsoft.com/office/powerpoint/2010/main" val="3030306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43000"/>
            <a:ext cx="830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The </a:t>
            </a:r>
            <a:r>
              <a:rPr lang="en-US" sz="2400" dirty="0"/>
              <a:t>creation of an </a:t>
            </a:r>
            <a:r>
              <a:rPr lang="en-US" sz="2400" b="1" dirty="0" err="1" smtClean="0"/>
              <a:t>Superhydrophobic</a:t>
            </a:r>
            <a:r>
              <a:rPr lang="en-US" sz="2400" b="1" dirty="0" smtClean="0"/>
              <a:t> Engineered Cementitious Composite (SECC) </a:t>
            </a:r>
            <a:r>
              <a:rPr lang="en-US" sz="2400" dirty="0" smtClean="0"/>
              <a:t>can </a:t>
            </a:r>
            <a:r>
              <a:rPr lang="en-US" sz="2400" dirty="0"/>
              <a:t>provide a much extended lifespan for critical elements of </a:t>
            </a:r>
            <a:r>
              <a:rPr lang="en-US" sz="2400" dirty="0" smtClean="0"/>
              <a:t>bridges </a:t>
            </a:r>
            <a:r>
              <a:rPr lang="en-US" sz="2400" dirty="0"/>
              <a:t>and other transportation infrastructure. </a:t>
            </a:r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Moreover</a:t>
            </a:r>
            <a:r>
              <a:rPr lang="en-US" sz="2400" dirty="0"/>
              <a:t>, the use of </a:t>
            </a:r>
            <a:r>
              <a:rPr lang="en-US" sz="2400" b="1" dirty="0" smtClean="0"/>
              <a:t>SECC </a:t>
            </a:r>
            <a:r>
              <a:rPr lang="en-US" sz="2400" dirty="0" smtClean="0"/>
              <a:t>materials </a:t>
            </a:r>
            <a:r>
              <a:rPr lang="en-US" sz="2400" dirty="0"/>
              <a:t>in highway infrastructure can significantly reduce the need for maintenance.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086600" cy="1143000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buNone/>
              <a:defRPr/>
            </a:pPr>
            <a:r>
              <a:rPr lang="en-US" sz="3900" dirty="0" smtClean="0"/>
              <a:t>CONCLUSIONS</a:t>
            </a:r>
            <a:endParaRPr lang="en-US" sz="3900" dirty="0"/>
          </a:p>
        </p:txBody>
      </p:sp>
      <p:sp>
        <p:nvSpPr>
          <p:cNvPr id="7" name="TextBox 6"/>
          <p:cNvSpPr txBox="1"/>
          <p:nvPr/>
        </p:nvSpPr>
        <p:spPr>
          <a:xfrm>
            <a:off x="143691" y="1725794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400" dirty="0" smtClean="0">
                <a:latin typeface="+mn-lt"/>
              </a:rPr>
              <a:t>	The use of superhydrophobic admixtures to fiber-reinforced composites provides improved durability by:</a:t>
            </a:r>
          </a:p>
          <a:p>
            <a:pPr marL="285750" indent="-285750"/>
            <a:endParaRPr lang="en-US" sz="2400" dirty="0" smtClean="0"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Demonstrating very little reduction in compressive strengths;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Providing improved flexural response by introducing artificial flaws to initiate multi-cracking;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Providing a controlled or “desired” air void structure;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Providing exceptional freeze-thaw resistance;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Decreasing absorption and permeability.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8422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719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086600" cy="1143000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buNone/>
              <a:defRPr/>
            </a:pPr>
            <a:r>
              <a:rPr lang="en-US" sz="3900" dirty="0" smtClean="0"/>
              <a:t>Future Work</a:t>
            </a:r>
            <a:endParaRPr lang="en-US" sz="3900" dirty="0"/>
          </a:p>
        </p:txBody>
      </p:sp>
      <p:sp>
        <p:nvSpPr>
          <p:cNvPr id="7" name="TextBox 6"/>
          <p:cNvSpPr txBox="1"/>
          <p:nvPr/>
        </p:nvSpPr>
        <p:spPr>
          <a:xfrm>
            <a:off x="119742" y="1725794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endParaRPr lang="en-US" sz="2400" dirty="0" smtClean="0">
              <a:latin typeface="+mn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Improve the cement and aggregate matrix of fiber reinforced composites with </a:t>
            </a:r>
            <a:r>
              <a:rPr lang="en-US" sz="2400" dirty="0" err="1" smtClean="0">
                <a:latin typeface="+mn-lt"/>
              </a:rPr>
              <a:t>superhydrophobic</a:t>
            </a:r>
            <a:r>
              <a:rPr lang="en-US" sz="2400" dirty="0" smtClean="0">
                <a:latin typeface="+mn-lt"/>
              </a:rPr>
              <a:t> admixtures to create an ultra-durable material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Test contact angle and wear resistance of superhydrophobic surface applications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Perform tests on electrically conductive fiber reinforced concrete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471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627" y="2057080"/>
            <a:ext cx="3943350" cy="762000"/>
          </a:xfrm>
          <a:prstGeom prst="rect">
            <a:avLst/>
          </a:prstGeom>
        </p:spPr>
      </p:pic>
      <p:pic>
        <p:nvPicPr>
          <p:cNvPr id="6" name="Picture 5" descr="rgi-logo10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87" y="3005198"/>
            <a:ext cx="921739" cy="921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024" y="4076700"/>
            <a:ext cx="2881902" cy="8766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24" y="571500"/>
            <a:ext cx="2918781" cy="11760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568624" y="1371600"/>
            <a:ext cx="4953000" cy="4996939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j-lt"/>
              </a:rPr>
              <a:t>CFIRE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+mj-lt"/>
              </a:rPr>
              <a:t>WisDOT</a:t>
            </a:r>
            <a:endParaRPr lang="en-US" sz="2400" dirty="0">
              <a:latin typeface="+mj-lt"/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NSF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UWM RGI &amp; UWM Foundation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WE </a:t>
            </a:r>
            <a:r>
              <a:rPr lang="en-US" sz="2400" dirty="0">
                <a:latin typeface="+mj-lt"/>
              </a:rPr>
              <a:t>Energies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Lafarge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err="1" smtClean="0">
                <a:latin typeface="+mj-lt"/>
              </a:rPr>
              <a:t>Cemex</a:t>
            </a:r>
            <a:endParaRPr lang="en-US" sz="2400" dirty="0" smtClean="0">
              <a:latin typeface="+mj-lt"/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Handy Chemicals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j-lt"/>
              </a:rPr>
              <a:t>Kuraray </a:t>
            </a:r>
          </a:p>
          <a:p>
            <a:pPr marL="457200" indent="-457200">
              <a:buClr>
                <a:schemeClr val="tx2"/>
              </a:buClr>
              <a:defRPr/>
            </a:pPr>
            <a:endParaRPr lang="en-US" sz="2400" dirty="0" smtClean="0">
              <a:latin typeface="+mj-lt"/>
            </a:endParaRPr>
          </a:p>
          <a:p>
            <a:pPr marL="0" indent="0">
              <a:buClr>
                <a:schemeClr val="tx2"/>
              </a:buClr>
              <a:buNone/>
              <a:defRPr/>
            </a:pPr>
            <a:endParaRPr lang="en-US" sz="2400" baseline="-25000" dirty="0"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086600" cy="1143000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buNone/>
              <a:defRPr/>
            </a:pPr>
            <a:r>
              <a:rPr lang="en-US" sz="3900" dirty="0" smtClean="0"/>
              <a:t>Acknowledgments</a:t>
            </a:r>
            <a:endParaRPr lang="en-US" sz="39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947" y="5334000"/>
            <a:ext cx="1249979" cy="124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76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62200" y="1284514"/>
            <a:ext cx="4572000" cy="3505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buFont typeface="Georgia" pitchFamily="18" charset="0"/>
              <a:buNone/>
            </a:pPr>
            <a:r>
              <a:rPr lang="en-US" sz="5400" dirty="0" smtClean="0"/>
              <a:t>Thank You!!</a:t>
            </a:r>
          </a:p>
          <a:p>
            <a:pPr algn="ctr">
              <a:buFont typeface="Georgia" pitchFamily="18" charset="0"/>
              <a:buNone/>
            </a:pPr>
            <a:endParaRPr lang="en-US" dirty="0"/>
          </a:p>
          <a:p>
            <a:pPr algn="ctr">
              <a:buFont typeface="Georgia" pitchFamily="18" charset="0"/>
              <a:buNone/>
            </a:pPr>
            <a:endParaRPr lang="en-US" dirty="0" smtClean="0"/>
          </a:p>
          <a:p>
            <a:pPr algn="ctr">
              <a:buFont typeface="Georgia" pitchFamily="18" charset="0"/>
              <a:buNone/>
            </a:pPr>
            <a:r>
              <a:rPr lang="en-US" sz="5400" dirty="0" smtClean="0"/>
              <a:t>Questions?</a:t>
            </a:r>
            <a:endParaRPr lang="en-US" sz="5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5257800"/>
            <a:ext cx="7503111" cy="1524000"/>
          </a:xfrm>
        </p:spPr>
        <p:txBody>
          <a:bodyPr/>
          <a:lstStyle/>
          <a:p>
            <a:r>
              <a:rPr lang="en-US" sz="2800" dirty="0" smtClean="0"/>
              <a:t>Contact Information:</a:t>
            </a:r>
            <a:br>
              <a:rPr lang="en-US" sz="2800" dirty="0" smtClean="0"/>
            </a:br>
            <a:r>
              <a:rPr lang="en-US" sz="2800" dirty="0" smtClean="0"/>
              <a:t>Scott Muzenski 	swm@uwm.edu</a:t>
            </a:r>
            <a:br>
              <a:rPr lang="en-US" sz="2800" dirty="0" smtClean="0"/>
            </a:br>
            <a:r>
              <a:rPr lang="en-US" sz="2800" dirty="0" smtClean="0"/>
              <a:t>Konstantin Sobolev	 sobolev@uwm.edu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512511" cy="1143000"/>
          </a:xfrm>
        </p:spPr>
        <p:txBody>
          <a:bodyPr>
            <a:noAutofit/>
          </a:bodyPr>
          <a:lstStyle/>
          <a:p>
            <a:pPr algn="l" eaLnBrk="1" hangingPunct="1">
              <a:buNone/>
            </a:pPr>
            <a:r>
              <a:rPr lang="en-US" sz="3900" dirty="0" smtClean="0"/>
              <a:t>  SELF-CLEANING SUPER-HYDROPHOBIC SURFACES</a:t>
            </a:r>
          </a:p>
        </p:txBody>
      </p:sp>
      <p:pic>
        <p:nvPicPr>
          <p:cNvPr id="84995" name="Picture 3" descr="lotus_tropf_st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45529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 descr="glatt_tropf_grau_st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2669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tropfen_he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76400"/>
            <a:ext cx="379920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lotus_rem_gro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4114800"/>
            <a:ext cx="3860760" cy="242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86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+mn-lt"/>
              </a:rPr>
              <a:t>LITERATURE REVIEW</a:t>
            </a:r>
            <a:endParaRPr lang="en-US" sz="4000" b="1" dirty="0">
              <a:latin typeface="+mn-lt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33950" y="1371600"/>
            <a:ext cx="574675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latin typeface="+mn-lt"/>
                <a:ea typeface="Calibri" pitchFamily="34" charset="0"/>
              </a:rPr>
              <a:t>Literature: SCI Finder:</a:t>
            </a:r>
            <a:endParaRPr lang="en-US" sz="1600" b="1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1410 references containing "hydrophobic coating"</a:t>
            </a:r>
            <a:endParaRPr lang="en-US" sz="1600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237 references containing "</a:t>
            </a:r>
            <a:r>
              <a:rPr lang="en-US" sz="1600" dirty="0" err="1">
                <a:latin typeface="+mn-lt"/>
                <a:ea typeface="Calibri" pitchFamily="34" charset="0"/>
              </a:rPr>
              <a:t>superhydrophobic</a:t>
            </a:r>
            <a:r>
              <a:rPr lang="en-US" sz="1600" dirty="0">
                <a:latin typeface="+mn-lt"/>
                <a:ea typeface="Calibri" pitchFamily="34" charset="0"/>
              </a:rPr>
              <a:t> coating "</a:t>
            </a:r>
            <a:endParaRPr lang="en-US" sz="1600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14 references containing "hydrophobic concrete" </a:t>
            </a:r>
            <a:endParaRPr lang="en-US" sz="1600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2 references containing "</a:t>
            </a:r>
            <a:r>
              <a:rPr lang="en-US" sz="1600" dirty="0" err="1">
                <a:latin typeface="+mn-lt"/>
                <a:ea typeface="Calibri" pitchFamily="34" charset="0"/>
              </a:rPr>
              <a:t>superhydrophobic</a:t>
            </a:r>
            <a:r>
              <a:rPr lang="en-US" sz="1600" dirty="0">
                <a:latin typeface="+mn-lt"/>
                <a:ea typeface="Calibri" pitchFamily="34" charset="0"/>
              </a:rPr>
              <a:t> concrete"</a:t>
            </a:r>
            <a:endParaRPr lang="en-US" sz="1600" dirty="0">
              <a:latin typeface="+mn-lt"/>
            </a:endParaRPr>
          </a:p>
          <a:p>
            <a:pPr eaLnBrk="0" hangingPunct="0">
              <a:defRPr/>
            </a:pPr>
            <a:endParaRPr lang="en-US" sz="300" dirty="0">
              <a:latin typeface="+mn-lt"/>
              <a:ea typeface="Calibri" pitchFamily="34" charset="0"/>
            </a:endParaRPr>
          </a:p>
          <a:p>
            <a:pPr eaLnBrk="0" hangingPunct="0">
              <a:defRPr/>
            </a:pPr>
            <a:r>
              <a:rPr lang="en-US" sz="1600" b="1" dirty="0">
                <a:latin typeface="+mn-lt"/>
                <a:ea typeface="Calibri" pitchFamily="34" charset="0"/>
              </a:rPr>
              <a:t>Patents USPTO:  </a:t>
            </a:r>
            <a:endParaRPr lang="en-US" sz="1600" b="1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87/1077 patents containing "hydrophobic coating"</a:t>
            </a:r>
            <a:endParaRPr lang="en-US" sz="1600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3/8 patents containing "</a:t>
            </a:r>
            <a:r>
              <a:rPr lang="en-US" sz="1600" dirty="0" err="1">
                <a:latin typeface="+mn-lt"/>
                <a:ea typeface="Calibri" pitchFamily="34" charset="0"/>
              </a:rPr>
              <a:t>superhydrophobic</a:t>
            </a:r>
            <a:r>
              <a:rPr lang="en-US" sz="1600" dirty="0">
                <a:latin typeface="+mn-lt"/>
                <a:ea typeface="Calibri" pitchFamily="34" charset="0"/>
              </a:rPr>
              <a:t> coating“</a:t>
            </a:r>
            <a:endParaRPr lang="en-US" sz="1600" dirty="0">
              <a:latin typeface="+mn-lt"/>
            </a:endParaRPr>
          </a:p>
          <a:p>
            <a:pPr lvl="1" eaLnBrk="0" hangingPunct="0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2"/>
              </a:rPr>
              <a:t>7,914,897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2"/>
              </a:rPr>
              <a:t>Superhydrophobic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2"/>
              </a:rPr>
              <a:t> coating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by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Zimmermann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et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al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lvl="1" eaLnBrk="0" hangingPunct="0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3"/>
              </a:rPr>
              <a:t>7,419,615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3"/>
              </a:rPr>
              <a:t>Renewable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3"/>
              </a:rPr>
              <a:t>superhydrophobic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3"/>
              </a:rPr>
              <a:t> coating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 by Strauss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lvl="1" eaLnBrk="0" hangingPunct="0"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4"/>
              </a:rPr>
              <a:t>6,994,045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4"/>
              </a:rPr>
              <a:t>Superhydrophobic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hlinkClick r:id="rId4"/>
              </a:rPr>
              <a:t> coating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 by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</a:rPr>
              <a:t>Paszkowski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2/31 patents containing "hydrophobic concrete" </a:t>
            </a:r>
            <a:endParaRPr lang="en-US" sz="1600" dirty="0">
              <a:latin typeface="+mn-lt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ea typeface="Calibri" pitchFamily="34" charset="0"/>
              </a:rPr>
              <a:t> </a:t>
            </a:r>
            <a:r>
              <a:rPr lang="en-US" sz="1600" u="sng" dirty="0">
                <a:latin typeface="+mn-lt"/>
                <a:ea typeface="Calibri" pitchFamily="34" charset="0"/>
              </a:rPr>
              <a:t>No patents containing "</a:t>
            </a:r>
            <a:r>
              <a:rPr lang="en-US" sz="1600" u="sng" dirty="0" err="1">
                <a:latin typeface="+mn-lt"/>
                <a:ea typeface="Calibri" pitchFamily="34" charset="0"/>
              </a:rPr>
              <a:t>superhydrophobic</a:t>
            </a:r>
            <a:r>
              <a:rPr lang="en-US" sz="1600" u="sng" dirty="0">
                <a:latin typeface="+mn-lt"/>
                <a:ea typeface="Calibri" pitchFamily="34" charset="0"/>
              </a:rPr>
              <a:t> concrete“</a:t>
            </a:r>
          </a:p>
          <a:p>
            <a:pPr eaLnBrk="0" hangingPunct="0">
              <a:defRPr/>
            </a:pPr>
            <a:endParaRPr lang="en-US" sz="300" u="sng" dirty="0" smtClean="0">
              <a:latin typeface="+mn-lt"/>
            </a:endParaRPr>
          </a:p>
          <a:p>
            <a:pPr eaLnBrk="0" hangingPunct="0">
              <a:defRPr/>
            </a:pPr>
            <a:endParaRPr lang="en-US" sz="300" u="sng" dirty="0" smtClean="0">
              <a:latin typeface="+mn-lt"/>
            </a:endParaRPr>
          </a:p>
          <a:p>
            <a:pPr eaLnBrk="0" hangingPunct="0">
              <a:defRPr/>
            </a:pPr>
            <a:endParaRPr lang="en-US" sz="300" u="sng" dirty="0" smtClean="0">
              <a:latin typeface="+mn-lt"/>
            </a:endParaRPr>
          </a:p>
          <a:p>
            <a:pPr eaLnBrk="0" hangingPunct="0">
              <a:defRPr/>
            </a:pPr>
            <a:endParaRPr lang="en-US" sz="300" u="sng" dirty="0">
              <a:latin typeface="+mn-lt"/>
            </a:endParaRPr>
          </a:p>
          <a:p>
            <a:pPr eaLnBrk="0" hangingPunct="0">
              <a:defRPr/>
            </a:pPr>
            <a:r>
              <a:rPr lang="en-US" sz="1600" dirty="0">
                <a:latin typeface="+mn-lt"/>
              </a:rPr>
              <a:t>Available literature, patents and products </a:t>
            </a:r>
            <a:r>
              <a:rPr lang="en-US" sz="1600" dirty="0">
                <a:latin typeface="+mn-lt"/>
                <a:cs typeface="Arial" charset="0"/>
              </a:rPr>
              <a:t>are related to </a:t>
            </a:r>
            <a:r>
              <a:rPr lang="en-US" sz="1600" dirty="0" err="1" smtClean="0">
                <a:latin typeface="+mn-lt"/>
                <a:cs typeface="Arial" charset="0"/>
              </a:rPr>
              <a:t>superhydrophobic</a:t>
            </a:r>
            <a:r>
              <a:rPr lang="en-US" sz="1600" dirty="0" smtClean="0">
                <a:latin typeface="+mn-lt"/>
                <a:cs typeface="Arial" charset="0"/>
              </a:rPr>
              <a:t> </a:t>
            </a:r>
            <a:r>
              <a:rPr lang="en-US" sz="1600" dirty="0">
                <a:latin typeface="+mn-lt"/>
                <a:cs typeface="Arial" charset="0"/>
              </a:rPr>
              <a:t>surface coatings on glass, metals, and glazed ceramics. Many of these coatings have poor long-term performance on concrete due to poor wear resistance: “</a:t>
            </a:r>
            <a:r>
              <a:rPr lang="en-US" sz="1600" i="1" dirty="0">
                <a:latin typeface="+mn-lt"/>
                <a:cs typeface="Arial" charset="0"/>
              </a:rPr>
              <a:t>the application of sealer at the time of construction, without any reapplication in later years, was not effective in reducing chloride ingress</a:t>
            </a:r>
            <a:r>
              <a:rPr lang="en-US" sz="1600" dirty="0">
                <a:latin typeface="+mn-lt"/>
                <a:cs typeface="Arial" charset="0"/>
              </a:rPr>
              <a:t>.” </a:t>
            </a:r>
            <a:endParaRPr lang="en-US" sz="1600" dirty="0">
              <a:latin typeface="+mn-lt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595530" y="4468266"/>
            <a:ext cx="1138359" cy="10160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endParaRPr lang="en-US" sz="1200" b="1" u="sng" dirty="0">
              <a:latin typeface="+mn-lt"/>
              <a:cs typeface="Arial" charset="0"/>
            </a:endParaRPr>
          </a:p>
          <a:p>
            <a:pPr eaLnBrk="0" hangingPunct="0">
              <a:defRPr/>
            </a:pPr>
            <a:r>
              <a:rPr lang="en-US" sz="1200" b="1" u="sng" dirty="0">
                <a:latin typeface="+mn-lt"/>
                <a:cs typeface="Arial" charset="0"/>
              </a:rPr>
              <a:t>2000 cycles</a:t>
            </a:r>
          </a:p>
          <a:p>
            <a:pPr eaLnBrk="0" hangingPunct="0">
              <a:defRPr/>
            </a:pPr>
            <a:endParaRPr lang="en-US" sz="1200" b="1" u="sng" dirty="0">
              <a:latin typeface="+mn-lt"/>
              <a:cs typeface="Arial" charset="0"/>
            </a:endParaRPr>
          </a:p>
          <a:p>
            <a:pPr eaLnBrk="0" hangingPunct="0">
              <a:defRPr/>
            </a:pPr>
            <a:r>
              <a:rPr lang="en-US" sz="1200" b="1" u="sng" dirty="0">
                <a:latin typeface="+mn-lt"/>
                <a:cs typeface="Arial" charset="0"/>
              </a:rPr>
              <a:t>15 years</a:t>
            </a:r>
          </a:p>
          <a:p>
            <a:pPr eaLnBrk="0" hangingPunct="0">
              <a:defRPr/>
            </a:pPr>
            <a:endParaRPr lang="en-US" sz="1200" dirty="0">
              <a:latin typeface="+mn-lt"/>
              <a:cs typeface="Arial" charset="0"/>
            </a:endParaRPr>
          </a:p>
        </p:txBody>
      </p:sp>
      <p:pic>
        <p:nvPicPr>
          <p:cNvPr id="10" name="Picture 2" descr="GKZ-3x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8573" y="1830002"/>
            <a:ext cx="3379005" cy="24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608573" y="4468603"/>
            <a:ext cx="1600200" cy="1015663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endParaRPr lang="en-US" sz="1200" b="1" u="sng" dirty="0">
              <a:latin typeface="+mn-lt"/>
              <a:cs typeface="Arial" charset="0"/>
            </a:endParaRPr>
          </a:p>
          <a:p>
            <a:pPr eaLnBrk="0" hangingPunct="0">
              <a:defRPr/>
            </a:pPr>
            <a:r>
              <a:rPr lang="en-US" sz="1200" b="1" u="sng" dirty="0">
                <a:latin typeface="+mn-lt"/>
                <a:cs typeface="Arial" charset="0"/>
              </a:rPr>
              <a:t>120 </a:t>
            </a:r>
            <a:r>
              <a:rPr lang="en-US" sz="1200" b="1" u="sng" dirty="0" smtClean="0">
                <a:latin typeface="+mn-lt"/>
                <a:cs typeface="Arial" charset="0"/>
              </a:rPr>
              <a:t>cycles</a:t>
            </a:r>
          </a:p>
          <a:p>
            <a:pPr eaLnBrk="0" hangingPunct="0">
              <a:defRPr/>
            </a:pPr>
            <a:endParaRPr lang="en-US" sz="1200" b="1" u="sng" dirty="0">
              <a:latin typeface="+mn-lt"/>
              <a:cs typeface="Arial" charset="0"/>
            </a:endParaRPr>
          </a:p>
          <a:p>
            <a:pPr eaLnBrk="0" hangingPunct="0">
              <a:defRPr/>
            </a:pPr>
            <a:r>
              <a:rPr lang="en-US" sz="1200" b="1" u="sng" dirty="0">
                <a:latin typeface="+mn-lt"/>
                <a:cs typeface="Arial" charset="0"/>
              </a:rPr>
              <a:t>Reference concrete</a:t>
            </a:r>
          </a:p>
          <a:p>
            <a:pPr eaLnBrk="0" hangingPunct="0">
              <a:defRPr/>
            </a:pPr>
            <a:endParaRPr lang="en-US" sz="1200" b="1" u="sng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357300"/>
            <a:ext cx="8001000" cy="8080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Superhydrophobicity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Engages interdisciplinary work combining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1,2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biomimetics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(lotus effect),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chemistry (use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siloxane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polymers), and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nanotechnology (use of nano-SiO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particles)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" y="5521404"/>
            <a:ext cx="91440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1.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Sobolev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K. and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Batrakov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V., The Effect of a PEHSO on the Durability of Concrete with Supplementary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Cementitious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Materials. ASCE Journal of Materials in Civil Engineering, 19(10), 2007, 809-819.</a:t>
            </a:r>
            <a:endParaRPr kumimoji="0" lang="en-US" sz="1200" b="0" i="0" strike="noStrike" cap="none" normalizeH="0" baseline="0" dirty="0" smtClean="0">
              <a:ln>
                <a:noFill/>
              </a:ln>
              <a:effectLst/>
              <a:latin typeface="+mj-lt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2.</a:t>
            </a:r>
            <a:r>
              <a:rPr kumimoji="0" lang="en-US" sz="1200" b="0" i="0" strike="noStrike" cap="none" normalizeH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Sobolev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 K. and </a:t>
            </a:r>
            <a:r>
              <a:rPr kumimoji="0" lang="en-US" sz="1200" b="0" i="0" strike="noStrike" cap="none" normalizeH="0" baseline="0" dirty="0" err="1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Ferrada</a:t>
            </a:r>
            <a:r>
              <a:rPr kumimoji="0" lang="en-US" sz="1200" b="0" i="0" strike="noStrike" cap="none" normalizeH="0" baseline="0" dirty="0" smtClean="0">
                <a:ln>
                  <a:noFill/>
                </a:ln>
                <a:effectLst/>
                <a:latin typeface="+mj-lt"/>
                <a:ea typeface="Arial Unicode MS" pitchFamily="34" charset="-128"/>
                <a:cs typeface="Times New Roman" pitchFamily="18" charset="0"/>
              </a:rPr>
              <a:t>-Gutiérrez M., How Nanotechnology Can Change the Concrete World: Part 2. American Ceramic Society Bulletin, 11, 2005, 16-19.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+mj-lt"/>
              </a:rPr>
              <a:t>Image. Michael</a:t>
            </a:r>
            <a:r>
              <a:rPr lang="en-US" sz="1200" dirty="0">
                <a:latin typeface="+mj-lt"/>
              </a:rPr>
              <a:t>, N. and B. </a:t>
            </a:r>
            <a:r>
              <a:rPr lang="en-US" sz="1200" dirty="0" err="1">
                <a:latin typeface="+mj-lt"/>
              </a:rPr>
              <a:t>Bhushan</a:t>
            </a:r>
            <a:r>
              <a:rPr lang="en-US" sz="1200" dirty="0">
                <a:latin typeface="+mj-lt"/>
              </a:rPr>
              <a:t>, Hierarchical roughness makes </a:t>
            </a:r>
            <a:r>
              <a:rPr lang="en-US" sz="1200" dirty="0" err="1">
                <a:latin typeface="+mj-lt"/>
              </a:rPr>
              <a:t>superhydrophobic</a:t>
            </a:r>
            <a:r>
              <a:rPr lang="en-US" sz="1200" dirty="0">
                <a:latin typeface="+mj-lt"/>
              </a:rPr>
              <a:t> states stable. Microelectronic Engineering, 2007. 84(3): p. 382-386</a:t>
            </a:r>
            <a:r>
              <a:rPr lang="en-US" sz="1200" dirty="0" smtClean="0">
                <a:latin typeface="+mj-lt"/>
              </a:rPr>
              <a:t>.</a:t>
            </a:r>
            <a:endParaRPr kumimoji="0" lang="en-US" sz="1200" b="0" i="0" strike="noStrike" cap="none" normalizeH="0" baseline="0" dirty="0" smtClean="0">
              <a:ln>
                <a:noFill/>
              </a:ln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7" name="Picture 3" descr="File:Unitary roughness structure versus hierarchical 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88" y="3293358"/>
            <a:ext cx="5804422" cy="20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0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09800" y="4953000"/>
            <a:ext cx="6512511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ko-KR" dirty="0" smtClean="0">
                <a:ea typeface="Gulim" pitchFamily="34" charset="-127"/>
              </a:rPr>
              <a:t>CONCRETE WITH </a:t>
            </a:r>
            <a:br>
              <a:rPr lang="en-US" altLang="ko-KR" dirty="0" smtClean="0">
                <a:ea typeface="Gulim" pitchFamily="34" charset="-127"/>
              </a:rPr>
            </a:br>
            <a:r>
              <a:rPr lang="en-US" altLang="ko-KR" dirty="0" smtClean="0">
                <a:ea typeface="Gulim" pitchFamily="34" charset="-127"/>
              </a:rPr>
              <a:t>NANOPARTICLES</a:t>
            </a:r>
            <a:endParaRPr lang="en-US" dirty="0"/>
          </a:p>
        </p:txBody>
      </p:sp>
      <p:pic>
        <p:nvPicPr>
          <p:cNvPr id="5" name="Picture 4" descr="images-nano-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2752" b="9762"/>
          <a:stretch>
            <a:fillRect/>
          </a:stretch>
        </p:blipFill>
        <p:spPr>
          <a:xfrm>
            <a:off x="304800" y="1295400"/>
            <a:ext cx="4572000" cy="3968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685800"/>
            <a:ext cx="3112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i="1" dirty="0" smtClean="0">
                <a:latin typeface="+mj-lt"/>
                <a:ea typeface="Gulim" pitchFamily="34" charset="-127"/>
              </a:rPr>
              <a:t>Why </a:t>
            </a:r>
            <a:r>
              <a:rPr lang="en-US" altLang="ko-KR" sz="2800" i="1" dirty="0" err="1" smtClean="0">
                <a:latin typeface="+mj-lt"/>
                <a:ea typeface="Gulim" pitchFamily="34" charset="-127"/>
              </a:rPr>
              <a:t>Nanoconcrete</a:t>
            </a:r>
            <a:r>
              <a:rPr lang="en-US" altLang="ko-KR" sz="2800" i="1" dirty="0" smtClean="0">
                <a:latin typeface="+mj-lt"/>
                <a:ea typeface="Gulim" pitchFamily="34" charset="-127"/>
              </a:rPr>
              <a:t>?  </a:t>
            </a:r>
            <a:endParaRPr lang="en-US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48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363684"/>
              </p:ext>
            </p:extLst>
          </p:nvPr>
        </p:nvGraphicFramePr>
        <p:xfrm>
          <a:off x="762000" y="1571625"/>
          <a:ext cx="7467600" cy="490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Visio" r:id="rId3" imgW="8423453" imgH="5576316" progId="Visio.Drawing.11">
                  <p:embed/>
                </p:oleObj>
              </mc:Choice>
              <mc:Fallback>
                <p:oleObj name="Visio" r:id="rId3" imgW="8423453" imgH="557631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71625"/>
                        <a:ext cx="7467600" cy="490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7848600" cy="173754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ko-KR" sz="4400" dirty="0" smtClean="0">
                <a:ea typeface="Gulim" pitchFamily="34" charset="-127"/>
              </a:rPr>
              <a:t>PARTICLE SIZE SCALE </a:t>
            </a:r>
            <a:br>
              <a:rPr lang="en-US" altLang="ko-KR" sz="4400" dirty="0" smtClean="0">
                <a:ea typeface="Gulim" pitchFamily="34" charset="-127"/>
              </a:rPr>
            </a:br>
            <a:r>
              <a:rPr lang="en-US" altLang="ko-KR" sz="4400" dirty="0" smtClean="0">
                <a:ea typeface="Gulim" pitchFamily="34" charset="-127"/>
              </a:rPr>
              <a:t>RELATED TO CONCRETE </a:t>
            </a:r>
            <a:r>
              <a:rPr lang="en-US" sz="4400" baseline="30000" dirty="0" smtClean="0"/>
              <a:t>[1]</a:t>
            </a:r>
            <a:endParaRPr lang="es-MX" sz="440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334125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latin typeface="+mn-lt"/>
              </a:rPr>
              <a:t>[1] Sobolev K. and </a:t>
            </a:r>
            <a:r>
              <a:rPr lang="en-US" sz="1400" i="1" dirty="0" err="1">
                <a:latin typeface="+mn-lt"/>
              </a:rPr>
              <a:t>Ferrada</a:t>
            </a:r>
            <a:r>
              <a:rPr lang="en-US" sz="1400" i="1" dirty="0">
                <a:latin typeface="+mn-lt"/>
              </a:rPr>
              <a:t>-Gutiérrez M., How Nanotechnology Can Change the </a:t>
            </a:r>
          </a:p>
          <a:p>
            <a:r>
              <a:rPr lang="en-US" sz="1400" i="1" dirty="0">
                <a:latin typeface="+mn-lt"/>
              </a:rPr>
              <a:t>Concrete World: Part 2. American Ceramic Society Bulletin, No. 11, 2005, pp. 16-19. </a:t>
            </a:r>
          </a:p>
        </p:txBody>
      </p:sp>
    </p:spTree>
    <p:extLst>
      <p:ext uri="{BB962C8B-B14F-4D97-AF65-F5344CB8AC3E}">
        <p14:creationId xmlns:p14="http://schemas.microsoft.com/office/powerpoint/2010/main" val="1761110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1376</Words>
  <Application>Microsoft Office PowerPoint</Application>
  <PresentationFormat>On-screen Show (4:3)</PresentationFormat>
  <Paragraphs>252</Paragraphs>
  <Slides>43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 Unicode MS</vt:lpstr>
      <vt:lpstr>Gulim</vt:lpstr>
      <vt:lpstr>MS PGothic</vt:lpstr>
      <vt:lpstr>Arial</vt:lpstr>
      <vt:lpstr>Calibri</vt:lpstr>
      <vt:lpstr>Courier New</vt:lpstr>
      <vt:lpstr>方正姚体</vt:lpstr>
      <vt:lpstr>Georgia</vt:lpstr>
      <vt:lpstr>Times New Roman</vt:lpstr>
      <vt:lpstr>TimesNewRoman</vt:lpstr>
      <vt:lpstr>TimesNewRoman,Bold</vt:lpstr>
      <vt:lpstr>TimesNewRoman,Italic</vt:lpstr>
      <vt:lpstr>Trebuchet MS</vt:lpstr>
      <vt:lpstr>Wingdings</vt:lpstr>
      <vt:lpstr>Office Theme</vt:lpstr>
      <vt:lpstr>Slipstream</vt:lpstr>
      <vt:lpstr>Visio</vt:lpstr>
      <vt:lpstr>Microsoft Office Visio Drawing</vt:lpstr>
      <vt:lpstr>Superhydrophobic Engineered Cementitious Composites (SECC)</vt:lpstr>
      <vt:lpstr>PowerPoint Presentation</vt:lpstr>
      <vt:lpstr>PowerPoint Presentation</vt:lpstr>
      <vt:lpstr>PowerPoint Presentation</vt:lpstr>
      <vt:lpstr>  SELF-CLEANING SUPER-HYDROPHOBIC SURFACES</vt:lpstr>
      <vt:lpstr>LITERATURE REVIEW</vt:lpstr>
      <vt:lpstr>PowerPoint Presentation</vt:lpstr>
      <vt:lpstr>CONCRETE WITH  NANOPARTICLES</vt:lpstr>
      <vt:lpstr>PARTICLE SIZE SCALE  RELATED TO CONCRETE [1]</vt:lpstr>
      <vt:lpstr>Silicon dioxide nanoparticles (or nanosilica) can be used as an additive for high-performance and self-compacting concrete improving workability and strength of concrete.         courtesy of Dr. Andri Vital,  EMPA Materials Testing and Research </vt:lpstr>
      <vt:lpstr>  Surface Hydrophobization</vt:lpstr>
      <vt:lpstr>  Surface Hydrophobization</vt:lpstr>
      <vt:lpstr>  Surface Hydrophobization</vt:lpstr>
      <vt:lpstr>  Surface Hydrophobization</vt:lpstr>
      <vt:lpstr>PowerPoint Presentation</vt:lpstr>
      <vt:lpstr>Ice-phobization Concrete</vt:lpstr>
      <vt:lpstr>Hydrophobization</vt:lpstr>
      <vt:lpstr>  Concept of Internal Superhydrophobic Admixtures</vt:lpstr>
      <vt:lpstr>  Strain Hardening and Engineered Cementitious Composites (ECC)</vt:lpstr>
      <vt:lpstr>  Combining Superhydrophobicity with ECC</vt:lpstr>
      <vt:lpstr>  Approach</vt:lpstr>
      <vt:lpstr>  Approach</vt:lpstr>
      <vt:lpstr>  Applications</vt:lpstr>
      <vt:lpstr>Testing of Admixtures</vt:lpstr>
      <vt:lpstr>Testing of Admixtures</vt:lpstr>
      <vt:lpstr>Testing of Admixtures</vt:lpstr>
      <vt:lpstr>Testing of Admixtures</vt:lpstr>
      <vt:lpstr>Results</vt:lpstr>
      <vt:lpstr>Mechanical Results</vt:lpstr>
      <vt:lpstr>Absorption Results</vt:lpstr>
      <vt:lpstr>Freeze-Thaw Testing</vt:lpstr>
      <vt:lpstr>  Freeze-Thaw  Results</vt:lpstr>
      <vt:lpstr>  Field Study</vt:lpstr>
      <vt:lpstr>  Field Study</vt:lpstr>
      <vt:lpstr>PowerPoint Presentation</vt:lpstr>
      <vt:lpstr>  Electrically Conductive Layer</vt:lpstr>
      <vt:lpstr>  Electrically Conductive Layer: How it works</vt:lpstr>
      <vt:lpstr>  Electrically Conductive Layer</vt:lpstr>
      <vt:lpstr>  Final Product</vt:lpstr>
      <vt:lpstr>CONCLUSIONS</vt:lpstr>
      <vt:lpstr>Future Work</vt:lpstr>
      <vt:lpstr>Acknowledgments</vt:lpstr>
      <vt:lpstr>Contact Information: Scott Muzenski  swm@uwm.edu Konstantin Sobolev  sobolev@uwm.edu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 William Muzenski</cp:lastModifiedBy>
  <cp:revision>34</cp:revision>
  <dcterms:created xsi:type="dcterms:W3CDTF">2014-06-24T20:43:35Z</dcterms:created>
  <dcterms:modified xsi:type="dcterms:W3CDTF">2014-11-05T18:48:23Z</dcterms:modified>
</cp:coreProperties>
</file>