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480" r:id="rId2"/>
    <p:sldId id="457" r:id="rId3"/>
    <p:sldId id="514" r:id="rId4"/>
    <p:sldId id="282" r:id="rId5"/>
    <p:sldId id="267" r:id="rId6"/>
    <p:sldId id="404" r:id="rId7"/>
    <p:sldId id="472" r:id="rId8"/>
    <p:sldId id="474" r:id="rId9"/>
    <p:sldId id="517" r:id="rId10"/>
    <p:sldId id="456" r:id="rId11"/>
    <p:sldId id="512" r:id="rId12"/>
    <p:sldId id="490" r:id="rId13"/>
    <p:sldId id="502" r:id="rId14"/>
    <p:sldId id="511" r:id="rId15"/>
    <p:sldId id="509" r:id="rId16"/>
    <p:sldId id="510" r:id="rId17"/>
    <p:sldId id="488" r:id="rId18"/>
    <p:sldId id="519" r:id="rId19"/>
    <p:sldId id="515" r:id="rId20"/>
    <p:sldId id="513" r:id="rId21"/>
    <p:sldId id="518" r:id="rId2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ph.townsend" initials="r" lastIdx="1" clrIdx="0">
    <p:extLst>
      <p:ext uri="{19B8F6BF-5375-455C-9EA6-DF929625EA0E}">
        <p15:presenceInfo xmlns:p15="http://schemas.microsoft.com/office/powerpoint/2012/main" userId="ralph.townse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FF99"/>
    <a:srgbClr val="BFBFBF"/>
    <a:srgbClr val="000000"/>
    <a:srgbClr val="519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1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Pacific Is.</c:v>
                </c:pt>
                <c:pt idx="5">
                  <c:v>White</c:v>
                </c:pt>
                <c:pt idx="6">
                  <c:v>2 or more</c:v>
                </c:pt>
              </c:strCache>
            </c:strRef>
          </c:cat>
          <c:val>
            <c:numRef>
              <c:f>Sheet1!$B$2:$B$8</c:f>
            </c:numRef>
          </c:val>
          <c:extLst>
            <c:ext xmlns:c16="http://schemas.microsoft.com/office/drawing/2014/chart" uri="{C3380CC4-5D6E-409C-BE32-E72D297353CC}">
              <c16:uniqueId val="{00000000-A989-4932-8CE8-E49276EB40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BFBFBF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989-4932-8CE8-E49276EB4057}"/>
              </c:ext>
            </c:extLst>
          </c:dPt>
          <c:dPt>
            <c:idx val="1"/>
            <c:bubble3D val="0"/>
            <c:spPr>
              <a:solidFill>
                <a:srgbClr val="FFFFCC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989-4932-8CE8-E49276EB4057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989-4932-8CE8-E49276EB4057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A989-4932-8CE8-E49276EB4057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A989-4932-8CE8-E49276EB4057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A989-4932-8CE8-E49276EB4057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989-4932-8CE8-E49276EB4057}"/>
              </c:ext>
            </c:extLst>
          </c:dPt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Pacific Is.</c:v>
                </c:pt>
                <c:pt idx="5">
                  <c:v>White</c:v>
                </c:pt>
                <c:pt idx="6">
                  <c:v>2 or more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0.18</c:v>
                </c:pt>
                <c:pt idx="1">
                  <c:v>0.06</c:v>
                </c:pt>
                <c:pt idx="2">
                  <c:v>0.03</c:v>
                </c:pt>
                <c:pt idx="3">
                  <c:v>0.1</c:v>
                </c:pt>
                <c:pt idx="4">
                  <c:v>0.02</c:v>
                </c:pt>
                <c:pt idx="5">
                  <c:v>0.49</c:v>
                </c:pt>
                <c:pt idx="6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89-4932-8CE8-E49276EB4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0AF0-C156-4B50-BAF1-CF6EC2832EC6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4C2A2-D7D4-4B32-9418-5E18A0498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5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F8B4BB-213E-4AFA-A2A4-C91FC36A3A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42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81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1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7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39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93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58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83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78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65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8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F8B4BB-213E-4AFA-A2A4-C91FC36A3A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93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56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F8B4BB-213E-4AFA-A2A4-C91FC36A3A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1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91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28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0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Alaska has already gone through a major demographic shift in its younger population.  Non-Hispanic whites are only one-half of those under-18 in Alaska.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34C2A2-D7D4-4B32-9418-5E18A04982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5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6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4C2A2-D7D4-4B32-9418-5E18A04982D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5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E17AF-1B28-40CB-B292-59B40658D5D6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A09701A4-DC47-3B44-BFBC-A1FE71BF86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5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3434F-73F7-4C5D-85CF-EE3D821B2F1E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D729C333-648E-CF41-9750-03DADE62D6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0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5DB37-EE98-469D-BB8B-1C9D17E97B29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2BCDAA05-1FBB-504F-9AAB-22EE6261C8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6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420650-EFF2-4746-B672-43CFA2A22C6D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F72A13A5-924B-A941-B2BB-4BCED4DE997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3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E3DF6-6DD7-403E-B69B-40E6FDBF227D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662D082-6143-244B-BA77-FD5149FE5B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0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833CDA-4ED5-43C2-BEA3-76BF61BC0535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A8D27477-D056-3C4C-B09A-3869DAEE8E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F7EC7-244E-4A98-8B1E-B6A8C8A0731F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92BAAC1F-1A87-D245-985A-96B6E3DD25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90D327-A0BF-4B7A-9FB8-CBF0061D2C2B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F9FED95A-CA71-EE49-99FD-7C7743F4495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0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09E19-9CE3-4957-9840-9D68DA68166B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9763CF81-AC8B-3445-A57B-E015D3F488B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6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9127A1-5A70-40CD-8DE6-14849E883F9B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8F146E46-E706-0944-AD50-A6A7CE5E1B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3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4CADD-025C-4688-8729-46BC46AF6908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05331968-4E5A-AB48-9791-F0942557F4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flipH="1">
            <a:off x="3254375" y="6356350"/>
            <a:ext cx="27098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174BA63-7A08-425E-9C8B-AFB0C7B6CBE6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0" name="Picture 7" descr="ISERlogo_2colo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660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.laborstats.alaska.gov/pop/projections/pub/popproj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eralaska.org/publications/?id=1788" TargetMode="External"/><Relationship Id="rId4" Type="http://schemas.openxmlformats.org/officeDocument/2006/relationships/hyperlink" Target="https://fred.stlouisfed.org/categories/32443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1"/>
            </a:gs>
            <a:gs pos="65000">
              <a:srgbClr val="51941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567274"/>
            <a:ext cx="7772400" cy="3800263"/>
          </a:xfrm>
          <a:ln w="12700" cmpd="sng">
            <a:noFill/>
          </a:ln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Economic Implications of Changing Demographics in Alaska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accent4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 Business Enterprise and Subcontractors Conference</a:t>
            </a:r>
            <a:endParaRPr lang="en-US" altLang="en-US" sz="4000" dirty="0">
              <a:ln w="6350">
                <a:solidFill>
                  <a:schemeClr val="tx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42290"/>
            <a:ext cx="6400800" cy="85344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Ralph Townsend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Professor of Economics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F9370D-FE7D-4C95-9DFE-95381972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9701A4-DC47-3B44-BFBC-A1FE71BF86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1EE0E-29BC-44D2-B8FF-B0A264231EF1}"/>
              </a:ext>
            </a:extLst>
          </p:cNvPr>
          <p:cNvSpPr txBox="1"/>
          <p:nvPr/>
        </p:nvSpPr>
        <p:spPr>
          <a:xfrm>
            <a:off x="3220720" y="4550837"/>
            <a:ext cx="270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17, 2022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2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9E0F-F582-428B-B6F1-36CA7CC9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33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Net Migration for Alaska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E8A0A-AD7D-4D21-8BB2-31E4AF50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24D37DB-0EA5-4C85-A92F-A688E09BF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534775"/>
              </p:ext>
            </p:extLst>
          </p:nvPr>
        </p:nvGraphicFramePr>
        <p:xfrm>
          <a:off x="1347893" y="937118"/>
          <a:ext cx="5899574" cy="4810539"/>
        </p:xfrm>
        <a:graphic>
          <a:graphicData uri="http://schemas.openxmlformats.org/drawingml/2006/table">
            <a:tbl>
              <a:tblPr>
                <a:noFill/>
                <a:tableStyleId>{284E427A-3D55-4303-BF80-6455036E1DE7}</a:tableStyleId>
              </a:tblPr>
              <a:tblGrid>
                <a:gridCol w="1573219">
                  <a:extLst>
                    <a:ext uri="{9D8B030D-6E8A-4147-A177-3AD203B41FA5}">
                      <a16:colId xmlns:a16="http://schemas.microsoft.com/office/drawing/2014/main" val="4135738711"/>
                    </a:ext>
                  </a:extLst>
                </a:gridCol>
                <a:gridCol w="1933749">
                  <a:extLst>
                    <a:ext uri="{9D8B030D-6E8A-4147-A177-3AD203B41FA5}">
                      <a16:colId xmlns:a16="http://schemas.microsoft.com/office/drawing/2014/main" val="346531091"/>
                    </a:ext>
                  </a:extLst>
                </a:gridCol>
                <a:gridCol w="2392606">
                  <a:extLst>
                    <a:ext uri="{9D8B030D-6E8A-4147-A177-3AD203B41FA5}">
                      <a16:colId xmlns:a16="http://schemas.microsoft.com/office/drawing/2014/main" val="2435310277"/>
                    </a:ext>
                  </a:extLst>
                </a:gridCol>
              </a:tblGrid>
              <a:tr h="12884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solidFill>
                            <a:srgbClr val="000000"/>
                          </a:solidFill>
                          <a:effectLst/>
                        </a:rPr>
                        <a:t>Year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en-US" sz="2000" b="1" u="sng" strike="noStrike" dirty="0">
                          <a:solidFill>
                            <a:srgbClr val="000000"/>
                          </a:solidFill>
                          <a:effectLst/>
                        </a:rPr>
                        <a:t>Net Migration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en-US" sz="2000" b="1" u="sng" strike="noStrike" dirty="0">
                          <a:solidFill>
                            <a:srgbClr val="000000"/>
                          </a:solidFill>
                          <a:effectLst/>
                        </a:rPr>
                        <a:t>Population change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7470320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2010-11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639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8,489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331791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2011-12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1,285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8,532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3195138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2012-13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-1,785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5,547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4456667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2013-14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-6,963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501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895078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2014-15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-6,296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9658148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2015-16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-3,970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2,851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5001284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2016-17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-8,043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-1,717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0405461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2017-18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-9,509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-3,553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550859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2018-19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-7,888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-2,633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6057681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2019-20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-8,873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-3,831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997814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2020-21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-4,398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3456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32460D-794A-4D4A-8D50-4AB5BC5F4E16}"/>
              </a:ext>
            </a:extLst>
          </p:cNvPr>
          <p:cNvSpPr txBox="1"/>
          <p:nvPr/>
        </p:nvSpPr>
        <p:spPr>
          <a:xfrm>
            <a:off x="3847253" y="6214030"/>
            <a:ext cx="438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Source:  AK DOLWD</a:t>
            </a:r>
          </a:p>
        </p:txBody>
      </p:sp>
    </p:spTree>
    <p:extLst>
      <p:ext uri="{BB962C8B-B14F-4D97-AF65-F5344CB8AC3E}">
        <p14:creationId xmlns:p14="http://schemas.microsoft.com/office/powerpoint/2010/main" val="144099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149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Projected Total US 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65E13BA-4EDC-4AF8-9092-778B0ACD3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4212" y="1374988"/>
            <a:ext cx="8075576" cy="457199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749E83-FA83-4CFC-ACFC-6EB8455B934F}"/>
              </a:ext>
            </a:extLst>
          </p:cNvPr>
          <p:cNvSpPr txBox="1"/>
          <p:nvPr/>
        </p:nvSpPr>
        <p:spPr>
          <a:xfrm>
            <a:off x="3664373" y="6116320"/>
            <a:ext cx="403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BLS 2021</a:t>
            </a:r>
          </a:p>
        </p:txBody>
      </p:sp>
    </p:spTree>
    <p:extLst>
      <p:ext uri="{BB962C8B-B14F-4D97-AF65-F5344CB8AC3E}">
        <p14:creationId xmlns:p14="http://schemas.microsoft.com/office/powerpoint/2010/main" val="109633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6"/>
            <a:ext cx="8229600" cy="137392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Is pandemic a demographic “tipping point”?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187"/>
            <a:ext cx="8229600" cy="45479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US population 16-64 fell 0.1% in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Between 2007-2017, 80% of counties had decline in 25-54 age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To 2060, migration + births to foreign born mothers &gt; total growth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3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581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Labor Force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6DB3D36-0951-4096-A92C-9B931E02E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86560"/>
            <a:ext cx="8229600" cy="4260427"/>
          </a:xfrm>
        </p:spPr>
      </p:pic>
    </p:spTree>
    <p:extLst>
      <p:ext uri="{BB962C8B-B14F-4D97-AF65-F5344CB8AC3E}">
        <p14:creationId xmlns:p14="http://schemas.microsoft.com/office/powerpoint/2010/main" val="45001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8187"/>
            <a:ext cx="8229600" cy="2603288"/>
          </a:xfrm>
          <a:noFill/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72A1019-908D-4582-A282-8AAAD6CF4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30292"/>
            <a:ext cx="8229600" cy="3198707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7C5B8B-39EB-4D47-8ED7-DC1690D35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92195"/>
            <a:ext cx="8229600" cy="31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0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581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Labor Force Participation--55+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56D3561-4723-411C-BB1C-763A2D35F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727200"/>
            <a:ext cx="8229600" cy="4233333"/>
          </a:xfrm>
        </p:spPr>
      </p:pic>
    </p:spTree>
    <p:extLst>
      <p:ext uri="{BB962C8B-B14F-4D97-AF65-F5344CB8AC3E}">
        <p14:creationId xmlns:p14="http://schemas.microsoft.com/office/powerpoint/2010/main" val="295951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581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Labor Force Participation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BA/BS degree or higher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1292316-2418-4A4B-AB8B-A64CB18FA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52693"/>
            <a:ext cx="8229600" cy="4429760"/>
          </a:xfrm>
        </p:spPr>
      </p:pic>
    </p:spTree>
    <p:extLst>
      <p:ext uri="{BB962C8B-B14F-4D97-AF65-F5344CB8AC3E}">
        <p14:creationId xmlns:p14="http://schemas.microsoft.com/office/powerpoint/2010/main" val="2364815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274638"/>
            <a:ext cx="8229600" cy="173704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Long term issues: Increasing the labor pool in the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7732"/>
            <a:ext cx="8229600" cy="35184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Immigration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Childcare and pre-K 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Education: K-12 and post-secondary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274639"/>
            <a:ext cx="8229600" cy="133222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Long term issues: Increasing the labor pool in Alaska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289"/>
            <a:ext cx="8229600" cy="43328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Education: K-12 and post-secondary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Childcare and pre-K 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Immigration (incl. student visas)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Getting off the oil price roller coaster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Attractive lifestyle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6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146" y="322051"/>
            <a:ext cx="8229600" cy="184541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Long term issues:  Adjusting to tighter labor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9706"/>
            <a:ext cx="8229600" cy="38164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Getting/keeping workers in workforce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Investments to increase productivity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1"/>
            </a:gs>
            <a:gs pos="65000">
              <a:srgbClr val="51941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4369434"/>
            <a:ext cx="7772400" cy="209339"/>
          </a:xfrm>
          <a:ln w="12700" cmpd="sng">
            <a:noFill/>
          </a:ln>
        </p:spPr>
        <p:txBody>
          <a:bodyPr/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+mn-ea"/>
              </a:rPr>
              <a:t/>
            </a:r>
            <a:b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+mn-ea"/>
              </a:rPr>
            </a:br>
            <a:r>
              <a:rPr lang="en-US" sz="3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 altLang="en-US" sz="2800" dirty="0">
              <a:ln w="63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F9370D-FE7D-4C95-9DFE-95381972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9701A4-DC47-3B44-BFBC-A1FE71BF86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4C2D91-559E-4589-A75E-4778D5F3C473}"/>
              </a:ext>
            </a:extLst>
          </p:cNvPr>
          <p:cNvSpPr txBox="1"/>
          <p:nvPr/>
        </p:nvSpPr>
        <p:spPr>
          <a:xfrm>
            <a:off x="585101" y="488794"/>
            <a:ext cx="6863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0"/>
              </a:rPr>
              <a:t>Thanks for Northrim Bank support since 2008 for ISER’s “Investing for Alaska’s Future” project.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3755E5-1536-42CE-B896-19066B6DB296}"/>
              </a:ext>
            </a:extLst>
          </p:cNvPr>
          <p:cNvSpPr txBox="1"/>
          <p:nvPr/>
        </p:nvSpPr>
        <p:spPr>
          <a:xfrm>
            <a:off x="3244231" y="4627063"/>
            <a:ext cx="55338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0"/>
                <a:cs typeface="Arial"/>
              </a:rPr>
              <a:t>ISER publications and presentations are solely the work of individual authors and should be attributed to them, not to ISER, the University of Alaska Anchorage, or the research sponsors.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D4FED-0ECE-42F2-9E37-937A5E17113B}"/>
              </a:ext>
            </a:extLst>
          </p:cNvPr>
          <p:cNvSpPr txBox="1"/>
          <p:nvPr/>
        </p:nvSpPr>
        <p:spPr>
          <a:xfrm>
            <a:off x="1491511" y="2098520"/>
            <a:ext cx="5896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Acknowledge work of demography staff at AK Dept of Labor and Workforce Development:  David Howell, Eric Sandberg, Liz Brooks</a:t>
            </a:r>
          </a:p>
        </p:txBody>
      </p:sp>
    </p:spTree>
    <p:extLst>
      <p:ext uri="{BB962C8B-B14F-4D97-AF65-F5344CB8AC3E}">
        <p14:creationId xmlns:p14="http://schemas.microsoft.com/office/powerpoint/2010/main" val="15717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7" y="274639"/>
            <a:ext cx="8229600" cy="49777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119"/>
            <a:ext cx="8229600" cy="518904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Alaska Dept. of Labor and Workforce Development (2020). </a:t>
            </a:r>
          </a:p>
          <a:p>
            <a:pPr marL="400050" lvl="1" indent="0">
              <a:buNone/>
            </a:pPr>
            <a:r>
              <a:rPr lang="en-US" sz="2400" b="1" dirty="0"/>
              <a:t> “Alaska Population Projections, 2019-2045.”</a:t>
            </a:r>
          </a:p>
          <a:p>
            <a:pPr marL="400050" lvl="1" indent="0">
              <a:buNone/>
            </a:pPr>
            <a:r>
              <a:rPr lang="en-US" sz="2400" b="1" dirty="0">
                <a:hlinkClick r:id="rId3"/>
              </a:rPr>
              <a:t>https://live.laborstats.alaska.gov/pop/projections/pub/popproj.pdf</a:t>
            </a:r>
            <a:endParaRPr lang="en-US" sz="2400" b="1" dirty="0"/>
          </a:p>
          <a:p>
            <a:pPr marL="400050" lvl="1" indent="0">
              <a:buNone/>
            </a:pPr>
            <a:endParaRPr lang="en-US" sz="2400" b="1" dirty="0"/>
          </a:p>
          <a:p>
            <a:pPr marL="0" indent="-457200">
              <a:buNone/>
            </a:pPr>
            <a:r>
              <a:rPr lang="en-US" sz="2400" b="1" dirty="0"/>
              <a:t>Federal Reserve of St. Louis.  FRED data on Labor Force</a:t>
            </a:r>
          </a:p>
          <a:p>
            <a:pPr marL="0" indent="-457200">
              <a:buNone/>
            </a:pPr>
            <a:r>
              <a:rPr lang="en-US" sz="2400" b="1" dirty="0"/>
              <a:t>	Participation. </a:t>
            </a:r>
            <a:r>
              <a:rPr lang="en-US" sz="2400" b="1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https://fred.stlouisfed.org/categories/32443</a:t>
            </a:r>
            <a:endParaRPr lang="en-US" sz="2400" b="1" dirty="0">
              <a:solidFill>
                <a:srgbClr val="0000FF"/>
              </a:solidFill>
            </a:endParaRPr>
          </a:p>
          <a:p>
            <a:pPr marL="0" indent="-457200">
              <a:buNone/>
            </a:pPr>
            <a:endParaRPr lang="en-US" sz="2400" b="1" dirty="0"/>
          </a:p>
          <a:p>
            <a:pPr marL="0" indent="-457200">
              <a:buNone/>
            </a:pPr>
            <a:r>
              <a:rPr lang="en-US" sz="2400" b="1" dirty="0"/>
              <a:t>Guettabi (2019).  “A simple decomposition of Alaska’s</a:t>
            </a:r>
          </a:p>
          <a:p>
            <a:pPr marL="400050" lvl="1" indent="0">
              <a:buNone/>
            </a:pPr>
            <a:r>
              <a:rPr lang="en-US" sz="2400" b="1" dirty="0"/>
              <a:t>labor force participation rate.” </a:t>
            </a:r>
            <a:r>
              <a:rPr lang="en-US" sz="2400" b="1" dirty="0">
                <a:hlinkClick r:id="rId5"/>
              </a:rPr>
              <a:t>https://iseralaska.org/publications/?id=1788</a:t>
            </a:r>
            <a:endParaRPr lang="en-US" sz="24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80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1"/>
            </a:gs>
            <a:gs pos="65000">
              <a:srgbClr val="51941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43840"/>
            <a:ext cx="7772400" cy="3853775"/>
          </a:xfrm>
          <a:ln w="12700" cmpd="sng">
            <a:noFill/>
          </a:ln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Economic Implications of Changing Demographics in Alaska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3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dirty="0">
              <a:ln w="63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42290"/>
            <a:ext cx="6400800" cy="85344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F9370D-FE7D-4C95-9DFE-95381972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9701A4-DC47-3B44-BFBC-A1FE71BF86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8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Alaska Population Ages 20-64 1980-2045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1CEB2-01B6-431A-A059-F653F4FE0BF3}"/>
              </a:ext>
            </a:extLst>
          </p:cNvPr>
          <p:cNvSpPr txBox="1"/>
          <p:nvPr/>
        </p:nvSpPr>
        <p:spPr>
          <a:xfrm>
            <a:off x="4084320" y="6294213"/>
            <a:ext cx="353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AK DOLWD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38E6E8E-76BE-4C7E-9486-0D0E0957E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7405" y="2099733"/>
            <a:ext cx="5648604" cy="3986293"/>
          </a:xfrm>
        </p:spPr>
      </p:pic>
    </p:spTree>
    <p:extLst>
      <p:ext uri="{BB962C8B-B14F-4D97-AF65-F5344CB8AC3E}">
        <p14:creationId xmlns:p14="http://schemas.microsoft.com/office/powerpoint/2010/main" val="264290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9E0F-F582-428B-B6F1-36CA7CC9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228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Demographics Matter!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BF54-5CAF-4311-8089-6BE597A4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2" y="2222695"/>
            <a:ext cx="7230795" cy="35450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						   Alaska ratio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u="sng" dirty="0"/>
              <a:t>Year	</a:t>
            </a:r>
            <a:r>
              <a:rPr lang="en-US" dirty="0"/>
              <a:t>		</a:t>
            </a:r>
            <a:r>
              <a:rPr lang="en-US" u="sng" dirty="0"/>
              <a:t>male to female</a:t>
            </a:r>
          </a:p>
          <a:p>
            <a:pPr marL="0" indent="0">
              <a:buNone/>
            </a:pPr>
            <a:r>
              <a:rPr lang="en-US" dirty="0"/>
              <a:t>					1900				2.58</a:t>
            </a:r>
          </a:p>
          <a:p>
            <a:pPr marL="0" indent="0">
              <a:buNone/>
            </a:pPr>
            <a:r>
              <a:rPr lang="en-US" dirty="0"/>
              <a:t>					1950				1.61</a:t>
            </a:r>
          </a:p>
          <a:p>
            <a:pPr marL="0" indent="0">
              <a:buNone/>
            </a:pPr>
            <a:r>
              <a:rPr lang="en-US" dirty="0"/>
              <a:t>					1970				1.18</a:t>
            </a:r>
          </a:p>
          <a:p>
            <a:pPr marL="0" indent="0">
              <a:buNone/>
            </a:pPr>
            <a:r>
              <a:rPr lang="en-US" dirty="0"/>
              <a:t>					2016				1.06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1D2D8D-11FC-445F-9214-1C0097814E8D}"/>
              </a:ext>
            </a:extLst>
          </p:cNvPr>
          <p:cNvSpPr txBox="1"/>
          <p:nvPr/>
        </p:nvSpPr>
        <p:spPr>
          <a:xfrm>
            <a:off x="5795888" y="5913468"/>
            <a:ext cx="289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US Census</a:t>
            </a:r>
          </a:p>
        </p:txBody>
      </p:sp>
    </p:spTree>
    <p:extLst>
      <p:ext uri="{BB962C8B-B14F-4D97-AF65-F5344CB8AC3E}">
        <p14:creationId xmlns:p14="http://schemas.microsoft.com/office/powerpoint/2010/main" val="418291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9E0F-F582-428B-B6F1-36CA7CC9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1043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 big change:  We’re getting older, and quickly.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05994-2F0A-4E1E-9877-CDFAB5504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5070"/>
            <a:ext cx="8229600" cy="4063852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					% of population over 65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sz="2400" u="sng" dirty="0"/>
              <a:t>Year</a:t>
            </a:r>
            <a:r>
              <a:rPr lang="en-US" sz="2400" dirty="0"/>
              <a:t>			</a:t>
            </a:r>
            <a:r>
              <a:rPr lang="en-US" sz="2400" u="sng" dirty="0"/>
              <a:t>US	</a:t>
            </a:r>
            <a:r>
              <a:rPr lang="en-US" sz="2400" dirty="0"/>
              <a:t>			</a:t>
            </a:r>
            <a:r>
              <a:rPr lang="en-US" sz="2400" u="sng" dirty="0"/>
              <a:t>Alaska</a:t>
            </a:r>
            <a:endParaRPr lang="en-US" sz="1100" dirty="0"/>
          </a:p>
          <a:p>
            <a:pPr marL="457200" lvl="1" indent="0">
              <a:buNone/>
            </a:pPr>
            <a:r>
              <a:rPr lang="en-US" sz="2400" dirty="0"/>
              <a:t>		1980			11	%			3 %</a:t>
            </a:r>
          </a:p>
          <a:p>
            <a:pPr marL="457200" lvl="1" indent="0">
              <a:buNone/>
            </a:pPr>
            <a:r>
              <a:rPr lang="en-US" sz="2400" dirty="0"/>
              <a:t>		1990			13	%			4 %</a:t>
            </a:r>
          </a:p>
          <a:p>
            <a:pPr marL="457200" lvl="1" indent="0">
              <a:buNone/>
            </a:pPr>
            <a:r>
              <a:rPr lang="en-US" sz="2400" dirty="0"/>
              <a:t>		2000			12	%			5 %</a:t>
            </a:r>
          </a:p>
          <a:p>
            <a:pPr marL="457200" lvl="1" indent="0">
              <a:buNone/>
            </a:pPr>
            <a:r>
              <a:rPr lang="en-US" sz="2400" dirty="0"/>
              <a:t>		2010			13	%			7 %</a:t>
            </a:r>
          </a:p>
          <a:p>
            <a:pPr marL="457200" lvl="1" indent="0">
              <a:buNone/>
            </a:pPr>
            <a:r>
              <a:rPr lang="en-US" sz="2400" dirty="0"/>
              <a:t>		2017			16	%			11 %</a:t>
            </a:r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C00000"/>
                </a:solidFill>
              </a:rPr>
              <a:t>2030			20 %			17 %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77B5B-2D37-4F67-A5D4-055537A47D0B}"/>
              </a:ext>
            </a:extLst>
          </p:cNvPr>
          <p:cNvSpPr txBox="1"/>
          <p:nvPr/>
        </p:nvSpPr>
        <p:spPr>
          <a:xfrm>
            <a:off x="3749040" y="5948922"/>
            <a:ext cx="4923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AK Dept. of Labor and Workforce </a:t>
            </a:r>
          </a:p>
          <a:p>
            <a:r>
              <a:rPr lang="en-US" sz="2000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45861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9E0F-F582-428B-B6F1-36CA7CC90D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Under-18 Population, Alaska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BF54-5CAF-4311-8089-6BE597A4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560" y="1420446"/>
            <a:ext cx="8229600" cy="453331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dirty="0"/>
              <a:t>				</a:t>
            </a:r>
            <a:endParaRPr lang="en-US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BA69D6-4C28-4B43-8586-2F315973E376}"/>
              </a:ext>
            </a:extLst>
          </p:cNvPr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4F76337-4145-4CE3-B7C3-F839F0617B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383516"/>
              </p:ext>
            </p:extLst>
          </p:nvPr>
        </p:nvGraphicFramePr>
        <p:xfrm>
          <a:off x="701560" y="1691959"/>
          <a:ext cx="7710920" cy="423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264199-9FBE-4346-9133-C5EFB9989AFC}"/>
              </a:ext>
            </a:extLst>
          </p:cNvPr>
          <p:cNvSpPr txBox="1"/>
          <p:nvPr/>
        </p:nvSpPr>
        <p:spPr>
          <a:xfrm>
            <a:off x="3488267" y="6197600"/>
            <a:ext cx="453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0"/>
              </a:rPr>
              <a:t>Source:  US Census</a:t>
            </a:r>
          </a:p>
        </p:txBody>
      </p:sp>
    </p:spTree>
    <p:extLst>
      <p:ext uri="{BB962C8B-B14F-4D97-AF65-F5344CB8AC3E}">
        <p14:creationId xmlns:p14="http://schemas.microsoft.com/office/powerpoint/2010/main" val="297867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8520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Alaska’s Population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D044C6-3E3E-43D6-A9F3-71D98A59B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47893"/>
            <a:ext cx="8229600" cy="48700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800B28-3842-4CB8-B44E-053442A2FE8E}"/>
              </a:ext>
            </a:extLst>
          </p:cNvPr>
          <p:cNvSpPr txBox="1"/>
          <p:nvPr/>
        </p:nvSpPr>
        <p:spPr>
          <a:xfrm>
            <a:off x="3630507" y="5960533"/>
            <a:ext cx="40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David Howell, DOLWD</a:t>
            </a:r>
          </a:p>
        </p:txBody>
      </p:sp>
    </p:spTree>
    <p:extLst>
      <p:ext uri="{BB962C8B-B14F-4D97-AF65-F5344CB8AC3E}">
        <p14:creationId xmlns:p14="http://schemas.microsoft.com/office/powerpoint/2010/main" val="44280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6F67E9-5876-4B40-BC7C-AC8052B6C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749" y="320357"/>
            <a:ext cx="8162501" cy="5716377"/>
          </a:xfrm>
        </p:spPr>
      </p:pic>
    </p:spTree>
    <p:extLst>
      <p:ext uri="{BB962C8B-B14F-4D97-AF65-F5344CB8AC3E}">
        <p14:creationId xmlns:p14="http://schemas.microsoft.com/office/powerpoint/2010/main" val="24063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3A5-924B-A941-B2BB-4BCED4DE997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Alaska Population Ages 20-64 1980-2045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1CEB2-01B6-431A-A059-F653F4FE0BF3}"/>
              </a:ext>
            </a:extLst>
          </p:cNvPr>
          <p:cNvSpPr txBox="1"/>
          <p:nvPr/>
        </p:nvSpPr>
        <p:spPr>
          <a:xfrm>
            <a:off x="4084320" y="6294213"/>
            <a:ext cx="353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AK DOLWD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38E6E8E-76BE-4C7E-9486-0D0E0957E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7405" y="2099733"/>
            <a:ext cx="5648604" cy="3986293"/>
          </a:xfrm>
        </p:spPr>
      </p:pic>
    </p:spTree>
    <p:extLst>
      <p:ext uri="{BB962C8B-B14F-4D97-AF65-F5344CB8AC3E}">
        <p14:creationId xmlns:p14="http://schemas.microsoft.com/office/powerpoint/2010/main" val="2970618217"/>
      </p:ext>
    </p:extLst>
  </p:cSld>
  <p:clrMapOvr>
    <a:masterClrMapping/>
  </p:clrMapOvr>
</p:sld>
</file>

<file path=ppt/theme/theme1.xml><?xml version="1.0" encoding="utf-8"?>
<a:theme xmlns:a="http://schemas.openxmlformats.org/drawingml/2006/main" name="ISERlogo_PowerPoint">
  <a:themeElements>
    <a:clrScheme name="Custom 2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CE5A1C"/>
      </a:accent1>
      <a:accent2>
        <a:srgbClr val="8B989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ISERlogo_PowerPoint.pot</Template>
  <TotalTime>5616</TotalTime>
  <Words>683</Words>
  <Application>Microsoft Office PowerPoint</Application>
  <PresentationFormat>On-screen Show (4:3)</PresentationFormat>
  <Paragraphs>150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Bookman Old Style</vt:lpstr>
      <vt:lpstr>Calibri</vt:lpstr>
      <vt:lpstr>Georgia</vt:lpstr>
      <vt:lpstr>Times New Roman</vt:lpstr>
      <vt:lpstr>ISERlogo_PowerPoint</vt:lpstr>
      <vt:lpstr>The Economic Implications of Changing Demographics in Alaska  Disadvantaged Business Enterprise and Subcontractors Conference</vt:lpstr>
      <vt:lpstr>    </vt:lpstr>
      <vt:lpstr> Alaska Population Ages 20-64 1980-2045</vt:lpstr>
      <vt:lpstr>Demographics Matter!</vt:lpstr>
      <vt:lpstr>The big change:  We’re getting older, and quickly.</vt:lpstr>
      <vt:lpstr>Under-18 Population, Alaska</vt:lpstr>
      <vt:lpstr>Alaska’s Population</vt:lpstr>
      <vt:lpstr>PowerPoint Presentation</vt:lpstr>
      <vt:lpstr> Alaska Population Ages 20-64 1980-2045</vt:lpstr>
      <vt:lpstr>Net Migration for Alaska</vt:lpstr>
      <vt:lpstr>Projected Total US Employment</vt:lpstr>
      <vt:lpstr> Is pandemic a demographic “tipping point”?</vt:lpstr>
      <vt:lpstr>Labor Force Participation</vt:lpstr>
      <vt:lpstr>PowerPoint Presentation</vt:lpstr>
      <vt:lpstr>Labor Force Participation--55+</vt:lpstr>
      <vt:lpstr>Labor Force Participation BA/BS degree or higher</vt:lpstr>
      <vt:lpstr>Long term issues: Increasing the labor pool in the US</vt:lpstr>
      <vt:lpstr>Long term issues: Increasing the labor pool in Alaska</vt:lpstr>
      <vt:lpstr>Long term issues:  Adjusting to tighter labor markets</vt:lpstr>
      <vt:lpstr>References</vt:lpstr>
      <vt:lpstr>The Economic Implications of Changing Demographics in Alaska  </vt:lpstr>
    </vt:vector>
  </TitlesOfParts>
  <Company>ISER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Ridout</dc:creator>
  <cp:lastModifiedBy>Nickols, Aaron J (DOT)</cp:lastModifiedBy>
  <cp:revision>313</cp:revision>
  <cp:lastPrinted>2022-02-08T00:09:35Z</cp:lastPrinted>
  <dcterms:created xsi:type="dcterms:W3CDTF">2009-10-26T19:47:48Z</dcterms:created>
  <dcterms:modified xsi:type="dcterms:W3CDTF">2022-03-18T20:54:56Z</dcterms:modified>
</cp:coreProperties>
</file>