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74" r:id="rId14"/>
    <p:sldId id="269" r:id="rId15"/>
    <p:sldId id="282" r:id="rId16"/>
    <p:sldId id="277" r:id="rId17"/>
    <p:sldId id="278" r:id="rId18"/>
    <p:sldId id="270" r:id="rId19"/>
    <p:sldId id="276" r:id="rId20"/>
    <p:sldId id="271" r:id="rId21"/>
    <p:sldId id="272" r:id="rId22"/>
    <p:sldId id="280" r:id="rId23"/>
    <p:sldId id="279" r:id="rId24"/>
    <p:sldId id="281" r:id="rId25"/>
    <p:sldId id="27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5352" autoAdjust="0"/>
  </p:normalViewPr>
  <p:slideViewPr>
    <p:cSldViewPr snapToGrid="0">
      <p:cViewPr varScale="1">
        <p:scale>
          <a:sx n="114" d="100"/>
          <a:sy n="114" d="100"/>
        </p:scale>
        <p:origin x="186"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DB4AD72-7953-4ABE-A0C7-B3AB8508BBEF}" type="datetimeFigureOut">
              <a:rPr lang="en-US" smtClean="0"/>
              <a:t>3/14/2022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554ACAB-5949-4F10-AAA7-F9F0004AF307}" type="slidenum">
              <a:rPr lang="en-US" smtClean="0"/>
              <a:t>‹#›</a:t>
            </a:fld>
            <a:endParaRPr lang="en-US"/>
          </a:p>
        </p:txBody>
      </p:sp>
    </p:spTree>
    <p:extLst>
      <p:ext uri="{BB962C8B-B14F-4D97-AF65-F5344CB8AC3E}">
        <p14:creationId xmlns:p14="http://schemas.microsoft.com/office/powerpoint/2010/main" val="914223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6C56BEF-C196-450B-899F-CF8986B3AB6D}" type="datetimeFigureOut">
              <a:rPr lang="en-US" smtClean="0"/>
              <a:t>3/14/2022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D45956A-B4B5-4A3F-8179-254C8F253E05}" type="slidenum">
              <a:rPr lang="en-US" smtClean="0"/>
              <a:t>‹#›</a:t>
            </a:fld>
            <a:endParaRPr lang="en-US"/>
          </a:p>
        </p:txBody>
      </p:sp>
    </p:spTree>
    <p:extLst>
      <p:ext uri="{BB962C8B-B14F-4D97-AF65-F5344CB8AC3E}">
        <p14:creationId xmlns:p14="http://schemas.microsoft.com/office/powerpoint/2010/main" val="2817161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a:t>
            </a:fld>
            <a:endParaRPr lang="en-US"/>
          </a:p>
        </p:txBody>
      </p:sp>
    </p:spTree>
    <p:extLst>
      <p:ext uri="{BB962C8B-B14F-4D97-AF65-F5344CB8AC3E}">
        <p14:creationId xmlns:p14="http://schemas.microsoft.com/office/powerpoint/2010/main" val="304275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10</a:t>
            </a:fld>
            <a:endParaRPr lang="en-US"/>
          </a:p>
        </p:txBody>
      </p:sp>
    </p:spTree>
    <p:extLst>
      <p:ext uri="{BB962C8B-B14F-4D97-AF65-F5344CB8AC3E}">
        <p14:creationId xmlns:p14="http://schemas.microsoft.com/office/powerpoint/2010/main" val="122404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11</a:t>
            </a:fld>
            <a:endParaRPr lang="en-US"/>
          </a:p>
        </p:txBody>
      </p:sp>
    </p:spTree>
    <p:extLst>
      <p:ext uri="{BB962C8B-B14F-4D97-AF65-F5344CB8AC3E}">
        <p14:creationId xmlns:p14="http://schemas.microsoft.com/office/powerpoint/2010/main" val="128331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12</a:t>
            </a:fld>
            <a:endParaRPr lang="en-US"/>
          </a:p>
        </p:txBody>
      </p:sp>
    </p:spTree>
    <p:extLst>
      <p:ext uri="{BB962C8B-B14F-4D97-AF65-F5344CB8AC3E}">
        <p14:creationId xmlns:p14="http://schemas.microsoft.com/office/powerpoint/2010/main" val="33065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13</a:t>
            </a:fld>
            <a:endParaRPr lang="en-US"/>
          </a:p>
        </p:txBody>
      </p:sp>
    </p:spTree>
    <p:extLst>
      <p:ext uri="{BB962C8B-B14F-4D97-AF65-F5344CB8AC3E}">
        <p14:creationId xmlns:p14="http://schemas.microsoft.com/office/powerpoint/2010/main" val="1622270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14</a:t>
            </a:fld>
            <a:endParaRPr lang="en-US"/>
          </a:p>
        </p:txBody>
      </p:sp>
    </p:spTree>
    <p:extLst>
      <p:ext uri="{BB962C8B-B14F-4D97-AF65-F5344CB8AC3E}">
        <p14:creationId xmlns:p14="http://schemas.microsoft.com/office/powerpoint/2010/main" val="1587482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16</a:t>
            </a:fld>
            <a:endParaRPr lang="en-US"/>
          </a:p>
        </p:txBody>
      </p:sp>
    </p:spTree>
    <p:extLst>
      <p:ext uri="{BB962C8B-B14F-4D97-AF65-F5344CB8AC3E}">
        <p14:creationId xmlns:p14="http://schemas.microsoft.com/office/powerpoint/2010/main" val="317230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17</a:t>
            </a:fld>
            <a:endParaRPr lang="en-US"/>
          </a:p>
        </p:txBody>
      </p:sp>
    </p:spTree>
    <p:extLst>
      <p:ext uri="{BB962C8B-B14F-4D97-AF65-F5344CB8AC3E}">
        <p14:creationId xmlns:p14="http://schemas.microsoft.com/office/powerpoint/2010/main" val="143649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18</a:t>
            </a:fld>
            <a:endParaRPr lang="en-US"/>
          </a:p>
        </p:txBody>
      </p:sp>
    </p:spTree>
    <p:extLst>
      <p:ext uri="{BB962C8B-B14F-4D97-AF65-F5344CB8AC3E}">
        <p14:creationId xmlns:p14="http://schemas.microsoft.com/office/powerpoint/2010/main" val="2401352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19</a:t>
            </a:fld>
            <a:endParaRPr lang="en-US"/>
          </a:p>
        </p:txBody>
      </p:sp>
    </p:spTree>
    <p:extLst>
      <p:ext uri="{BB962C8B-B14F-4D97-AF65-F5344CB8AC3E}">
        <p14:creationId xmlns:p14="http://schemas.microsoft.com/office/powerpoint/2010/main" val="106124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20</a:t>
            </a:fld>
            <a:endParaRPr lang="en-US"/>
          </a:p>
        </p:txBody>
      </p:sp>
    </p:spTree>
    <p:extLst>
      <p:ext uri="{BB962C8B-B14F-4D97-AF65-F5344CB8AC3E}">
        <p14:creationId xmlns:p14="http://schemas.microsoft.com/office/powerpoint/2010/main" val="3958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2</a:t>
            </a:fld>
            <a:endParaRPr lang="en-US"/>
          </a:p>
        </p:txBody>
      </p:sp>
    </p:spTree>
    <p:extLst>
      <p:ext uri="{BB962C8B-B14F-4D97-AF65-F5344CB8AC3E}">
        <p14:creationId xmlns:p14="http://schemas.microsoft.com/office/powerpoint/2010/main" val="200885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21</a:t>
            </a:fld>
            <a:endParaRPr lang="en-US"/>
          </a:p>
        </p:txBody>
      </p:sp>
    </p:spTree>
    <p:extLst>
      <p:ext uri="{BB962C8B-B14F-4D97-AF65-F5344CB8AC3E}">
        <p14:creationId xmlns:p14="http://schemas.microsoft.com/office/powerpoint/2010/main" val="193240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25</a:t>
            </a:fld>
            <a:endParaRPr lang="en-US"/>
          </a:p>
        </p:txBody>
      </p:sp>
    </p:spTree>
    <p:extLst>
      <p:ext uri="{BB962C8B-B14F-4D97-AF65-F5344CB8AC3E}">
        <p14:creationId xmlns:p14="http://schemas.microsoft.com/office/powerpoint/2010/main" val="190568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3</a:t>
            </a:fld>
            <a:endParaRPr lang="en-US"/>
          </a:p>
        </p:txBody>
      </p:sp>
    </p:spTree>
    <p:extLst>
      <p:ext uri="{BB962C8B-B14F-4D97-AF65-F5344CB8AC3E}">
        <p14:creationId xmlns:p14="http://schemas.microsoft.com/office/powerpoint/2010/main" val="376121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4</a:t>
            </a:fld>
            <a:endParaRPr lang="en-US"/>
          </a:p>
        </p:txBody>
      </p:sp>
    </p:spTree>
    <p:extLst>
      <p:ext uri="{BB962C8B-B14F-4D97-AF65-F5344CB8AC3E}">
        <p14:creationId xmlns:p14="http://schemas.microsoft.com/office/powerpoint/2010/main" val="170399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5</a:t>
            </a:fld>
            <a:endParaRPr lang="en-US"/>
          </a:p>
        </p:txBody>
      </p:sp>
    </p:spTree>
    <p:extLst>
      <p:ext uri="{BB962C8B-B14F-4D97-AF65-F5344CB8AC3E}">
        <p14:creationId xmlns:p14="http://schemas.microsoft.com/office/powerpoint/2010/main" val="374436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6</a:t>
            </a:fld>
            <a:endParaRPr lang="en-US"/>
          </a:p>
        </p:txBody>
      </p:sp>
    </p:spTree>
    <p:extLst>
      <p:ext uri="{BB962C8B-B14F-4D97-AF65-F5344CB8AC3E}">
        <p14:creationId xmlns:p14="http://schemas.microsoft.com/office/powerpoint/2010/main" val="311448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7</a:t>
            </a:fld>
            <a:endParaRPr lang="en-US"/>
          </a:p>
        </p:txBody>
      </p:sp>
    </p:spTree>
    <p:extLst>
      <p:ext uri="{BB962C8B-B14F-4D97-AF65-F5344CB8AC3E}">
        <p14:creationId xmlns:p14="http://schemas.microsoft.com/office/powerpoint/2010/main" val="426492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8</a:t>
            </a:fld>
            <a:endParaRPr lang="en-US"/>
          </a:p>
        </p:txBody>
      </p:sp>
    </p:spTree>
    <p:extLst>
      <p:ext uri="{BB962C8B-B14F-4D97-AF65-F5344CB8AC3E}">
        <p14:creationId xmlns:p14="http://schemas.microsoft.com/office/powerpoint/2010/main" val="14331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5956A-B4B5-4A3F-8179-254C8F253E05}" type="slidenum">
              <a:rPr lang="en-US" smtClean="0"/>
              <a:t>9</a:t>
            </a:fld>
            <a:endParaRPr lang="en-US"/>
          </a:p>
        </p:txBody>
      </p:sp>
    </p:spTree>
    <p:extLst>
      <p:ext uri="{BB962C8B-B14F-4D97-AF65-F5344CB8AC3E}">
        <p14:creationId xmlns:p14="http://schemas.microsoft.com/office/powerpoint/2010/main" val="285534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55DF7A1-8DD0-4CB4-86A6-695B689BEC77}" type="datetime1">
              <a:rPr lang="en-US" smtClean="0"/>
              <a:t>3/14/2022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45F2DF8-E84E-4199-9CBE-0CF60C27822C}"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281952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80EE1-3DAB-4217-9E63-5DD0CF2A3051}"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F2DF8-E84E-4199-9CBE-0CF60C27822C}" type="slidenum">
              <a:rPr lang="en-US" smtClean="0"/>
              <a:t>‹#›</a:t>
            </a:fld>
            <a:endParaRPr lang="en-US"/>
          </a:p>
        </p:txBody>
      </p:sp>
    </p:spTree>
    <p:extLst>
      <p:ext uri="{BB962C8B-B14F-4D97-AF65-F5344CB8AC3E}">
        <p14:creationId xmlns:p14="http://schemas.microsoft.com/office/powerpoint/2010/main" val="94191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7A2C5-605D-4F25-8967-D6E9F82E9EAE}"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F2DF8-E84E-4199-9CBE-0CF60C27822C}" type="slidenum">
              <a:rPr lang="en-US" smtClean="0"/>
              <a:t>‹#›</a:t>
            </a:fld>
            <a:endParaRPr lang="en-US"/>
          </a:p>
        </p:txBody>
      </p:sp>
    </p:spTree>
    <p:extLst>
      <p:ext uri="{BB962C8B-B14F-4D97-AF65-F5344CB8AC3E}">
        <p14:creationId xmlns:p14="http://schemas.microsoft.com/office/powerpoint/2010/main" val="249138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548AF3-DAC2-44FB-BA9D-4CA017B2BC47}"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F2DF8-E84E-4199-9CBE-0CF60C27822C}" type="slidenum">
              <a:rPr lang="en-US" smtClean="0"/>
              <a:t>‹#›</a:t>
            </a:fld>
            <a:endParaRPr lang="en-US"/>
          </a:p>
        </p:txBody>
      </p:sp>
    </p:spTree>
    <p:extLst>
      <p:ext uri="{BB962C8B-B14F-4D97-AF65-F5344CB8AC3E}">
        <p14:creationId xmlns:p14="http://schemas.microsoft.com/office/powerpoint/2010/main" val="281294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DC0F6EC-C581-4460-A591-FB4C78C32647}" type="datetime1">
              <a:rPr lang="en-US" smtClean="0"/>
              <a:t>3/14/2022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45F2DF8-E84E-4199-9CBE-0CF60C27822C}"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600498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DAD8DD-3103-4957-A923-0D07F5CCFC6D}" type="datetime1">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F2DF8-E84E-4199-9CBE-0CF60C27822C}" type="slidenum">
              <a:rPr lang="en-US" smtClean="0"/>
              <a:t>‹#›</a:t>
            </a:fld>
            <a:endParaRPr lang="en-US"/>
          </a:p>
        </p:txBody>
      </p:sp>
    </p:spTree>
    <p:extLst>
      <p:ext uri="{BB962C8B-B14F-4D97-AF65-F5344CB8AC3E}">
        <p14:creationId xmlns:p14="http://schemas.microsoft.com/office/powerpoint/2010/main" val="12621033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558F82-8E20-4E33-B6FD-5384EBEED4FC}" type="datetime1">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F2DF8-E84E-4199-9CBE-0CF60C27822C}" type="slidenum">
              <a:rPr lang="en-US" smtClean="0"/>
              <a:t>‹#›</a:t>
            </a:fld>
            <a:endParaRPr lang="en-US"/>
          </a:p>
        </p:txBody>
      </p:sp>
    </p:spTree>
    <p:extLst>
      <p:ext uri="{BB962C8B-B14F-4D97-AF65-F5344CB8AC3E}">
        <p14:creationId xmlns:p14="http://schemas.microsoft.com/office/powerpoint/2010/main" val="21593130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E01948-D0E6-4838-A4DC-966B4B05B0C6}" type="datetime1">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F2DF8-E84E-4199-9CBE-0CF60C27822C}" type="slidenum">
              <a:rPr lang="en-US" smtClean="0"/>
              <a:t>‹#›</a:t>
            </a:fld>
            <a:endParaRPr lang="en-US"/>
          </a:p>
        </p:txBody>
      </p:sp>
    </p:spTree>
    <p:extLst>
      <p:ext uri="{BB962C8B-B14F-4D97-AF65-F5344CB8AC3E}">
        <p14:creationId xmlns:p14="http://schemas.microsoft.com/office/powerpoint/2010/main" val="5150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2F3C7-17CA-45DF-9279-978CB70E3DD2}" type="datetime1">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F2DF8-E84E-4199-9CBE-0CF60C27822C}" type="slidenum">
              <a:rPr lang="en-US" smtClean="0"/>
              <a:t>‹#›</a:t>
            </a:fld>
            <a:endParaRPr lang="en-US"/>
          </a:p>
        </p:txBody>
      </p:sp>
    </p:spTree>
    <p:extLst>
      <p:ext uri="{BB962C8B-B14F-4D97-AF65-F5344CB8AC3E}">
        <p14:creationId xmlns:p14="http://schemas.microsoft.com/office/powerpoint/2010/main" val="153234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4A53264-2C6A-43E1-8E54-97F71277006D}" type="datetime1">
              <a:rPr lang="en-US" smtClean="0"/>
              <a:t>3/14/2022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45F2DF8-E84E-4199-9CBE-0CF60C27822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420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AC3156A-B757-4957-B4DA-E555D2F35085}" type="datetime1">
              <a:rPr lang="en-US" smtClean="0"/>
              <a:t>3/14/2022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45F2DF8-E84E-4199-9CBE-0CF60C27822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436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D3C447A-FE0D-4DCD-9C66-70032EF7B5B9}" type="datetime1">
              <a:rPr lang="en-US" smtClean="0"/>
              <a:t>3/14/2022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45F2DF8-E84E-4199-9CBE-0CF60C27822C}"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0970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4.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6.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akleg.gov/basis/statutes.asp#36.30.2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dot.alaska.gov/procurement/index.shtml" TargetMode="External"/><Relationship Id="rId3" Type="http://schemas.openxmlformats.org/officeDocument/2006/relationships/hyperlink" Target="https://aws.state.ak.us/OnlinePublicNotices/Default.aspx" TargetMode="External"/><Relationship Id="rId7" Type="http://schemas.openxmlformats.org/officeDocument/2006/relationships/hyperlink" Target="http://www.dot.alaska.gov/stwdplng/cip/stip/search.shtm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6" y="1938767"/>
            <a:ext cx="8361229" cy="2516846"/>
          </a:xfrm>
        </p:spPr>
        <p:txBody>
          <a:bodyPr/>
          <a:lstStyle/>
          <a:p>
            <a:r>
              <a:rPr lang="en-US" dirty="0">
                <a:latin typeface="+mn-lt"/>
              </a:rPr>
              <a:t>Solicitations &amp; Finding Work</a:t>
            </a:r>
            <a:br>
              <a:rPr lang="en-US" dirty="0">
                <a:latin typeface="+mn-lt"/>
              </a:rPr>
            </a:br>
            <a:endParaRPr lang="en-US" sz="2400" dirty="0">
              <a:latin typeface="+mn-lt"/>
            </a:endParaRPr>
          </a:p>
        </p:txBody>
      </p:sp>
      <p:sp>
        <p:nvSpPr>
          <p:cNvPr id="3" name="Subtitle 2"/>
          <p:cNvSpPr>
            <a:spLocks noGrp="1"/>
          </p:cNvSpPr>
          <p:nvPr>
            <p:ph type="subTitle" idx="1"/>
          </p:nvPr>
        </p:nvSpPr>
        <p:spPr>
          <a:xfrm>
            <a:off x="2679905" y="4305300"/>
            <a:ext cx="6831673" cy="1086237"/>
          </a:xfrm>
        </p:spPr>
        <p:txBody>
          <a:bodyPr>
            <a:normAutofit/>
          </a:bodyPr>
          <a:lstStyle/>
          <a:p>
            <a:pPr algn="r"/>
            <a:endParaRPr lang="en-US" dirty="0"/>
          </a:p>
          <a:p>
            <a:pPr algn="r"/>
            <a:endParaRPr lang="en-US" dirty="0"/>
          </a:p>
          <a:p>
            <a:pPr algn="r"/>
            <a:endParaRPr lang="en-US" dirty="0"/>
          </a:p>
        </p:txBody>
      </p:sp>
      <p:sp>
        <p:nvSpPr>
          <p:cNvPr id="4" name="Slide Number Placeholder 3"/>
          <p:cNvSpPr>
            <a:spLocks noGrp="1"/>
          </p:cNvSpPr>
          <p:nvPr>
            <p:ph type="sldNum" sz="quarter" idx="12"/>
          </p:nvPr>
        </p:nvSpPr>
        <p:spPr>
          <a:xfrm>
            <a:off x="9868783" y="6453386"/>
            <a:ext cx="1596292" cy="404614"/>
          </a:xfrm>
        </p:spPr>
        <p:txBody>
          <a:bodyPr/>
          <a:lstStyle/>
          <a:p>
            <a:fld id="{D45F2DF8-E84E-4199-9CBE-0CF60C27822C}" type="slidenum">
              <a:rPr lang="en-US" smtClean="0"/>
              <a:t>1</a:t>
            </a:fld>
            <a:endParaRPr lang="en-US" dirty="0"/>
          </a:p>
        </p:txBody>
      </p:sp>
      <p:sp>
        <p:nvSpPr>
          <p:cNvPr id="5" name="TextBox 4">
            <a:extLst>
              <a:ext uri="{FF2B5EF4-FFF2-40B4-BE49-F238E27FC236}">
                <a16:creationId xmlns:a16="http://schemas.microsoft.com/office/drawing/2014/main" id="{DE453038-3409-4F2B-8C79-B740A8234118}"/>
              </a:ext>
            </a:extLst>
          </p:cNvPr>
          <p:cNvSpPr txBox="1"/>
          <p:nvPr/>
        </p:nvSpPr>
        <p:spPr>
          <a:xfrm>
            <a:off x="9680897" y="5310231"/>
            <a:ext cx="1394677" cy="369332"/>
          </a:xfrm>
          <a:prstGeom prst="rect">
            <a:avLst/>
          </a:prstGeom>
          <a:noFill/>
        </p:spPr>
        <p:txBody>
          <a:bodyPr wrap="none" rtlCol="0">
            <a:spAutoFit/>
          </a:bodyPr>
          <a:lstStyle/>
          <a:p>
            <a:r>
              <a:rPr lang="en-US" dirty="0"/>
              <a:t>March 2022</a:t>
            </a:r>
          </a:p>
        </p:txBody>
      </p:sp>
    </p:spTree>
    <p:extLst>
      <p:ext uri="{BB962C8B-B14F-4D97-AF65-F5344CB8AC3E}">
        <p14:creationId xmlns:p14="http://schemas.microsoft.com/office/powerpoint/2010/main" val="313507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6200" y="355599"/>
            <a:ext cx="9601200" cy="1485900"/>
          </a:xfrm>
        </p:spPr>
        <p:txBody>
          <a:bodyPr/>
          <a:lstStyle/>
          <a:p>
            <a:r>
              <a:rPr lang="en-US" dirty="0">
                <a:latin typeface="+mn-lt"/>
              </a:rPr>
              <a:t>AK DOT&amp;PF Procurement Page</a:t>
            </a:r>
          </a:p>
        </p:txBody>
      </p:sp>
      <p:sp>
        <p:nvSpPr>
          <p:cNvPr id="13" name="Text Placeholder 12"/>
          <p:cNvSpPr>
            <a:spLocks noGrp="1"/>
          </p:cNvSpPr>
          <p:nvPr>
            <p:ph type="body" idx="1"/>
          </p:nvPr>
        </p:nvSpPr>
        <p:spPr>
          <a:xfrm>
            <a:off x="1597559" y="1225551"/>
            <a:ext cx="3476167" cy="465137"/>
          </a:xfrm>
        </p:spPr>
        <p:txBody>
          <a:bodyPr>
            <a:normAutofit/>
          </a:bodyPr>
          <a:lstStyle/>
          <a:p>
            <a:r>
              <a:rPr lang="en-US" sz="2400" dirty="0"/>
              <a:t>DOT&amp;PF Homepage</a:t>
            </a:r>
          </a:p>
        </p:txBody>
      </p:sp>
      <p:pic>
        <p:nvPicPr>
          <p:cNvPr id="16" name="Content Placeholder 15"/>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744788" y="1750287"/>
            <a:ext cx="2827121" cy="4999541"/>
          </a:xfrm>
          <a:prstGeom prst="rect">
            <a:avLst/>
          </a:prstGeom>
          <a:ln>
            <a:solidFill>
              <a:schemeClr val="tx1"/>
            </a:solidFill>
          </a:ln>
        </p:spPr>
      </p:pic>
      <p:sp>
        <p:nvSpPr>
          <p:cNvPr id="14" name="Text Placeholder 13"/>
          <p:cNvSpPr>
            <a:spLocks noGrp="1"/>
          </p:cNvSpPr>
          <p:nvPr>
            <p:ph type="body" sz="quarter" idx="3"/>
          </p:nvPr>
        </p:nvSpPr>
        <p:spPr>
          <a:xfrm>
            <a:off x="5310188" y="1225551"/>
            <a:ext cx="5183188" cy="465137"/>
          </a:xfrm>
        </p:spPr>
        <p:txBody>
          <a:bodyPr>
            <a:normAutofit/>
          </a:bodyPr>
          <a:lstStyle/>
          <a:p>
            <a:r>
              <a:rPr lang="en-US" sz="2400" dirty="0"/>
              <a:t>DOT&amp;PF Procurement and Contracting</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p:blipFill>
        <p:spPr>
          <a:xfrm>
            <a:off x="9834420" y="3320473"/>
            <a:ext cx="2225960" cy="1739969"/>
          </a:xfrm>
          <a:prstGeom prst="rect">
            <a:avLst/>
          </a:prstGeom>
          <a:ln>
            <a:solidFill>
              <a:schemeClr val="tx1"/>
            </a:solidFill>
          </a:ln>
        </p:spPr>
      </p:pic>
      <p:sp>
        <p:nvSpPr>
          <p:cNvPr id="20" name="Right Brace 19"/>
          <p:cNvSpPr/>
          <p:nvPr/>
        </p:nvSpPr>
        <p:spPr>
          <a:xfrm rot="10800000">
            <a:off x="6482276" y="5145931"/>
            <a:ext cx="360425" cy="744567"/>
          </a:xfrm>
          <a:prstGeom prst="rightBrace">
            <a:avLst>
              <a:gd name="adj1" fmla="val 8333"/>
              <a:gd name="adj2" fmla="val 506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1372630" y="1747364"/>
            <a:ext cx="2815723" cy="5002464"/>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D45F2DF8-E84E-4199-9CBE-0CF60C27822C}" type="slidenum">
              <a:rPr lang="en-US" smtClean="0"/>
              <a:t>10</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66AE4471-6F78-4B1A-A338-48DAECD062E9}"/>
              </a:ext>
            </a:extLst>
          </p:cNvPr>
          <p:cNvPicPr>
            <a:picLocks noChangeAspect="1"/>
          </p:cNvPicPr>
          <p:nvPr/>
        </p:nvPicPr>
        <p:blipFill rotWithShape="1">
          <a:blip r:embed="rId6">
            <a:extLst>
              <a:ext uri="{28A0092B-C50C-407E-A947-70E740481C1C}">
                <a14:useLocalDpi xmlns:a14="http://schemas.microsoft.com/office/drawing/2010/main" val="0"/>
              </a:ext>
            </a:extLst>
          </a:blip>
          <a:srcRect l="3457" r="8605"/>
          <a:stretch/>
        </p:blipFill>
        <p:spPr>
          <a:xfrm>
            <a:off x="4470685" y="4695520"/>
            <a:ext cx="2030135" cy="1547824"/>
          </a:xfrm>
          <a:prstGeom prst="rect">
            <a:avLst/>
          </a:prstGeom>
          <a:ln>
            <a:solidFill>
              <a:schemeClr val="tx1"/>
            </a:solidFill>
          </a:ln>
        </p:spPr>
      </p:pic>
      <p:sp>
        <p:nvSpPr>
          <p:cNvPr id="18" name="Right Brace 17">
            <a:extLst>
              <a:ext uri="{FF2B5EF4-FFF2-40B4-BE49-F238E27FC236}">
                <a16:creationId xmlns:a16="http://schemas.microsoft.com/office/drawing/2014/main" id="{39B84C81-0F93-44A3-A34E-8EFC4E0107BF}"/>
              </a:ext>
            </a:extLst>
          </p:cNvPr>
          <p:cNvSpPr/>
          <p:nvPr/>
        </p:nvSpPr>
        <p:spPr>
          <a:xfrm>
            <a:off x="9472736" y="3878137"/>
            <a:ext cx="354507" cy="987477"/>
          </a:xfrm>
          <a:prstGeom prst="rightBrace">
            <a:avLst>
              <a:gd name="adj1" fmla="val 8333"/>
              <a:gd name="adj2" fmla="val 506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1350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mn-lt"/>
              </a:rPr>
              <a:t>Letter of Agreement ($10,000 or less)</a:t>
            </a:r>
          </a:p>
        </p:txBody>
      </p:sp>
      <p:sp>
        <p:nvSpPr>
          <p:cNvPr id="8" name="Content Placeholder 7"/>
          <p:cNvSpPr>
            <a:spLocks noGrp="1"/>
          </p:cNvSpPr>
          <p:nvPr>
            <p:ph sz="half" idx="1"/>
          </p:nvPr>
        </p:nvSpPr>
        <p:spPr>
          <a:xfrm>
            <a:off x="838200" y="1562100"/>
            <a:ext cx="5816600" cy="5067299"/>
          </a:xfrm>
        </p:spPr>
        <p:txBody>
          <a:bodyPr>
            <a:normAutofit/>
          </a:bodyPr>
          <a:lstStyle/>
          <a:p>
            <a:pPr marL="0" indent="0">
              <a:buNone/>
            </a:pPr>
            <a:r>
              <a:rPr lang="en-US" sz="2200" dirty="0"/>
              <a:t>Chapter 1, PSA Manual</a:t>
            </a:r>
          </a:p>
          <a:p>
            <a:pPr marL="0" indent="0">
              <a:buNone/>
            </a:pPr>
            <a:r>
              <a:rPr lang="en-US" sz="2200" u="sng" dirty="0"/>
              <a:t>Proposals</a:t>
            </a:r>
          </a:p>
          <a:p>
            <a:pPr marL="457200" lvl="1" indent="0">
              <a:buNone/>
            </a:pPr>
            <a:r>
              <a:rPr lang="en-US" sz="2200" i="0" dirty="0"/>
              <a:t>Oral solicitation is sufficient.  If proposals are easy to obtain and require only minimal amounts of time and effort, then three proposals would be reasonable.  However, contracts of a lower dollar value require less solicitation effort than those approaching the $10,000 plateau.</a:t>
            </a:r>
          </a:p>
          <a:p>
            <a:pPr marL="457200" lvl="1" indent="0">
              <a:buNone/>
            </a:pPr>
            <a:endParaRPr lang="en-US" sz="800" i="0" dirty="0"/>
          </a:p>
          <a:p>
            <a:pPr marL="457200" lvl="1" indent="0">
              <a:buNone/>
            </a:pPr>
            <a:r>
              <a:rPr lang="en-US" sz="2200" i="0" dirty="0"/>
              <a:t>A Letter of Agreement is prepared and signed by the Contracting Agency and the Contractor. </a:t>
            </a:r>
          </a:p>
        </p:txBody>
      </p:sp>
      <p:pic>
        <p:nvPicPr>
          <p:cNvPr id="11" name="Picture 10"/>
          <p:cNvPicPr>
            <a:picLocks noChangeAspect="1"/>
          </p:cNvPicPr>
          <p:nvPr/>
        </p:nvPicPr>
        <p:blipFill>
          <a:blip r:embed="rId3"/>
          <a:stretch>
            <a:fillRect/>
          </a:stretch>
        </p:blipFill>
        <p:spPr>
          <a:xfrm>
            <a:off x="6878577" y="1462087"/>
            <a:ext cx="4129312" cy="5167312"/>
          </a:xfrm>
          <a:prstGeom prst="rect">
            <a:avLst/>
          </a:prstGeom>
        </p:spPr>
      </p:pic>
      <p:sp>
        <p:nvSpPr>
          <p:cNvPr id="2" name="Slide Number Placeholder 1"/>
          <p:cNvSpPr>
            <a:spLocks noGrp="1"/>
          </p:cNvSpPr>
          <p:nvPr>
            <p:ph type="sldNum" sz="quarter" idx="12"/>
          </p:nvPr>
        </p:nvSpPr>
        <p:spPr/>
        <p:txBody>
          <a:bodyPr/>
          <a:lstStyle/>
          <a:p>
            <a:fld id="{D45F2DF8-E84E-4199-9CBE-0CF60C27822C}" type="slidenum">
              <a:rPr lang="en-US" smtClean="0"/>
              <a:t>11</a:t>
            </a:fld>
            <a:endParaRPr lang="en-US"/>
          </a:p>
        </p:txBody>
      </p:sp>
    </p:spTree>
    <p:extLst>
      <p:ext uri="{BB962C8B-B14F-4D97-AF65-F5344CB8AC3E}">
        <p14:creationId xmlns:p14="http://schemas.microsoft.com/office/powerpoint/2010/main" val="170619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642600" cy="1485900"/>
          </a:xfrm>
        </p:spPr>
        <p:txBody>
          <a:bodyPr/>
          <a:lstStyle/>
          <a:p>
            <a:r>
              <a:rPr lang="en-US" dirty="0">
                <a:latin typeface="+mn-lt"/>
              </a:rPr>
              <a:t>Small Procurements </a:t>
            </a:r>
            <a:r>
              <a:rPr lang="en-US" sz="4000" dirty="0">
                <a:latin typeface="+mn-lt"/>
              </a:rPr>
              <a:t>(&gt;$10,000 &lt;$200,000)</a:t>
            </a:r>
          </a:p>
        </p:txBody>
      </p:sp>
      <p:sp>
        <p:nvSpPr>
          <p:cNvPr id="3" name="Content Placeholder 2"/>
          <p:cNvSpPr>
            <a:spLocks noGrp="1"/>
          </p:cNvSpPr>
          <p:nvPr>
            <p:ph sz="half" idx="1"/>
          </p:nvPr>
        </p:nvSpPr>
        <p:spPr>
          <a:xfrm>
            <a:off x="1371600" y="1825624"/>
            <a:ext cx="10007600" cy="4511675"/>
          </a:xfrm>
        </p:spPr>
        <p:txBody>
          <a:bodyPr>
            <a:normAutofit/>
          </a:bodyPr>
          <a:lstStyle/>
          <a:p>
            <a:pPr marL="0" indent="0">
              <a:buNone/>
            </a:pPr>
            <a:r>
              <a:rPr lang="en-US" sz="2200" dirty="0"/>
              <a:t>Chapter 2, PSA Manual</a:t>
            </a:r>
          </a:p>
          <a:p>
            <a:pPr marL="0" indent="0">
              <a:buNone/>
            </a:pPr>
            <a:r>
              <a:rPr lang="en-US" sz="2200" u="sng" dirty="0"/>
              <a:t>Proposals</a:t>
            </a:r>
            <a:endParaRPr lang="en-US" sz="2200" dirty="0"/>
          </a:p>
          <a:p>
            <a:pPr marL="0" indent="0">
              <a:buNone/>
            </a:pPr>
            <a:r>
              <a:rPr lang="en-US" sz="2200" dirty="0"/>
              <a:t>Proposals are obtained by using the Small Procurement RFP, and are most commonly advertised on the DOT&amp;PF Homepage, with a minimum of 3 day posting.  For federally-funded projects, Project Managers are required to contact any DBE firms that can provide the specific services and let them know that the RFP has been advertised.</a:t>
            </a:r>
          </a:p>
          <a:p>
            <a:pPr marL="0" indent="0">
              <a:buNone/>
            </a:pPr>
            <a:r>
              <a:rPr lang="en-US" sz="2200" u="sng" dirty="0"/>
              <a:t>Proposal Evaluation</a:t>
            </a:r>
          </a:p>
          <a:p>
            <a:pPr marL="0" indent="0">
              <a:buNone/>
            </a:pPr>
            <a:r>
              <a:rPr lang="en-US" sz="2200" dirty="0"/>
              <a:t>The Project Manager writes an evaluation report that includes evaluation of all proposing firms, then identifies the top three most qualified offerors.  Contracting Officer selects the Contractor.  After negotiations are complete, the Agreement is prepared and signed. </a:t>
            </a:r>
          </a:p>
        </p:txBody>
      </p:sp>
      <p:sp>
        <p:nvSpPr>
          <p:cNvPr id="4" name="Slide Number Placeholder 3"/>
          <p:cNvSpPr>
            <a:spLocks noGrp="1"/>
          </p:cNvSpPr>
          <p:nvPr>
            <p:ph type="sldNum" sz="quarter" idx="12"/>
          </p:nvPr>
        </p:nvSpPr>
        <p:spPr/>
        <p:txBody>
          <a:bodyPr/>
          <a:lstStyle/>
          <a:p>
            <a:fld id="{D45F2DF8-E84E-4199-9CBE-0CF60C27822C}" type="slidenum">
              <a:rPr lang="en-US" smtClean="0"/>
              <a:t>12</a:t>
            </a:fld>
            <a:endParaRPr lang="en-US"/>
          </a:p>
        </p:txBody>
      </p:sp>
    </p:spTree>
    <p:extLst>
      <p:ext uri="{BB962C8B-B14F-4D97-AF65-F5344CB8AC3E}">
        <p14:creationId xmlns:p14="http://schemas.microsoft.com/office/powerpoint/2010/main" val="215165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45F2DF8-E84E-4199-9CBE-0CF60C27822C}" type="slidenum">
              <a:rPr lang="en-US" smtClean="0"/>
              <a:t>13</a:t>
            </a:fld>
            <a:endParaRPr lang="en-US"/>
          </a:p>
        </p:txBody>
      </p:sp>
      <p:graphicFrame>
        <p:nvGraphicFramePr>
          <p:cNvPr id="2" name="Object 1">
            <a:extLst>
              <a:ext uri="{FF2B5EF4-FFF2-40B4-BE49-F238E27FC236}">
                <a16:creationId xmlns:a16="http://schemas.microsoft.com/office/drawing/2014/main" id="{F24B0B10-16DF-4246-9844-ED51AF1D9A65}"/>
              </a:ext>
            </a:extLst>
          </p:cNvPr>
          <p:cNvGraphicFramePr>
            <a:graphicFrameLocks noChangeAspect="1"/>
          </p:cNvGraphicFramePr>
          <p:nvPr>
            <p:extLst>
              <p:ext uri="{D42A27DB-BD31-4B8C-83A1-F6EECF244321}">
                <p14:modId xmlns:p14="http://schemas.microsoft.com/office/powerpoint/2010/main" val="894145123"/>
              </p:ext>
            </p:extLst>
          </p:nvPr>
        </p:nvGraphicFramePr>
        <p:xfrm>
          <a:off x="1241464" y="109899"/>
          <a:ext cx="4941557" cy="6395729"/>
        </p:xfrm>
        <a:graphic>
          <a:graphicData uri="http://schemas.openxmlformats.org/presentationml/2006/ole">
            <mc:AlternateContent xmlns:mc="http://schemas.openxmlformats.org/markup-compatibility/2006">
              <mc:Choice xmlns:v="urn:schemas-microsoft-com:vml" Requires="v">
                <p:oleObj spid="_x0000_s1044" name="Acrobat Document" r:id="rId4" imgW="5829257" imgH="7543568" progId="Acrobat.Document.DC">
                  <p:embed/>
                </p:oleObj>
              </mc:Choice>
              <mc:Fallback>
                <p:oleObj name="Acrobat Document" r:id="rId4" imgW="5829257" imgH="7543568" progId="Acrobat.Document.DC">
                  <p:embed/>
                  <p:pic>
                    <p:nvPicPr>
                      <p:cNvPr id="0" name=""/>
                      <p:cNvPicPr/>
                      <p:nvPr/>
                    </p:nvPicPr>
                    <p:blipFill>
                      <a:blip r:embed="rId5"/>
                      <a:stretch>
                        <a:fillRect/>
                      </a:stretch>
                    </p:blipFill>
                    <p:spPr>
                      <a:xfrm>
                        <a:off x="1241464" y="109899"/>
                        <a:ext cx="4941557" cy="6395729"/>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4CE7E0C-D342-4A9D-850C-DEBA9428CD6A}"/>
              </a:ext>
            </a:extLst>
          </p:cNvPr>
          <p:cNvGraphicFramePr>
            <a:graphicFrameLocks noChangeAspect="1"/>
          </p:cNvGraphicFramePr>
          <p:nvPr>
            <p:extLst>
              <p:ext uri="{D42A27DB-BD31-4B8C-83A1-F6EECF244321}">
                <p14:modId xmlns:p14="http://schemas.microsoft.com/office/powerpoint/2010/main" val="602251971"/>
              </p:ext>
            </p:extLst>
          </p:nvPr>
        </p:nvGraphicFramePr>
        <p:xfrm>
          <a:off x="6513371" y="109899"/>
          <a:ext cx="4996324" cy="6395729"/>
        </p:xfrm>
        <a:graphic>
          <a:graphicData uri="http://schemas.openxmlformats.org/presentationml/2006/ole">
            <mc:AlternateContent xmlns:mc="http://schemas.openxmlformats.org/markup-compatibility/2006">
              <mc:Choice xmlns:v="urn:schemas-microsoft-com:vml" Requires="v">
                <p:oleObj spid="_x0000_s1045" name="Acrobat Document" r:id="rId6" imgW="5829257" imgH="7543568" progId="Acrobat.Document.DC">
                  <p:embed/>
                </p:oleObj>
              </mc:Choice>
              <mc:Fallback>
                <p:oleObj name="Acrobat Document" r:id="rId6" imgW="5829257" imgH="7543568" progId="Acrobat.Document.DC">
                  <p:embed/>
                  <p:pic>
                    <p:nvPicPr>
                      <p:cNvPr id="0" name=""/>
                      <p:cNvPicPr/>
                      <p:nvPr/>
                    </p:nvPicPr>
                    <p:blipFill>
                      <a:blip r:embed="rId7"/>
                      <a:stretch>
                        <a:fillRect/>
                      </a:stretch>
                    </p:blipFill>
                    <p:spPr>
                      <a:xfrm>
                        <a:off x="6513371" y="109899"/>
                        <a:ext cx="4996324" cy="6395729"/>
                      </a:xfrm>
                      <a:prstGeom prst="rect">
                        <a:avLst/>
                      </a:prstGeom>
                    </p:spPr>
                  </p:pic>
                </p:oleObj>
              </mc:Fallback>
            </mc:AlternateContent>
          </a:graphicData>
        </a:graphic>
      </p:graphicFrame>
    </p:spTree>
    <p:extLst>
      <p:ext uri="{BB962C8B-B14F-4D97-AF65-F5344CB8AC3E}">
        <p14:creationId xmlns:p14="http://schemas.microsoft.com/office/powerpoint/2010/main" val="3826385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8" name="Content Placeholder 7"/>
          <p:cNvSpPr>
            <a:spLocks noGrp="1"/>
          </p:cNvSpPr>
          <p:nvPr>
            <p:ph idx="1"/>
          </p:nvPr>
        </p:nvSpPr>
        <p:spPr>
          <a:xfrm>
            <a:off x="1371600" y="1709159"/>
            <a:ext cx="9817100" cy="4882141"/>
          </a:xfrm>
        </p:spPr>
        <p:txBody>
          <a:bodyPr>
            <a:normAutofit fontScale="92500" lnSpcReduction="20000"/>
          </a:bodyPr>
          <a:lstStyle/>
          <a:p>
            <a:pPr marL="0" indent="0">
              <a:buNone/>
            </a:pPr>
            <a:r>
              <a:rPr lang="en-US" dirty="0"/>
              <a:t>Chapter 3, PSA Manual </a:t>
            </a:r>
          </a:p>
          <a:p>
            <a:pPr marL="0" indent="0">
              <a:buNone/>
            </a:pPr>
            <a:r>
              <a:rPr lang="en-US" u="sng" dirty="0"/>
              <a:t>Proposals</a:t>
            </a:r>
          </a:p>
          <a:p>
            <a:pPr marL="457200" lvl="1" indent="0">
              <a:buNone/>
            </a:pPr>
            <a:r>
              <a:rPr lang="en-US" i="0" dirty="0"/>
              <a:t>The RFP package will by advertised on the DOT&amp;PF Homepage and the State On-Line Public Notices site.</a:t>
            </a:r>
          </a:p>
          <a:p>
            <a:pPr marL="457200" lvl="1" indent="0">
              <a:buNone/>
            </a:pPr>
            <a:r>
              <a:rPr lang="en-US" i="0" dirty="0"/>
              <a:t>Minimum 21 day posting, unless otherwise approved by the Contracting Officer.</a:t>
            </a:r>
          </a:p>
          <a:p>
            <a:pPr marL="457200" lvl="1" indent="0">
              <a:buNone/>
            </a:pPr>
            <a:r>
              <a:rPr lang="en-US" i="0" dirty="0"/>
              <a:t>Review Part A of the RFP for information relating to current policies on receipt of proposals, available supplemental information, and specific contract terms that will be implemented. </a:t>
            </a:r>
          </a:p>
          <a:p>
            <a:pPr marL="0" indent="0">
              <a:buNone/>
            </a:pPr>
            <a:r>
              <a:rPr lang="en-US" u="sng" dirty="0"/>
              <a:t>Proposal Evaluation</a:t>
            </a:r>
          </a:p>
          <a:p>
            <a:pPr marL="457200" lvl="1" indent="0">
              <a:buNone/>
            </a:pPr>
            <a:r>
              <a:rPr lang="en-US" i="0" dirty="0"/>
              <a:t>A responsive proposal requires current professional registrations, and an AK Business License for State-funded projects where an offeror is claiming AK Offeror Preference. </a:t>
            </a:r>
            <a:r>
              <a:rPr lang="en-US" b="1" i="0" dirty="0"/>
              <a:t>  </a:t>
            </a:r>
          </a:p>
          <a:p>
            <a:pPr marL="457200" lvl="1" indent="0">
              <a:buNone/>
            </a:pPr>
            <a:r>
              <a:rPr lang="en-US" i="0" dirty="0"/>
              <a:t>Responsive proposals are evaluated and scored by a committee.  A meeting is held to discuss the ratings and any concerns or comments that the evaluators may have.</a:t>
            </a:r>
          </a:p>
          <a:p>
            <a:pPr marL="0" indent="0">
              <a:buNone/>
            </a:pPr>
            <a:r>
              <a:rPr lang="en-US" u="sng" dirty="0"/>
              <a:t>Contractor Selected for Negotiation</a:t>
            </a:r>
          </a:p>
          <a:p>
            <a:pPr marL="457200" lvl="1" indent="0">
              <a:buNone/>
            </a:pPr>
            <a:r>
              <a:rPr lang="en-US" i="0" dirty="0"/>
              <a:t>The Contracts Section will prepare a Notice of Intent to Negotiate for the Contracting Officer’s signature.  This will be sent to all proposers.  Details concerning the evaluation are confidential until after the </a:t>
            </a:r>
            <a:r>
              <a:rPr lang="en-US" u="sng" dirty="0"/>
              <a:t>Intent to Award</a:t>
            </a:r>
            <a:r>
              <a:rPr lang="en-US" dirty="0"/>
              <a:t> </a:t>
            </a:r>
            <a:r>
              <a:rPr lang="en-US" i="0" dirty="0"/>
              <a:t>is signed.</a:t>
            </a:r>
            <a:endParaRPr lang="en-US" i="0" u="sng" dirty="0"/>
          </a:p>
        </p:txBody>
      </p:sp>
      <p:sp>
        <p:nvSpPr>
          <p:cNvPr id="3" name="Slide Number Placeholder 2"/>
          <p:cNvSpPr>
            <a:spLocks noGrp="1"/>
          </p:cNvSpPr>
          <p:nvPr>
            <p:ph type="sldNum" sz="quarter" idx="12"/>
          </p:nvPr>
        </p:nvSpPr>
        <p:spPr/>
        <p:txBody>
          <a:bodyPr/>
          <a:lstStyle/>
          <a:p>
            <a:fld id="{D45F2DF8-E84E-4199-9CBE-0CF60C27822C}" type="slidenum">
              <a:rPr lang="en-US" smtClean="0"/>
              <a:t>14</a:t>
            </a:fld>
            <a:endParaRPr lang="en-US"/>
          </a:p>
        </p:txBody>
      </p:sp>
      <p:sp>
        <p:nvSpPr>
          <p:cNvPr id="4" name="TextBox 3">
            <a:extLst>
              <a:ext uri="{FF2B5EF4-FFF2-40B4-BE49-F238E27FC236}">
                <a16:creationId xmlns:a16="http://schemas.microsoft.com/office/drawing/2014/main" id="{09E79FC7-FB79-46A9-A7B0-BBF676F2D10C}"/>
              </a:ext>
            </a:extLst>
          </p:cNvPr>
          <p:cNvSpPr txBox="1"/>
          <p:nvPr/>
        </p:nvSpPr>
        <p:spPr>
          <a:xfrm>
            <a:off x="2469826" y="266700"/>
            <a:ext cx="7801056" cy="1200329"/>
          </a:xfrm>
          <a:prstGeom prst="rect">
            <a:avLst/>
          </a:prstGeom>
          <a:noFill/>
        </p:spPr>
        <p:txBody>
          <a:bodyPr wrap="square" rtlCol="0">
            <a:spAutoFit/>
          </a:bodyPr>
          <a:lstStyle/>
          <a:p>
            <a:pPr algn="ctr"/>
            <a:r>
              <a:rPr lang="en-US" sz="3600" b="0" dirty="0">
                <a:solidFill>
                  <a:schemeClr val="tx1"/>
                </a:solidFill>
                <a:latin typeface="+mj-lt"/>
              </a:rPr>
              <a:t>Competitive Sealed</a:t>
            </a:r>
            <a:r>
              <a:rPr lang="en-US" sz="3600" b="0" baseline="0" dirty="0">
                <a:solidFill>
                  <a:schemeClr val="tx1"/>
                </a:solidFill>
                <a:latin typeface="+mj-lt"/>
              </a:rPr>
              <a:t> </a:t>
            </a:r>
            <a:r>
              <a:rPr lang="en-US" sz="3600" b="0" dirty="0">
                <a:solidFill>
                  <a:schemeClr val="tx1"/>
                </a:solidFill>
                <a:latin typeface="+mj-lt"/>
              </a:rPr>
              <a:t>Proposals</a:t>
            </a:r>
          </a:p>
          <a:p>
            <a:pPr algn="ctr"/>
            <a:r>
              <a:rPr lang="en-US" sz="3600" b="0" dirty="0">
                <a:solidFill>
                  <a:schemeClr val="tx1"/>
                </a:solidFill>
                <a:latin typeface="+mj-lt"/>
              </a:rPr>
              <a:t>Greater Than $200,000 </a:t>
            </a:r>
          </a:p>
        </p:txBody>
      </p:sp>
    </p:spTree>
    <p:extLst>
      <p:ext uri="{BB962C8B-B14F-4D97-AF65-F5344CB8AC3E}">
        <p14:creationId xmlns:p14="http://schemas.microsoft.com/office/powerpoint/2010/main" val="119774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4F2495E2-FBAE-46C7-9F29-BD52039BAC7E}"/>
              </a:ext>
            </a:extLst>
          </p:cNvPr>
          <p:cNvGraphicFramePr>
            <a:graphicFrameLocks noChangeAspect="1"/>
          </p:cNvGraphicFramePr>
          <p:nvPr>
            <p:extLst>
              <p:ext uri="{D42A27DB-BD31-4B8C-83A1-F6EECF244321}">
                <p14:modId xmlns:p14="http://schemas.microsoft.com/office/powerpoint/2010/main" val="4272509640"/>
              </p:ext>
            </p:extLst>
          </p:nvPr>
        </p:nvGraphicFramePr>
        <p:xfrm>
          <a:off x="1322562" y="115126"/>
          <a:ext cx="4893679" cy="6333762"/>
        </p:xfrm>
        <a:graphic>
          <a:graphicData uri="http://schemas.openxmlformats.org/presentationml/2006/ole">
            <mc:AlternateContent xmlns:mc="http://schemas.openxmlformats.org/markup-compatibility/2006">
              <mc:Choice xmlns:v="urn:schemas-microsoft-com:vml" Requires="v">
                <p:oleObj spid="_x0000_s2064" name="Acrobat Document" r:id="rId3" imgW="5829257" imgH="7543568" progId="Acrobat.Document.DC">
                  <p:embed/>
                </p:oleObj>
              </mc:Choice>
              <mc:Fallback>
                <p:oleObj name="Acrobat Document" r:id="rId3" imgW="5829257" imgH="7543568" progId="Acrobat.Document.DC">
                  <p:embed/>
                  <p:pic>
                    <p:nvPicPr>
                      <p:cNvPr id="0" name=""/>
                      <p:cNvPicPr/>
                      <p:nvPr/>
                    </p:nvPicPr>
                    <p:blipFill>
                      <a:blip r:embed="rId4"/>
                      <a:stretch>
                        <a:fillRect/>
                      </a:stretch>
                    </p:blipFill>
                    <p:spPr>
                      <a:xfrm>
                        <a:off x="1322562" y="115126"/>
                        <a:ext cx="4893679" cy="6333762"/>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E977AB2-5749-4F3E-AC35-474996DE24E4}"/>
              </a:ext>
            </a:extLst>
          </p:cNvPr>
          <p:cNvSpPr>
            <a:spLocks noGrp="1"/>
          </p:cNvSpPr>
          <p:nvPr>
            <p:ph type="sldNum" sz="quarter" idx="12"/>
          </p:nvPr>
        </p:nvSpPr>
        <p:spPr/>
        <p:txBody>
          <a:bodyPr/>
          <a:lstStyle/>
          <a:p>
            <a:fld id="{D45F2DF8-E84E-4199-9CBE-0CF60C27822C}" type="slidenum">
              <a:rPr lang="en-US" smtClean="0"/>
              <a:t>15</a:t>
            </a:fld>
            <a:endParaRPr lang="en-US"/>
          </a:p>
        </p:txBody>
      </p:sp>
      <p:graphicFrame>
        <p:nvGraphicFramePr>
          <p:cNvPr id="4" name="Object 3">
            <a:extLst>
              <a:ext uri="{FF2B5EF4-FFF2-40B4-BE49-F238E27FC236}">
                <a16:creationId xmlns:a16="http://schemas.microsoft.com/office/drawing/2014/main" id="{8C3E80F1-5980-47A0-90F6-5409B0CDD4FB}"/>
              </a:ext>
            </a:extLst>
          </p:cNvPr>
          <p:cNvGraphicFramePr>
            <a:graphicFrameLocks noChangeAspect="1"/>
          </p:cNvGraphicFramePr>
          <p:nvPr>
            <p:extLst>
              <p:ext uri="{D42A27DB-BD31-4B8C-83A1-F6EECF244321}">
                <p14:modId xmlns:p14="http://schemas.microsoft.com/office/powerpoint/2010/main" val="3979279654"/>
              </p:ext>
            </p:extLst>
          </p:nvPr>
        </p:nvGraphicFramePr>
        <p:xfrm>
          <a:off x="6770916" y="115125"/>
          <a:ext cx="4893679" cy="6333759"/>
        </p:xfrm>
        <a:graphic>
          <a:graphicData uri="http://schemas.openxmlformats.org/presentationml/2006/ole">
            <mc:AlternateContent xmlns:mc="http://schemas.openxmlformats.org/markup-compatibility/2006">
              <mc:Choice xmlns:v="urn:schemas-microsoft-com:vml" Requires="v">
                <p:oleObj spid="_x0000_s2065" name="Acrobat Document" r:id="rId5" imgW="5829257" imgH="7543568" progId="Acrobat.Document.DC">
                  <p:embed/>
                </p:oleObj>
              </mc:Choice>
              <mc:Fallback>
                <p:oleObj name="Acrobat Document" r:id="rId5" imgW="5829257" imgH="7543568" progId="Acrobat.Document.DC">
                  <p:embed/>
                  <p:pic>
                    <p:nvPicPr>
                      <p:cNvPr id="0" name=""/>
                      <p:cNvPicPr/>
                      <p:nvPr/>
                    </p:nvPicPr>
                    <p:blipFill>
                      <a:blip r:embed="rId6"/>
                      <a:stretch>
                        <a:fillRect/>
                      </a:stretch>
                    </p:blipFill>
                    <p:spPr>
                      <a:xfrm>
                        <a:off x="6770916" y="115125"/>
                        <a:ext cx="4893679" cy="6333759"/>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AA7266E8-BA5C-459B-9279-64CC30202E25}"/>
              </a:ext>
            </a:extLst>
          </p:cNvPr>
          <p:cNvSpPr/>
          <p:nvPr/>
        </p:nvSpPr>
        <p:spPr>
          <a:xfrm>
            <a:off x="1359016" y="2986480"/>
            <a:ext cx="4630723" cy="3162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1CBC9B-4988-4F9B-B484-BADFD4BEE54B}"/>
              </a:ext>
            </a:extLst>
          </p:cNvPr>
          <p:cNvSpPr/>
          <p:nvPr/>
        </p:nvSpPr>
        <p:spPr>
          <a:xfrm>
            <a:off x="6830042" y="487956"/>
            <a:ext cx="4630723" cy="3162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46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5F2DF8-E84E-4199-9CBE-0CF60C27822C}" type="slidenum">
              <a:rPr lang="en-US" smtClean="0"/>
              <a:t>16</a:t>
            </a:fld>
            <a:endParaRPr lang="en-US"/>
          </a:p>
        </p:txBody>
      </p:sp>
      <p:graphicFrame>
        <p:nvGraphicFramePr>
          <p:cNvPr id="2" name="Object 1">
            <a:extLst>
              <a:ext uri="{FF2B5EF4-FFF2-40B4-BE49-F238E27FC236}">
                <a16:creationId xmlns:a16="http://schemas.microsoft.com/office/drawing/2014/main" id="{7959ACA8-2654-4672-B4C8-5283C1CA142F}"/>
              </a:ext>
            </a:extLst>
          </p:cNvPr>
          <p:cNvGraphicFramePr>
            <a:graphicFrameLocks noChangeAspect="1"/>
          </p:cNvGraphicFramePr>
          <p:nvPr>
            <p:extLst>
              <p:ext uri="{D42A27DB-BD31-4B8C-83A1-F6EECF244321}">
                <p14:modId xmlns:p14="http://schemas.microsoft.com/office/powerpoint/2010/main" val="3861231522"/>
              </p:ext>
            </p:extLst>
          </p:nvPr>
        </p:nvGraphicFramePr>
        <p:xfrm>
          <a:off x="1140613" y="191272"/>
          <a:ext cx="4888436" cy="6326974"/>
        </p:xfrm>
        <a:graphic>
          <a:graphicData uri="http://schemas.openxmlformats.org/presentationml/2006/ole">
            <mc:AlternateContent xmlns:mc="http://schemas.openxmlformats.org/markup-compatibility/2006">
              <mc:Choice xmlns:v="urn:schemas-microsoft-com:vml" Requires="v">
                <p:oleObj spid="_x0000_s3086" name="Acrobat Document" r:id="rId4" imgW="5829257" imgH="7543568" progId="Acrobat.Document.DC">
                  <p:embed/>
                </p:oleObj>
              </mc:Choice>
              <mc:Fallback>
                <p:oleObj name="Acrobat Document" r:id="rId4" imgW="5829257" imgH="7543568" progId="Acrobat.Document.DC">
                  <p:embed/>
                  <p:pic>
                    <p:nvPicPr>
                      <p:cNvPr id="0" name=""/>
                      <p:cNvPicPr/>
                      <p:nvPr/>
                    </p:nvPicPr>
                    <p:blipFill>
                      <a:blip r:embed="rId5"/>
                      <a:stretch>
                        <a:fillRect/>
                      </a:stretch>
                    </p:blipFill>
                    <p:spPr>
                      <a:xfrm>
                        <a:off x="1140613" y="191272"/>
                        <a:ext cx="4888436" cy="632697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60BB3BD-D2C9-41AF-A79E-392D551FF24F}"/>
              </a:ext>
            </a:extLst>
          </p:cNvPr>
          <p:cNvGraphicFramePr>
            <a:graphicFrameLocks noChangeAspect="1"/>
          </p:cNvGraphicFramePr>
          <p:nvPr>
            <p:extLst>
              <p:ext uri="{D42A27DB-BD31-4B8C-83A1-F6EECF244321}">
                <p14:modId xmlns:p14="http://schemas.microsoft.com/office/powerpoint/2010/main" val="4094862012"/>
              </p:ext>
            </p:extLst>
          </p:nvPr>
        </p:nvGraphicFramePr>
        <p:xfrm>
          <a:off x="6543181" y="191272"/>
          <a:ext cx="4888436" cy="6326973"/>
        </p:xfrm>
        <a:graphic>
          <a:graphicData uri="http://schemas.openxmlformats.org/presentationml/2006/ole">
            <mc:AlternateContent xmlns:mc="http://schemas.openxmlformats.org/markup-compatibility/2006">
              <mc:Choice xmlns:v="urn:schemas-microsoft-com:vml" Requires="v">
                <p:oleObj spid="_x0000_s3087" name="Acrobat Document" r:id="rId6" imgW="5829257" imgH="7543568" progId="Acrobat.Document.DC">
                  <p:embed/>
                </p:oleObj>
              </mc:Choice>
              <mc:Fallback>
                <p:oleObj name="Acrobat Document" r:id="rId6" imgW="5829257" imgH="7543568" progId="Acrobat.Document.DC">
                  <p:embed/>
                  <p:pic>
                    <p:nvPicPr>
                      <p:cNvPr id="0" name=""/>
                      <p:cNvPicPr/>
                      <p:nvPr/>
                    </p:nvPicPr>
                    <p:blipFill>
                      <a:blip r:embed="rId7"/>
                      <a:stretch>
                        <a:fillRect/>
                      </a:stretch>
                    </p:blipFill>
                    <p:spPr>
                      <a:xfrm>
                        <a:off x="6543181" y="191272"/>
                        <a:ext cx="4888436" cy="6326973"/>
                      </a:xfrm>
                      <a:prstGeom prst="rect">
                        <a:avLst/>
                      </a:prstGeom>
                    </p:spPr>
                  </p:pic>
                </p:oleObj>
              </mc:Fallback>
            </mc:AlternateContent>
          </a:graphicData>
        </a:graphic>
      </p:graphicFrame>
    </p:spTree>
    <p:extLst>
      <p:ext uri="{BB962C8B-B14F-4D97-AF65-F5344CB8AC3E}">
        <p14:creationId xmlns:p14="http://schemas.microsoft.com/office/powerpoint/2010/main" val="378299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5F2DF8-E84E-4199-9CBE-0CF60C27822C}" type="slidenum">
              <a:rPr lang="en-US" smtClean="0"/>
              <a:t>17</a:t>
            </a:fld>
            <a:endParaRPr lang="en-US"/>
          </a:p>
        </p:txBody>
      </p:sp>
      <p:graphicFrame>
        <p:nvGraphicFramePr>
          <p:cNvPr id="2" name="Object 1">
            <a:extLst>
              <a:ext uri="{FF2B5EF4-FFF2-40B4-BE49-F238E27FC236}">
                <a16:creationId xmlns:a16="http://schemas.microsoft.com/office/drawing/2014/main" id="{8FCF850B-5957-469A-82DD-A9E171B24E47}"/>
              </a:ext>
            </a:extLst>
          </p:cNvPr>
          <p:cNvGraphicFramePr>
            <a:graphicFrameLocks noChangeAspect="1"/>
          </p:cNvGraphicFramePr>
          <p:nvPr>
            <p:extLst>
              <p:ext uri="{D42A27DB-BD31-4B8C-83A1-F6EECF244321}">
                <p14:modId xmlns:p14="http://schemas.microsoft.com/office/powerpoint/2010/main" val="949916841"/>
              </p:ext>
            </p:extLst>
          </p:nvPr>
        </p:nvGraphicFramePr>
        <p:xfrm>
          <a:off x="1304431" y="164882"/>
          <a:ext cx="4858712" cy="6288504"/>
        </p:xfrm>
        <a:graphic>
          <a:graphicData uri="http://schemas.openxmlformats.org/presentationml/2006/ole">
            <mc:AlternateContent xmlns:mc="http://schemas.openxmlformats.org/markup-compatibility/2006">
              <mc:Choice xmlns:v="urn:schemas-microsoft-com:vml" Requires="v">
                <p:oleObj spid="_x0000_s4110" name="Acrobat Document" r:id="rId4" imgW="5829257" imgH="7543568" progId="Acrobat.Document.DC">
                  <p:embed/>
                </p:oleObj>
              </mc:Choice>
              <mc:Fallback>
                <p:oleObj name="Acrobat Document" r:id="rId4" imgW="5829257" imgH="7543568" progId="Acrobat.Document.DC">
                  <p:embed/>
                  <p:pic>
                    <p:nvPicPr>
                      <p:cNvPr id="0" name=""/>
                      <p:cNvPicPr/>
                      <p:nvPr/>
                    </p:nvPicPr>
                    <p:blipFill>
                      <a:blip r:embed="rId5"/>
                      <a:stretch>
                        <a:fillRect/>
                      </a:stretch>
                    </p:blipFill>
                    <p:spPr>
                      <a:xfrm>
                        <a:off x="1304431" y="164882"/>
                        <a:ext cx="4858712" cy="628850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B7FFE21-040E-431D-B40C-DA447E12BA96}"/>
              </a:ext>
            </a:extLst>
          </p:cNvPr>
          <p:cNvGraphicFramePr>
            <a:graphicFrameLocks noChangeAspect="1"/>
          </p:cNvGraphicFramePr>
          <p:nvPr>
            <p:extLst>
              <p:ext uri="{D42A27DB-BD31-4B8C-83A1-F6EECF244321}">
                <p14:modId xmlns:p14="http://schemas.microsoft.com/office/powerpoint/2010/main" val="2660754059"/>
              </p:ext>
            </p:extLst>
          </p:nvPr>
        </p:nvGraphicFramePr>
        <p:xfrm>
          <a:off x="6599550" y="164881"/>
          <a:ext cx="4858713" cy="6288505"/>
        </p:xfrm>
        <a:graphic>
          <a:graphicData uri="http://schemas.openxmlformats.org/presentationml/2006/ole">
            <mc:AlternateContent xmlns:mc="http://schemas.openxmlformats.org/markup-compatibility/2006">
              <mc:Choice xmlns:v="urn:schemas-microsoft-com:vml" Requires="v">
                <p:oleObj spid="_x0000_s4111" name="Acrobat Document" r:id="rId6" imgW="5829257" imgH="7543568" progId="Acrobat.Document.DC">
                  <p:embed/>
                </p:oleObj>
              </mc:Choice>
              <mc:Fallback>
                <p:oleObj name="Acrobat Document" r:id="rId6" imgW="5829257" imgH="7543568" progId="Acrobat.Document.DC">
                  <p:embed/>
                  <p:pic>
                    <p:nvPicPr>
                      <p:cNvPr id="0" name=""/>
                      <p:cNvPicPr/>
                      <p:nvPr/>
                    </p:nvPicPr>
                    <p:blipFill>
                      <a:blip r:embed="rId7"/>
                      <a:stretch>
                        <a:fillRect/>
                      </a:stretch>
                    </p:blipFill>
                    <p:spPr>
                      <a:xfrm>
                        <a:off x="6599550" y="164881"/>
                        <a:ext cx="4858713" cy="6288505"/>
                      </a:xfrm>
                      <a:prstGeom prst="rect">
                        <a:avLst/>
                      </a:prstGeom>
                    </p:spPr>
                  </p:pic>
                </p:oleObj>
              </mc:Fallback>
            </mc:AlternateContent>
          </a:graphicData>
        </a:graphic>
      </p:graphicFrame>
    </p:spTree>
    <p:extLst>
      <p:ext uri="{BB962C8B-B14F-4D97-AF65-F5344CB8AC3E}">
        <p14:creationId xmlns:p14="http://schemas.microsoft.com/office/powerpoint/2010/main" val="23564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88565"/>
            <a:ext cx="10147300" cy="5663035"/>
          </a:xfrm>
        </p:spPr>
        <p:txBody>
          <a:bodyPr>
            <a:normAutofit/>
          </a:bodyPr>
          <a:lstStyle/>
          <a:p>
            <a:pPr marL="0" indent="0">
              <a:buNone/>
            </a:pPr>
            <a:r>
              <a:rPr lang="en-US" b="1" dirty="0"/>
              <a:t>Formal Competitive Sealed Proposals – continued</a:t>
            </a:r>
          </a:p>
          <a:p>
            <a:pPr marL="0" indent="0">
              <a:buNone/>
            </a:pPr>
            <a:r>
              <a:rPr lang="en-US" u="sng" dirty="0"/>
              <a:t>Technical and Price or Cost Analysis/Audit of Contractor’s Records</a:t>
            </a:r>
          </a:p>
          <a:p>
            <a:pPr marL="457200" lvl="1" indent="0">
              <a:buNone/>
            </a:pPr>
            <a:r>
              <a:rPr lang="en-US" i="0" dirty="0"/>
              <a:t>The Contracts Section will issue a Pre-negotiation Requirements Letter to the selected Contractor. They will obtain and check validity of the Contractor’s responses to ensure that the Contractor and Subcontractors are “responsible.” </a:t>
            </a:r>
          </a:p>
          <a:p>
            <a:pPr marL="800100" lvl="1" indent="-342900"/>
            <a:r>
              <a:rPr lang="en-US" i="0" dirty="0"/>
              <a:t>Verification that all required insurance is current and in place.</a:t>
            </a:r>
          </a:p>
          <a:p>
            <a:pPr marL="800100" lvl="1" indent="-342900"/>
            <a:r>
              <a:rPr lang="en-US" i="0" dirty="0"/>
              <a:t>If Contractor and/or Subcontractor’s cumulative involvement is estimated to be over $250,000, an audit may be required.  Audits ensure acceptable accounting system, establishes fair and reasonable labor rates, indirect cost, equipment prices, and assures eligibility documentation requirements.  </a:t>
            </a:r>
          </a:p>
          <a:p>
            <a:pPr marL="800100" lvl="1" indent="-342900"/>
            <a:r>
              <a:rPr lang="en-US" i="0" dirty="0"/>
              <a:t>The System for Award Management (SAM) is checked for suspension and disbarment actions and eligibility status for Prime Contractor and Subcontractors. </a:t>
            </a:r>
          </a:p>
          <a:p>
            <a:pPr marL="0" indent="0">
              <a:buNone/>
            </a:pPr>
            <a:r>
              <a:rPr lang="en-US" u="sng" dirty="0"/>
              <a:t>Negotiation</a:t>
            </a:r>
          </a:p>
          <a:p>
            <a:pPr marL="457200" lvl="1" indent="0">
              <a:buNone/>
            </a:pPr>
            <a:r>
              <a:rPr lang="en-US" i="0" dirty="0"/>
              <a:t>Negotiate services, schedule, price and method(s) of payment.</a:t>
            </a:r>
          </a:p>
          <a:p>
            <a:pPr marL="457200" lvl="1" indent="0">
              <a:buNone/>
            </a:pPr>
            <a:r>
              <a:rPr lang="en-US" i="0" dirty="0"/>
              <a:t>Perform a Technical Price or Cost Analysis of the price proposal.</a:t>
            </a:r>
          </a:p>
        </p:txBody>
      </p:sp>
      <p:sp>
        <p:nvSpPr>
          <p:cNvPr id="4" name="Slide Number Placeholder 3"/>
          <p:cNvSpPr>
            <a:spLocks noGrp="1"/>
          </p:cNvSpPr>
          <p:nvPr>
            <p:ph type="sldNum" sz="quarter" idx="12"/>
          </p:nvPr>
        </p:nvSpPr>
        <p:spPr/>
        <p:txBody>
          <a:bodyPr/>
          <a:lstStyle/>
          <a:p>
            <a:fld id="{D45F2DF8-E84E-4199-9CBE-0CF60C27822C}" type="slidenum">
              <a:rPr lang="en-US" smtClean="0"/>
              <a:t>18</a:t>
            </a:fld>
            <a:endParaRPr lang="en-US"/>
          </a:p>
        </p:txBody>
      </p:sp>
    </p:spTree>
    <p:extLst>
      <p:ext uri="{BB962C8B-B14F-4D97-AF65-F5344CB8AC3E}">
        <p14:creationId xmlns:p14="http://schemas.microsoft.com/office/powerpoint/2010/main" val="343725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80844"/>
            <a:ext cx="10198100" cy="5405656"/>
          </a:xfrm>
        </p:spPr>
        <p:txBody>
          <a:bodyPr>
            <a:normAutofit/>
          </a:bodyPr>
          <a:lstStyle/>
          <a:p>
            <a:pPr marL="0" indent="0">
              <a:buNone/>
            </a:pPr>
            <a:r>
              <a:rPr lang="en-US" b="1" dirty="0"/>
              <a:t>Formal Competitive Sealed Proposals – continued</a:t>
            </a:r>
          </a:p>
          <a:p>
            <a:pPr marL="0" indent="0">
              <a:buNone/>
            </a:pPr>
            <a:r>
              <a:rPr lang="en-US" u="sng" dirty="0"/>
              <a:t>Notice of Intent to Award</a:t>
            </a:r>
          </a:p>
          <a:p>
            <a:pPr marL="457200" lvl="1" indent="0">
              <a:buNone/>
            </a:pPr>
            <a:r>
              <a:rPr lang="en-US" i="0" dirty="0"/>
              <a:t>Once the final price proposal has been accepted, the Contracts Section will prepare a </a:t>
            </a:r>
            <a:r>
              <a:rPr lang="en-US" u="sng" dirty="0"/>
              <a:t>Notice of Intent to Award </a:t>
            </a:r>
            <a:r>
              <a:rPr lang="en-US" i="0" dirty="0"/>
              <a:t>(ITA) for the Contracting Officer’s signature.  This will be sent to all proposers and will start the 10-day protest period.</a:t>
            </a:r>
          </a:p>
          <a:p>
            <a:pPr marL="457200" lvl="1" indent="0">
              <a:buNone/>
            </a:pPr>
            <a:r>
              <a:rPr lang="en-US" i="0" dirty="0"/>
              <a:t>After the Notice of Intent to Award, all proposals and Agency files (except for agreed upon specific proprietary information) are public information.</a:t>
            </a:r>
          </a:p>
          <a:p>
            <a:pPr marL="0" indent="0">
              <a:buNone/>
            </a:pPr>
            <a:r>
              <a:rPr lang="en-US" u="sng" dirty="0"/>
              <a:t>Written Contract</a:t>
            </a:r>
          </a:p>
          <a:p>
            <a:pPr marL="457200" lvl="1" indent="0">
              <a:buNone/>
            </a:pPr>
            <a:r>
              <a:rPr lang="en-US" i="0" dirty="0"/>
              <a:t>A standard written Professional Services Agreement is prepared and routed for signatures.  Following execution, the Contracting Agency issues a Notice to Proceed. </a:t>
            </a:r>
          </a:p>
        </p:txBody>
      </p:sp>
      <p:sp>
        <p:nvSpPr>
          <p:cNvPr id="4" name="Slide Number Placeholder 3"/>
          <p:cNvSpPr>
            <a:spLocks noGrp="1"/>
          </p:cNvSpPr>
          <p:nvPr>
            <p:ph type="sldNum" sz="quarter" idx="12"/>
          </p:nvPr>
        </p:nvSpPr>
        <p:spPr/>
        <p:txBody>
          <a:bodyPr/>
          <a:lstStyle/>
          <a:p>
            <a:fld id="{D45F2DF8-E84E-4199-9CBE-0CF60C27822C}" type="slidenum">
              <a:rPr lang="en-US" smtClean="0"/>
              <a:t>19</a:t>
            </a:fld>
            <a:endParaRPr lang="en-US"/>
          </a:p>
        </p:txBody>
      </p:sp>
    </p:spTree>
    <p:extLst>
      <p:ext uri="{BB962C8B-B14F-4D97-AF65-F5344CB8AC3E}">
        <p14:creationId xmlns:p14="http://schemas.microsoft.com/office/powerpoint/2010/main" val="426319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Central Region Contacts</a:t>
            </a:r>
          </a:p>
        </p:txBody>
      </p:sp>
      <p:sp>
        <p:nvSpPr>
          <p:cNvPr id="3" name="Content Placeholder 2"/>
          <p:cNvSpPr>
            <a:spLocks noGrp="1"/>
          </p:cNvSpPr>
          <p:nvPr>
            <p:ph idx="1"/>
          </p:nvPr>
        </p:nvSpPr>
        <p:spPr>
          <a:xfrm>
            <a:off x="1143000" y="2257425"/>
            <a:ext cx="9639300" cy="3762375"/>
          </a:xfrm>
        </p:spPr>
        <p:txBody>
          <a:bodyPr>
            <a:normAutofit/>
          </a:bodyPr>
          <a:lstStyle/>
          <a:p>
            <a:pPr marL="0" indent="0">
              <a:spcBef>
                <a:spcPts val="1200"/>
              </a:spcBef>
              <a:spcAft>
                <a:spcPts val="2400"/>
              </a:spcAft>
              <a:buSzPct val="150000"/>
              <a:buNone/>
            </a:pPr>
            <a:r>
              <a:rPr lang="en-US" sz="4000" dirty="0"/>
              <a:t>        </a:t>
            </a:r>
            <a:r>
              <a:rPr lang="en-US" sz="3600" dirty="0"/>
              <a:t>Sharon L. Smith, P.E., AK DOT&amp;PF Contracts</a:t>
            </a:r>
          </a:p>
          <a:p>
            <a:pPr marL="0" indent="0">
              <a:spcBef>
                <a:spcPts val="1200"/>
              </a:spcBef>
              <a:spcAft>
                <a:spcPts val="2400"/>
              </a:spcAft>
              <a:buSzPct val="150000"/>
              <a:buNone/>
            </a:pPr>
            <a:r>
              <a:rPr lang="en-US" sz="3600" dirty="0"/>
              <a:t>         Kathie Bridenbaugh, AK DOT&amp;PF Contracts</a:t>
            </a:r>
          </a:p>
          <a:p>
            <a:pPr marL="0" indent="0">
              <a:spcBef>
                <a:spcPts val="1200"/>
              </a:spcBef>
              <a:spcAft>
                <a:spcPts val="2400"/>
              </a:spcAft>
              <a:buSzPct val="150000"/>
              <a:buNone/>
            </a:pPr>
            <a:r>
              <a:rPr lang="en-US" sz="36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171700"/>
            <a:ext cx="844434" cy="8444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235383"/>
            <a:ext cx="844434" cy="844434"/>
          </a:xfrm>
          <a:prstGeom prst="rect">
            <a:avLst/>
          </a:prstGeom>
        </p:spPr>
      </p:pic>
      <p:sp>
        <p:nvSpPr>
          <p:cNvPr id="8" name="Slide Number Placeholder 7"/>
          <p:cNvSpPr>
            <a:spLocks noGrp="1"/>
          </p:cNvSpPr>
          <p:nvPr>
            <p:ph type="sldNum" sz="quarter" idx="12"/>
          </p:nvPr>
        </p:nvSpPr>
        <p:spPr/>
        <p:txBody>
          <a:bodyPr/>
          <a:lstStyle/>
          <a:p>
            <a:fld id="{D45F2DF8-E84E-4199-9CBE-0CF60C27822C}" type="slidenum">
              <a:rPr lang="en-US" smtClean="0"/>
              <a:t>2</a:t>
            </a:fld>
            <a:endParaRPr lang="en-US"/>
          </a:p>
        </p:txBody>
      </p:sp>
    </p:spTree>
    <p:extLst>
      <p:ext uri="{BB962C8B-B14F-4D97-AF65-F5344CB8AC3E}">
        <p14:creationId xmlns:p14="http://schemas.microsoft.com/office/powerpoint/2010/main" val="2073931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Successful Proposals</a:t>
            </a:r>
          </a:p>
        </p:txBody>
      </p:sp>
      <p:sp>
        <p:nvSpPr>
          <p:cNvPr id="3" name="Content Placeholder 2"/>
          <p:cNvSpPr>
            <a:spLocks noGrp="1"/>
          </p:cNvSpPr>
          <p:nvPr>
            <p:ph idx="1"/>
          </p:nvPr>
        </p:nvSpPr>
        <p:spPr>
          <a:xfrm>
            <a:off x="1371600" y="2286000"/>
            <a:ext cx="10198100" cy="4089400"/>
          </a:xfrm>
        </p:spPr>
        <p:txBody>
          <a:bodyPr>
            <a:normAutofit/>
          </a:bodyPr>
          <a:lstStyle/>
          <a:p>
            <a:r>
              <a:rPr lang="en-US" sz="2800" dirty="0"/>
              <a:t>Knowledgeable of the project; tailored proposal identifies and addresses specific challenges and issues.</a:t>
            </a:r>
          </a:p>
          <a:p>
            <a:r>
              <a:rPr lang="en-US" sz="2800" dirty="0"/>
              <a:t>Strong technical team with applicable experience.</a:t>
            </a:r>
          </a:p>
          <a:p>
            <a:r>
              <a:rPr lang="en-US" sz="2800" dirty="0"/>
              <a:t>Answer ALL the criteria and ALL sub-parts to each criterion.</a:t>
            </a:r>
          </a:p>
          <a:p>
            <a:r>
              <a:rPr lang="en-US" sz="2800" dirty="0"/>
              <a:t>Clearly written and factually correct.</a:t>
            </a:r>
          </a:p>
          <a:p>
            <a:r>
              <a:rPr lang="en-US" sz="2800" dirty="0"/>
              <a:t>Well organized, format counts.</a:t>
            </a:r>
          </a:p>
        </p:txBody>
      </p:sp>
      <p:sp>
        <p:nvSpPr>
          <p:cNvPr id="4" name="Slide Number Placeholder 3"/>
          <p:cNvSpPr>
            <a:spLocks noGrp="1"/>
          </p:cNvSpPr>
          <p:nvPr>
            <p:ph type="sldNum" sz="quarter" idx="12"/>
          </p:nvPr>
        </p:nvSpPr>
        <p:spPr/>
        <p:txBody>
          <a:bodyPr/>
          <a:lstStyle/>
          <a:p>
            <a:fld id="{D45F2DF8-E84E-4199-9CBE-0CF60C27822C}" type="slidenum">
              <a:rPr lang="en-US" smtClean="0"/>
              <a:t>20</a:t>
            </a:fld>
            <a:endParaRPr lang="en-US"/>
          </a:p>
        </p:txBody>
      </p:sp>
    </p:spTree>
    <p:extLst>
      <p:ext uri="{BB962C8B-B14F-4D97-AF65-F5344CB8AC3E}">
        <p14:creationId xmlns:p14="http://schemas.microsoft.com/office/powerpoint/2010/main" val="2125445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Quality Control</a:t>
            </a:r>
          </a:p>
        </p:txBody>
      </p:sp>
      <p:sp>
        <p:nvSpPr>
          <p:cNvPr id="3" name="Content Placeholder 2"/>
          <p:cNvSpPr>
            <a:spLocks noGrp="1"/>
          </p:cNvSpPr>
          <p:nvPr>
            <p:ph idx="1"/>
          </p:nvPr>
        </p:nvSpPr>
        <p:spPr>
          <a:xfrm>
            <a:off x="1371600" y="1676400"/>
            <a:ext cx="10071100" cy="4776986"/>
          </a:xfrm>
        </p:spPr>
        <p:txBody>
          <a:bodyPr>
            <a:normAutofit lnSpcReduction="10000"/>
          </a:bodyPr>
          <a:lstStyle/>
          <a:p>
            <a:r>
              <a:rPr lang="en-US" sz="2200" dirty="0"/>
              <a:t>If proposing on a State-funded project as a Prime Contractor, make sure your Alaska Business License is current.  </a:t>
            </a:r>
          </a:p>
          <a:p>
            <a:r>
              <a:rPr lang="en-US" sz="2200" dirty="0"/>
              <a:t>The name listed on the proposal must be the same as your business license.</a:t>
            </a:r>
          </a:p>
          <a:p>
            <a:r>
              <a:rPr lang="en-US" sz="2200" dirty="0"/>
              <a:t>Verify professional licenses are current for all required disciplines.</a:t>
            </a:r>
          </a:p>
          <a:p>
            <a:r>
              <a:rPr lang="en-US" sz="2200" dirty="0"/>
              <a:t>Spell check, proofread, eliminate errors from cut and paste from past proposals.</a:t>
            </a:r>
          </a:p>
          <a:p>
            <a:r>
              <a:rPr lang="en-US" sz="2200" dirty="0"/>
              <a:t>Check telephone numbers and emails for accuracy.</a:t>
            </a:r>
          </a:p>
          <a:p>
            <a:r>
              <a:rPr lang="en-US" sz="2200" dirty="0"/>
              <a:t>Get permission from the references you use.</a:t>
            </a:r>
          </a:p>
          <a:p>
            <a:r>
              <a:rPr lang="en-US" sz="2200" dirty="0"/>
              <a:t>Verify name of project manager is correct.</a:t>
            </a:r>
          </a:p>
          <a:p>
            <a:r>
              <a:rPr lang="en-US" sz="2200" dirty="0"/>
              <a:t>Do not exceed the specified number of pages – it will change from time to time depending on the Project Manager and the project. </a:t>
            </a:r>
          </a:p>
          <a:p>
            <a:r>
              <a:rPr lang="en-US" sz="2200" dirty="0"/>
              <a:t>Do not wait until the last minute.</a:t>
            </a:r>
          </a:p>
        </p:txBody>
      </p:sp>
      <p:sp>
        <p:nvSpPr>
          <p:cNvPr id="4" name="Slide Number Placeholder 3"/>
          <p:cNvSpPr>
            <a:spLocks noGrp="1"/>
          </p:cNvSpPr>
          <p:nvPr>
            <p:ph type="sldNum" sz="quarter" idx="12"/>
          </p:nvPr>
        </p:nvSpPr>
        <p:spPr/>
        <p:txBody>
          <a:bodyPr/>
          <a:lstStyle/>
          <a:p>
            <a:fld id="{D45F2DF8-E84E-4199-9CBE-0CF60C27822C}" type="slidenum">
              <a:rPr lang="en-US" smtClean="0"/>
              <a:t>21</a:t>
            </a:fld>
            <a:endParaRPr lang="en-US"/>
          </a:p>
        </p:txBody>
      </p:sp>
    </p:spTree>
    <p:extLst>
      <p:ext uri="{BB962C8B-B14F-4D97-AF65-F5344CB8AC3E}">
        <p14:creationId xmlns:p14="http://schemas.microsoft.com/office/powerpoint/2010/main" val="137684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Contracting</a:t>
            </a:r>
          </a:p>
        </p:txBody>
      </p:sp>
      <p:sp>
        <p:nvSpPr>
          <p:cNvPr id="4" name="Slide Number Placeholder 3"/>
          <p:cNvSpPr>
            <a:spLocks noGrp="1"/>
          </p:cNvSpPr>
          <p:nvPr>
            <p:ph type="sldNum" sz="quarter" idx="12"/>
          </p:nvPr>
        </p:nvSpPr>
        <p:spPr/>
        <p:txBody>
          <a:bodyPr/>
          <a:lstStyle/>
          <a:p>
            <a:fld id="{D45F2DF8-E84E-4199-9CBE-0CF60C27822C}" type="slidenum">
              <a:rPr lang="en-US" smtClean="0"/>
              <a:t>22</a:t>
            </a:fld>
            <a:endParaRPr lang="en-US"/>
          </a:p>
        </p:txBody>
      </p:sp>
      <p:pic>
        <p:nvPicPr>
          <p:cNvPr id="6" name="Picture 5" descr="Timeline&#10;&#10;Description automatically generated with medium confidence">
            <a:extLst>
              <a:ext uri="{FF2B5EF4-FFF2-40B4-BE49-F238E27FC236}">
                <a16:creationId xmlns:a16="http://schemas.microsoft.com/office/drawing/2014/main" id="{F5FE601C-37D7-4D5C-BDAB-4F884A29214B}"/>
              </a:ext>
            </a:extLst>
          </p:cNvPr>
          <p:cNvPicPr>
            <a:picLocks noChangeAspect="1"/>
          </p:cNvPicPr>
          <p:nvPr/>
        </p:nvPicPr>
        <p:blipFill rotWithShape="1">
          <a:blip r:embed="rId2">
            <a:extLst>
              <a:ext uri="{28A0092B-C50C-407E-A947-70E740481C1C}">
                <a14:useLocalDpi xmlns:a14="http://schemas.microsoft.com/office/drawing/2010/main" val="0"/>
              </a:ext>
            </a:extLst>
          </a:blip>
          <a:srcRect l="2841" t="1819" r="1672" b="1490"/>
          <a:stretch/>
        </p:blipFill>
        <p:spPr>
          <a:xfrm>
            <a:off x="2764276" y="1488332"/>
            <a:ext cx="6663447" cy="4965054"/>
          </a:xfrm>
          <a:prstGeom prst="rect">
            <a:avLst/>
          </a:prstGeom>
          <a:ln>
            <a:solidFill>
              <a:schemeClr val="bg1"/>
            </a:solidFill>
          </a:ln>
        </p:spPr>
      </p:pic>
      <p:sp>
        <p:nvSpPr>
          <p:cNvPr id="5" name="Oval 4"/>
          <p:cNvSpPr/>
          <p:nvPr/>
        </p:nvSpPr>
        <p:spPr>
          <a:xfrm>
            <a:off x="2500008" y="4445541"/>
            <a:ext cx="2597285" cy="20940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750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5F2DF8-E84E-4199-9CBE-0CF60C27822C}" type="slidenum">
              <a:rPr lang="en-US" smtClean="0"/>
              <a:t>23</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C2498E06-A600-4A45-8B7A-DCDA90E86FDF}"/>
              </a:ext>
            </a:extLst>
          </p:cNvPr>
          <p:cNvPicPr>
            <a:picLocks noChangeAspect="1"/>
          </p:cNvPicPr>
          <p:nvPr/>
        </p:nvPicPr>
        <p:blipFill rotWithShape="1">
          <a:blip r:embed="rId2">
            <a:extLst>
              <a:ext uri="{28A0092B-C50C-407E-A947-70E740481C1C}">
                <a14:useLocalDpi xmlns:a14="http://schemas.microsoft.com/office/drawing/2010/main" val="0"/>
              </a:ext>
            </a:extLst>
          </a:blip>
          <a:srcRect t="774" r="1880"/>
          <a:stretch/>
        </p:blipFill>
        <p:spPr>
          <a:xfrm>
            <a:off x="2745715" y="69056"/>
            <a:ext cx="6700569" cy="6719887"/>
          </a:xfrm>
          <a:prstGeom prst="rect">
            <a:avLst/>
          </a:prstGeom>
          <a:ln>
            <a:solidFill>
              <a:schemeClr val="tx1"/>
            </a:solidFill>
          </a:ln>
        </p:spPr>
      </p:pic>
    </p:spTree>
    <p:extLst>
      <p:ext uri="{BB962C8B-B14F-4D97-AF65-F5344CB8AC3E}">
        <p14:creationId xmlns:p14="http://schemas.microsoft.com/office/powerpoint/2010/main" val="1098643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5F2DF8-E84E-4199-9CBE-0CF60C27822C}" type="slidenum">
              <a:rPr lang="en-US" smtClean="0"/>
              <a:t>24</a:t>
            </a:fld>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336FC351-13D6-4728-B214-B187A5D7DD02}"/>
              </a:ext>
            </a:extLst>
          </p:cNvPr>
          <p:cNvPicPr>
            <a:picLocks noChangeAspect="1"/>
          </p:cNvPicPr>
          <p:nvPr/>
        </p:nvPicPr>
        <p:blipFill rotWithShape="1">
          <a:blip r:embed="rId2">
            <a:extLst>
              <a:ext uri="{28A0092B-C50C-407E-A947-70E740481C1C}">
                <a14:useLocalDpi xmlns:a14="http://schemas.microsoft.com/office/drawing/2010/main" val="0"/>
              </a:ext>
            </a:extLst>
          </a:blip>
          <a:srcRect t="1135" b="3263"/>
          <a:stretch/>
        </p:blipFill>
        <p:spPr>
          <a:xfrm>
            <a:off x="3066705" y="55201"/>
            <a:ext cx="6058590" cy="6747597"/>
          </a:xfrm>
          <a:prstGeom prst="rect">
            <a:avLst/>
          </a:prstGeom>
          <a:ln>
            <a:solidFill>
              <a:schemeClr val="accent1"/>
            </a:solidFill>
          </a:ln>
        </p:spPr>
      </p:pic>
    </p:spTree>
    <p:extLst>
      <p:ext uri="{BB962C8B-B14F-4D97-AF65-F5344CB8AC3E}">
        <p14:creationId xmlns:p14="http://schemas.microsoft.com/office/powerpoint/2010/main" val="129239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6500" y="1765300"/>
            <a:ext cx="9956800" cy="2015936"/>
          </a:xfrm>
          <a:prstGeom prst="rect">
            <a:avLst/>
          </a:prstGeom>
          <a:noFill/>
        </p:spPr>
        <p:txBody>
          <a:bodyPr wrap="square" lIns="91440" tIns="45720" rIns="91440" bIns="45720">
            <a:spAutoFit/>
          </a:bodyPr>
          <a:lstStyle/>
          <a:p>
            <a:pPr algn="ctr"/>
            <a:r>
              <a:rPr lang="en-US" sz="12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QUESTIONS? </a:t>
            </a:r>
            <a:endParaRPr lang="en-US" sz="12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Slide Number Placeholder 1"/>
          <p:cNvSpPr>
            <a:spLocks noGrp="1"/>
          </p:cNvSpPr>
          <p:nvPr>
            <p:ph type="sldNum" sz="quarter" idx="12"/>
          </p:nvPr>
        </p:nvSpPr>
        <p:spPr/>
        <p:txBody>
          <a:bodyPr/>
          <a:lstStyle/>
          <a:p>
            <a:fld id="{D45F2DF8-E84E-4199-9CBE-0CF60C27822C}" type="slidenum">
              <a:rPr lang="en-US" smtClean="0"/>
              <a:t>25</a:t>
            </a:fld>
            <a:endParaRPr lang="en-US"/>
          </a:p>
        </p:txBody>
      </p:sp>
    </p:spTree>
    <p:extLst>
      <p:ext uri="{BB962C8B-B14F-4D97-AF65-F5344CB8AC3E}">
        <p14:creationId xmlns:p14="http://schemas.microsoft.com/office/powerpoint/2010/main" val="77219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8249183" y="4263304"/>
            <a:ext cx="0" cy="427758"/>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249183" y="3390900"/>
            <a:ext cx="10106" cy="38363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752928" y="3365798"/>
            <a:ext cx="214" cy="43006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38035" y="3390900"/>
            <a:ext cx="0" cy="58031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52085" y="3352800"/>
            <a:ext cx="0" cy="58031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234073" y="3365164"/>
            <a:ext cx="0" cy="58031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702131" y="2995613"/>
            <a:ext cx="0" cy="685446"/>
          </a:xfrm>
          <a:prstGeom prst="line">
            <a:avLst/>
          </a:prstGeom>
          <a:ln w="34925"/>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947216" y="1571198"/>
            <a:ext cx="10929293" cy="3813106"/>
            <a:chOff x="951978" y="1585486"/>
            <a:chExt cx="10929293" cy="3813106"/>
          </a:xfrm>
        </p:grpSpPr>
        <p:sp>
          <p:nvSpPr>
            <p:cNvPr id="14" name="Freeform 13"/>
            <p:cNvSpPr/>
            <p:nvPr/>
          </p:nvSpPr>
          <p:spPr>
            <a:xfrm>
              <a:off x="3002567" y="4277593"/>
              <a:ext cx="1521934" cy="470896"/>
            </a:xfrm>
            <a:custGeom>
              <a:avLst/>
              <a:gdLst/>
              <a:ahLst/>
              <a:cxnLst/>
              <a:rect l="0" t="0" r="0" b="0"/>
              <a:pathLst>
                <a:path>
                  <a:moveTo>
                    <a:pt x="0" y="0"/>
                  </a:moveTo>
                  <a:lnTo>
                    <a:pt x="0" y="340219"/>
                  </a:lnTo>
                  <a:lnTo>
                    <a:pt x="1521934" y="340219"/>
                  </a:lnTo>
                  <a:lnTo>
                    <a:pt x="1521934" y="47089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2956847" y="4277593"/>
              <a:ext cx="91440" cy="494853"/>
            </a:xfrm>
            <a:custGeom>
              <a:avLst/>
              <a:gdLst/>
              <a:ahLst/>
              <a:cxnLst/>
              <a:rect l="0" t="0" r="0" b="0"/>
              <a:pathLst>
                <a:path>
                  <a:moveTo>
                    <a:pt x="45720" y="0"/>
                  </a:moveTo>
                  <a:lnTo>
                    <a:pt x="45720" y="364177"/>
                  </a:lnTo>
                  <a:lnTo>
                    <a:pt x="58588" y="364177"/>
                  </a:lnTo>
                  <a:lnTo>
                    <a:pt x="58588" y="49485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574247" y="4277593"/>
              <a:ext cx="1428320" cy="498730"/>
            </a:xfrm>
            <a:custGeom>
              <a:avLst/>
              <a:gdLst/>
              <a:ahLst/>
              <a:cxnLst/>
              <a:rect l="0" t="0" r="0" b="0"/>
              <a:pathLst>
                <a:path>
                  <a:moveTo>
                    <a:pt x="1428320" y="0"/>
                  </a:moveTo>
                  <a:lnTo>
                    <a:pt x="1428320" y="368053"/>
                  </a:lnTo>
                  <a:lnTo>
                    <a:pt x="0" y="368053"/>
                  </a:lnTo>
                  <a:lnTo>
                    <a:pt x="0" y="49873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6648170" y="2255098"/>
              <a:ext cx="91440" cy="296106"/>
            </a:xfrm>
            <a:custGeom>
              <a:avLst/>
              <a:gdLst/>
              <a:ahLst/>
              <a:cxnLst/>
              <a:rect l="0" t="0" r="0" b="0"/>
              <a:pathLst>
                <a:path>
                  <a:moveTo>
                    <a:pt x="45720" y="0"/>
                  </a:moveTo>
                  <a:lnTo>
                    <a:pt x="45720" y="296106"/>
                  </a:lnTo>
                </a:path>
              </a:pathLst>
            </a:custGeom>
            <a:noFill/>
            <a:ln>
              <a:prstDash val="sysDot"/>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5736639" y="1585486"/>
              <a:ext cx="2031946" cy="669611"/>
            </a:xfrm>
            <a:custGeom>
              <a:avLst/>
              <a:gdLst>
                <a:gd name="connsiteX0" fmla="*/ 0 w 2031946"/>
                <a:gd name="connsiteY0" fmla="*/ 0 h 669611"/>
                <a:gd name="connsiteX1" fmla="*/ 2031946 w 2031946"/>
                <a:gd name="connsiteY1" fmla="*/ 0 h 669611"/>
                <a:gd name="connsiteX2" fmla="*/ 2031946 w 2031946"/>
                <a:gd name="connsiteY2" fmla="*/ 669611 h 669611"/>
                <a:gd name="connsiteX3" fmla="*/ 0 w 2031946"/>
                <a:gd name="connsiteY3" fmla="*/ 669611 h 669611"/>
                <a:gd name="connsiteX4" fmla="*/ 0 w 2031946"/>
                <a:gd name="connsiteY4" fmla="*/ 0 h 669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946" h="669611">
                  <a:moveTo>
                    <a:pt x="0" y="0"/>
                  </a:moveTo>
                  <a:lnTo>
                    <a:pt x="2031946" y="0"/>
                  </a:lnTo>
                  <a:lnTo>
                    <a:pt x="2031946" y="669611"/>
                  </a:lnTo>
                  <a:lnTo>
                    <a:pt x="0" y="66961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Chief Contracts Officer</a:t>
              </a:r>
            </a:p>
            <a:p>
              <a:pPr lvl="0" algn="ctr" defTabSz="666750">
                <a:lnSpc>
                  <a:spcPct val="90000"/>
                </a:lnSpc>
                <a:spcBef>
                  <a:spcPct val="0"/>
                </a:spcBef>
                <a:spcAft>
                  <a:spcPct val="35000"/>
                </a:spcAft>
              </a:pPr>
              <a:r>
                <a:rPr lang="en-US" sz="1500" kern="1200" dirty="0"/>
                <a:t>Commissioner’s Office</a:t>
              </a:r>
            </a:p>
          </p:txBody>
        </p:sp>
        <p:sp>
          <p:nvSpPr>
            <p:cNvPr id="20" name="Freeform 19"/>
            <p:cNvSpPr/>
            <p:nvPr/>
          </p:nvSpPr>
          <p:spPr>
            <a:xfrm>
              <a:off x="5852369" y="2551205"/>
              <a:ext cx="1800487" cy="512812"/>
            </a:xfrm>
            <a:custGeom>
              <a:avLst/>
              <a:gdLst>
                <a:gd name="connsiteX0" fmla="*/ 0 w 1800487"/>
                <a:gd name="connsiteY0" fmla="*/ 0 h 512812"/>
                <a:gd name="connsiteX1" fmla="*/ 1800487 w 1800487"/>
                <a:gd name="connsiteY1" fmla="*/ 0 h 512812"/>
                <a:gd name="connsiteX2" fmla="*/ 1800487 w 1800487"/>
                <a:gd name="connsiteY2" fmla="*/ 512812 h 512812"/>
                <a:gd name="connsiteX3" fmla="*/ 0 w 1800487"/>
                <a:gd name="connsiteY3" fmla="*/ 512812 h 512812"/>
                <a:gd name="connsiteX4" fmla="*/ 0 w 1800487"/>
                <a:gd name="connsiteY4" fmla="*/ 0 h 51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487" h="512812">
                  <a:moveTo>
                    <a:pt x="0" y="0"/>
                  </a:moveTo>
                  <a:lnTo>
                    <a:pt x="1800487" y="0"/>
                  </a:lnTo>
                  <a:lnTo>
                    <a:pt x="1800487" y="512812"/>
                  </a:lnTo>
                  <a:lnTo>
                    <a:pt x="0" y="51281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Chief of Contracts</a:t>
              </a:r>
            </a:p>
          </p:txBody>
        </p:sp>
        <p:sp>
          <p:nvSpPr>
            <p:cNvPr id="21" name="Freeform 20"/>
            <p:cNvSpPr/>
            <p:nvPr/>
          </p:nvSpPr>
          <p:spPr>
            <a:xfrm>
              <a:off x="2418717" y="3655323"/>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PSA Unit Supervisor</a:t>
              </a:r>
            </a:p>
          </p:txBody>
        </p:sp>
        <p:sp>
          <p:nvSpPr>
            <p:cNvPr id="22" name="Freeform 21"/>
            <p:cNvSpPr/>
            <p:nvPr/>
          </p:nvSpPr>
          <p:spPr>
            <a:xfrm>
              <a:off x="951978" y="4776323"/>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Procurement Specialist III</a:t>
              </a:r>
            </a:p>
          </p:txBody>
        </p:sp>
        <p:sp>
          <p:nvSpPr>
            <p:cNvPr id="23" name="Freeform 22"/>
            <p:cNvSpPr/>
            <p:nvPr/>
          </p:nvSpPr>
          <p:spPr>
            <a:xfrm>
              <a:off x="2393166" y="4772446"/>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Procurement Specialist II</a:t>
              </a:r>
            </a:p>
          </p:txBody>
        </p:sp>
        <p:sp>
          <p:nvSpPr>
            <p:cNvPr id="24" name="Freeform 23"/>
            <p:cNvSpPr/>
            <p:nvPr/>
          </p:nvSpPr>
          <p:spPr>
            <a:xfrm>
              <a:off x="3902232" y="4748489"/>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Procurement Specialist II</a:t>
              </a:r>
            </a:p>
          </p:txBody>
        </p:sp>
        <p:sp>
          <p:nvSpPr>
            <p:cNvPr id="25" name="Freeform 24"/>
            <p:cNvSpPr/>
            <p:nvPr/>
          </p:nvSpPr>
          <p:spPr>
            <a:xfrm>
              <a:off x="7675438" y="3655323"/>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Procurement Specialist II</a:t>
              </a:r>
            </a:p>
          </p:txBody>
        </p:sp>
        <p:sp>
          <p:nvSpPr>
            <p:cNvPr id="26" name="Freeform 25"/>
            <p:cNvSpPr/>
            <p:nvPr/>
          </p:nvSpPr>
          <p:spPr>
            <a:xfrm>
              <a:off x="9125737" y="3655323"/>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Procurement Specialist II</a:t>
              </a:r>
            </a:p>
          </p:txBody>
        </p:sp>
        <p:sp>
          <p:nvSpPr>
            <p:cNvPr id="27" name="Freeform 26"/>
            <p:cNvSpPr/>
            <p:nvPr/>
          </p:nvSpPr>
          <p:spPr>
            <a:xfrm>
              <a:off x="7659753" y="4635111"/>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Office Assistant II</a:t>
              </a:r>
            </a:p>
          </p:txBody>
        </p:sp>
        <p:sp>
          <p:nvSpPr>
            <p:cNvPr id="28" name="Freeform 27"/>
            <p:cNvSpPr/>
            <p:nvPr/>
          </p:nvSpPr>
          <p:spPr>
            <a:xfrm>
              <a:off x="4256416" y="3655323"/>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Review Engineer</a:t>
              </a:r>
            </a:p>
          </p:txBody>
        </p:sp>
        <p:sp>
          <p:nvSpPr>
            <p:cNvPr id="29" name="Freeform 28"/>
            <p:cNvSpPr/>
            <p:nvPr/>
          </p:nvSpPr>
          <p:spPr>
            <a:xfrm>
              <a:off x="6018081" y="3655323"/>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Review Engineer</a:t>
              </a:r>
            </a:p>
          </p:txBody>
        </p:sp>
        <p:sp>
          <p:nvSpPr>
            <p:cNvPr id="30" name="Freeform 29"/>
            <p:cNvSpPr/>
            <p:nvPr/>
          </p:nvSpPr>
          <p:spPr>
            <a:xfrm>
              <a:off x="10636732" y="3655323"/>
              <a:ext cx="1244539" cy="622269"/>
            </a:xfrm>
            <a:custGeom>
              <a:avLst/>
              <a:gdLst>
                <a:gd name="connsiteX0" fmla="*/ 0 w 1244539"/>
                <a:gd name="connsiteY0" fmla="*/ 0 h 622269"/>
                <a:gd name="connsiteX1" fmla="*/ 1244539 w 1244539"/>
                <a:gd name="connsiteY1" fmla="*/ 0 h 622269"/>
                <a:gd name="connsiteX2" fmla="*/ 1244539 w 1244539"/>
                <a:gd name="connsiteY2" fmla="*/ 622269 h 622269"/>
                <a:gd name="connsiteX3" fmla="*/ 0 w 1244539"/>
                <a:gd name="connsiteY3" fmla="*/ 622269 h 622269"/>
                <a:gd name="connsiteX4" fmla="*/ 0 w 1244539"/>
                <a:gd name="connsiteY4" fmla="*/ 0 h 6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39" h="622269">
                  <a:moveTo>
                    <a:pt x="0" y="0"/>
                  </a:moveTo>
                  <a:lnTo>
                    <a:pt x="1244539" y="0"/>
                  </a:lnTo>
                  <a:lnTo>
                    <a:pt x="1244539" y="622269"/>
                  </a:lnTo>
                  <a:lnTo>
                    <a:pt x="0" y="6222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Administrative Assistant II</a:t>
              </a:r>
            </a:p>
          </p:txBody>
        </p:sp>
      </p:grpSp>
      <p:sp>
        <p:nvSpPr>
          <p:cNvPr id="2" name="Title 1"/>
          <p:cNvSpPr>
            <a:spLocks noGrp="1"/>
          </p:cNvSpPr>
          <p:nvPr>
            <p:ph type="title"/>
          </p:nvPr>
        </p:nvSpPr>
        <p:spPr>
          <a:xfrm>
            <a:off x="1371600" y="628650"/>
            <a:ext cx="10617200" cy="1485900"/>
          </a:xfrm>
        </p:spPr>
        <p:txBody>
          <a:bodyPr>
            <a:normAutofit/>
          </a:bodyPr>
          <a:lstStyle/>
          <a:p>
            <a:r>
              <a:rPr lang="en-US" dirty="0">
                <a:latin typeface="+mn-lt"/>
              </a:rPr>
              <a:t>Central Region’s Contracts Section Staff</a:t>
            </a:r>
          </a:p>
        </p:txBody>
      </p:sp>
      <p:sp>
        <p:nvSpPr>
          <p:cNvPr id="3" name="Slide Number Placeholder 2"/>
          <p:cNvSpPr>
            <a:spLocks noGrp="1"/>
          </p:cNvSpPr>
          <p:nvPr>
            <p:ph type="sldNum" sz="quarter" idx="12"/>
          </p:nvPr>
        </p:nvSpPr>
        <p:spPr/>
        <p:txBody>
          <a:bodyPr/>
          <a:lstStyle/>
          <a:p>
            <a:fld id="{D45F2DF8-E84E-4199-9CBE-0CF60C27822C}" type="slidenum">
              <a:rPr lang="en-US" smtClean="0"/>
              <a:t>3</a:t>
            </a:fld>
            <a:endParaRPr lang="en-US"/>
          </a:p>
        </p:txBody>
      </p:sp>
      <p:sp>
        <p:nvSpPr>
          <p:cNvPr id="5" name="TextBox 4"/>
          <p:cNvSpPr txBox="1"/>
          <p:nvPr/>
        </p:nvSpPr>
        <p:spPr>
          <a:xfrm>
            <a:off x="3340183" y="6352906"/>
            <a:ext cx="184731" cy="369332"/>
          </a:xfrm>
          <a:prstGeom prst="rect">
            <a:avLst/>
          </a:prstGeom>
          <a:noFill/>
        </p:spPr>
        <p:txBody>
          <a:bodyPr wrap="none" rtlCol="0">
            <a:spAutoFit/>
          </a:bodyPr>
          <a:lstStyle/>
          <a:p>
            <a:endParaRPr lang="en-US" dirty="0"/>
          </a:p>
        </p:txBody>
      </p:sp>
      <p:cxnSp>
        <p:nvCxnSpPr>
          <p:cNvPr id="42" name="Straight Connector 41"/>
          <p:cNvCxnSpPr/>
          <p:nvPr/>
        </p:nvCxnSpPr>
        <p:spPr>
          <a:xfrm>
            <a:off x="2952085" y="3352800"/>
            <a:ext cx="8281988" cy="12998"/>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22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565704" cy="1485900"/>
          </a:xfrm>
        </p:spPr>
        <p:txBody>
          <a:bodyPr/>
          <a:lstStyle/>
          <a:p>
            <a:r>
              <a:rPr lang="en-US" dirty="0">
                <a:latin typeface="+mn-lt"/>
              </a:rPr>
              <a:t>Introduction to PSA Section – What We Do</a:t>
            </a:r>
          </a:p>
        </p:txBody>
      </p:sp>
      <p:sp>
        <p:nvSpPr>
          <p:cNvPr id="3" name="Content Placeholder 2"/>
          <p:cNvSpPr>
            <a:spLocks noGrp="1"/>
          </p:cNvSpPr>
          <p:nvPr>
            <p:ph idx="1"/>
          </p:nvPr>
        </p:nvSpPr>
        <p:spPr/>
        <p:txBody>
          <a:bodyPr>
            <a:normAutofit/>
          </a:bodyPr>
          <a:lstStyle/>
          <a:p>
            <a:r>
              <a:rPr lang="en-US" sz="3200" dirty="0"/>
              <a:t>Assist Contracting Officers</a:t>
            </a:r>
          </a:p>
          <a:p>
            <a:r>
              <a:rPr lang="en-US" sz="3200" dirty="0"/>
              <a:t>Assist Project Managers</a:t>
            </a:r>
          </a:p>
          <a:p>
            <a:r>
              <a:rPr lang="en-US" sz="3200" dirty="0"/>
              <a:t>Assist Consultants</a:t>
            </a:r>
          </a:p>
          <a:p>
            <a:pPr lvl="1"/>
            <a:r>
              <a:rPr lang="en-US" sz="3200" dirty="0"/>
              <a:t>RFPs, PSAs, invoice payments, past proposals, debriefings, upcoming work</a:t>
            </a:r>
          </a:p>
        </p:txBody>
      </p:sp>
      <p:sp>
        <p:nvSpPr>
          <p:cNvPr id="4" name="Slide Number Placeholder 3"/>
          <p:cNvSpPr>
            <a:spLocks noGrp="1"/>
          </p:cNvSpPr>
          <p:nvPr>
            <p:ph type="sldNum" sz="quarter" idx="12"/>
          </p:nvPr>
        </p:nvSpPr>
        <p:spPr/>
        <p:txBody>
          <a:bodyPr/>
          <a:lstStyle/>
          <a:p>
            <a:fld id="{D45F2DF8-E84E-4199-9CBE-0CF60C27822C}" type="slidenum">
              <a:rPr lang="en-US" smtClean="0"/>
              <a:t>4</a:t>
            </a:fld>
            <a:endParaRPr lang="en-US"/>
          </a:p>
        </p:txBody>
      </p:sp>
    </p:spTree>
    <p:extLst>
      <p:ext uri="{BB962C8B-B14F-4D97-AF65-F5344CB8AC3E}">
        <p14:creationId xmlns:p14="http://schemas.microsoft.com/office/powerpoint/2010/main" val="260180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What is Construction Procurement?</a:t>
            </a:r>
          </a:p>
        </p:txBody>
      </p:sp>
      <p:sp>
        <p:nvSpPr>
          <p:cNvPr id="3" name="Content Placeholder 2"/>
          <p:cNvSpPr>
            <a:spLocks noGrp="1"/>
          </p:cNvSpPr>
          <p:nvPr>
            <p:ph idx="1"/>
          </p:nvPr>
        </p:nvSpPr>
        <p:spPr>
          <a:xfrm>
            <a:off x="1371600" y="1676400"/>
            <a:ext cx="10426700" cy="4191000"/>
          </a:xfrm>
        </p:spPr>
        <p:txBody>
          <a:bodyPr>
            <a:normAutofit fontScale="92500" lnSpcReduction="10000"/>
          </a:bodyPr>
          <a:lstStyle/>
          <a:p>
            <a:pPr marL="0" indent="0">
              <a:buNone/>
            </a:pPr>
            <a:r>
              <a:rPr lang="en-US" sz="2800" dirty="0"/>
              <a:t>As defined by the State of Alaska</a:t>
            </a:r>
          </a:p>
          <a:p>
            <a:pPr marL="0" indent="0">
              <a:buNone/>
            </a:pPr>
            <a:r>
              <a:rPr lang="en-US" sz="2800" dirty="0"/>
              <a:t>Construction is the process of building, altering, repairing, maintaining, improving, or demolishing a public highway, structure, building, or other public improvement of any kind to real property other than privately owned real property leased for the use of agencies. </a:t>
            </a:r>
          </a:p>
          <a:p>
            <a:pPr marL="0" indent="0">
              <a:buNone/>
            </a:pPr>
            <a:r>
              <a:rPr lang="en-US" sz="2800" b="1" u="sng" dirty="0"/>
              <a:t>It includes services and professional services relating to planning and design required for construction. </a:t>
            </a:r>
            <a:endParaRPr lang="en-US" sz="2800" dirty="0"/>
          </a:p>
          <a:p>
            <a:pPr marL="0" indent="0">
              <a:buNone/>
            </a:pPr>
            <a:r>
              <a:rPr lang="en-US" sz="2800" dirty="0"/>
              <a:t>It does not include the routine operation of public improvement to real property nor does it include the construction of public housing; all delegations for construction must be secured in writing from DOT&amp;PF.</a:t>
            </a:r>
          </a:p>
          <a:p>
            <a:pPr lvl="1"/>
            <a:endParaRPr lang="en-US" dirty="0"/>
          </a:p>
        </p:txBody>
      </p:sp>
      <p:sp>
        <p:nvSpPr>
          <p:cNvPr id="4" name="Slide Number Placeholder 3"/>
          <p:cNvSpPr>
            <a:spLocks noGrp="1"/>
          </p:cNvSpPr>
          <p:nvPr>
            <p:ph type="sldNum" sz="quarter" idx="12"/>
          </p:nvPr>
        </p:nvSpPr>
        <p:spPr/>
        <p:txBody>
          <a:bodyPr/>
          <a:lstStyle/>
          <a:p>
            <a:fld id="{D45F2DF8-E84E-4199-9CBE-0CF60C27822C}" type="slidenum">
              <a:rPr lang="en-US" smtClean="0"/>
              <a:t>5</a:t>
            </a:fld>
            <a:endParaRPr lang="en-US"/>
          </a:p>
        </p:txBody>
      </p:sp>
    </p:spTree>
    <p:extLst>
      <p:ext uri="{BB962C8B-B14F-4D97-AF65-F5344CB8AC3E}">
        <p14:creationId xmlns:p14="http://schemas.microsoft.com/office/powerpoint/2010/main" val="397989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77900"/>
          </a:xfrm>
        </p:spPr>
        <p:txBody>
          <a:bodyPr>
            <a:normAutofit/>
          </a:bodyPr>
          <a:lstStyle/>
          <a:p>
            <a:r>
              <a:rPr lang="en-US" dirty="0">
                <a:latin typeface="+mn-lt"/>
                <a:ea typeface="+mn-ea"/>
                <a:cs typeface="+mn-cs"/>
              </a:rPr>
              <a:t>What is Professional Service? </a:t>
            </a:r>
          </a:p>
        </p:txBody>
      </p:sp>
      <p:sp>
        <p:nvSpPr>
          <p:cNvPr id="3" name="Content Placeholder 2"/>
          <p:cNvSpPr>
            <a:spLocks noGrp="1"/>
          </p:cNvSpPr>
          <p:nvPr>
            <p:ph idx="1"/>
          </p:nvPr>
        </p:nvSpPr>
        <p:spPr>
          <a:xfrm>
            <a:off x="1371600" y="1524000"/>
            <a:ext cx="10096500" cy="4889500"/>
          </a:xfrm>
        </p:spPr>
        <p:txBody>
          <a:bodyPr>
            <a:noAutofit/>
          </a:bodyPr>
          <a:lstStyle/>
          <a:p>
            <a:pPr marL="0" indent="0">
              <a:buNone/>
            </a:pPr>
            <a:r>
              <a:rPr lang="en-US" sz="2400" dirty="0"/>
              <a:t>“Professional Services” means professional, technical, or consultant services that are predominantly intellectual in character, result in the production of a report of the completion of a task, and include analysis, evaluation, prediction, planning, or recommendation. </a:t>
            </a:r>
            <a:r>
              <a:rPr lang="en-US" sz="2400" b="1" u="sng" dirty="0"/>
              <a:t>Professional services for construction related services are predominately qualifications based.</a:t>
            </a:r>
            <a:endParaRPr lang="en-US" sz="2400" dirty="0"/>
          </a:p>
          <a:p>
            <a:pPr marL="0" indent="0">
              <a:buNone/>
            </a:pPr>
            <a:r>
              <a:rPr lang="en-US" sz="2400" dirty="0"/>
              <a:t>Example:</a:t>
            </a:r>
          </a:p>
          <a:p>
            <a:r>
              <a:rPr lang="en-US" sz="2400" dirty="0"/>
              <a:t>Aerial Photography – </a:t>
            </a:r>
            <a:r>
              <a:rPr lang="en-US" sz="2400" u="sng" dirty="0"/>
              <a:t>professional service</a:t>
            </a:r>
            <a:r>
              <a:rPr lang="en-US" sz="2400" dirty="0"/>
              <a:t> would hire a contractor to fly an area, manipulate a photo or AutoCAD drawing, and provide a report.  Professional Services Unit would assist.</a:t>
            </a:r>
          </a:p>
          <a:p>
            <a:r>
              <a:rPr lang="en-US" sz="2400" dirty="0"/>
              <a:t>A </a:t>
            </a:r>
            <a:r>
              <a:rPr lang="en-US" sz="2400" u="sng" dirty="0"/>
              <a:t>supply purchase </a:t>
            </a:r>
            <a:r>
              <a:rPr lang="en-US" sz="2400" dirty="0"/>
              <a:t>is buying a map right off the shelf.  The Supply Section would assist.</a:t>
            </a:r>
          </a:p>
        </p:txBody>
      </p:sp>
      <p:sp>
        <p:nvSpPr>
          <p:cNvPr id="4" name="Slide Number Placeholder 3"/>
          <p:cNvSpPr>
            <a:spLocks noGrp="1"/>
          </p:cNvSpPr>
          <p:nvPr>
            <p:ph type="sldNum" sz="quarter" idx="12"/>
          </p:nvPr>
        </p:nvSpPr>
        <p:spPr/>
        <p:txBody>
          <a:bodyPr/>
          <a:lstStyle/>
          <a:p>
            <a:fld id="{D45F2DF8-E84E-4199-9CBE-0CF60C27822C}" type="slidenum">
              <a:rPr lang="en-US" smtClean="0"/>
              <a:t>6</a:t>
            </a:fld>
            <a:endParaRPr lang="en-US"/>
          </a:p>
        </p:txBody>
      </p:sp>
    </p:spTree>
    <p:extLst>
      <p:ext uri="{BB962C8B-B14F-4D97-AF65-F5344CB8AC3E}">
        <p14:creationId xmlns:p14="http://schemas.microsoft.com/office/powerpoint/2010/main" val="421311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What, How, &amp; Where are the State Procurement Opportunities </a:t>
            </a:r>
          </a:p>
        </p:txBody>
      </p:sp>
      <p:sp>
        <p:nvSpPr>
          <p:cNvPr id="11" name="Content Placeholder 10"/>
          <p:cNvSpPr>
            <a:spLocks noGrp="1"/>
          </p:cNvSpPr>
          <p:nvPr>
            <p:ph sz="half" idx="1"/>
          </p:nvPr>
        </p:nvSpPr>
        <p:spPr/>
        <p:txBody>
          <a:bodyPr>
            <a:normAutofit fontScale="92500"/>
          </a:bodyPr>
          <a:lstStyle/>
          <a:p>
            <a:pPr marL="0" indent="0">
              <a:lnSpc>
                <a:spcPct val="120000"/>
              </a:lnSpc>
              <a:spcBef>
                <a:spcPts val="0"/>
              </a:spcBef>
              <a:buNone/>
            </a:pPr>
            <a:r>
              <a:rPr lang="en-US" b="1" dirty="0"/>
              <a:t>DOT Procurement and Contracting:</a:t>
            </a:r>
          </a:p>
          <a:p>
            <a:pPr marL="0" indent="0">
              <a:lnSpc>
                <a:spcPct val="120000"/>
              </a:lnSpc>
              <a:spcBef>
                <a:spcPts val="0"/>
              </a:spcBef>
              <a:buNone/>
            </a:pPr>
            <a:r>
              <a:rPr lang="en-US" b="1" dirty="0"/>
              <a:t>Requests for Proposals</a:t>
            </a:r>
          </a:p>
          <a:p>
            <a:pPr>
              <a:lnSpc>
                <a:spcPct val="120000"/>
              </a:lnSpc>
              <a:spcBef>
                <a:spcPts val="0"/>
              </a:spcBef>
              <a:spcAft>
                <a:spcPts val="0"/>
              </a:spcAft>
            </a:pPr>
            <a:r>
              <a:rPr lang="en-US" dirty="0"/>
              <a:t>Qualifications Based Selections </a:t>
            </a:r>
          </a:p>
          <a:p>
            <a:pPr>
              <a:lnSpc>
                <a:spcPct val="120000"/>
              </a:lnSpc>
              <a:spcBef>
                <a:spcPts val="0"/>
              </a:spcBef>
              <a:spcAft>
                <a:spcPts val="0"/>
              </a:spcAft>
            </a:pPr>
            <a:r>
              <a:rPr lang="en-US" dirty="0"/>
              <a:t>Where to fine RFPs</a:t>
            </a:r>
          </a:p>
          <a:p>
            <a:pPr>
              <a:lnSpc>
                <a:spcPct val="120000"/>
              </a:lnSpc>
              <a:spcBef>
                <a:spcPts val="0"/>
              </a:spcBef>
              <a:spcAft>
                <a:spcPts val="0"/>
              </a:spcAft>
            </a:pPr>
            <a:r>
              <a:rPr lang="en-US" dirty="0"/>
              <a:t>Letter of Agreement – proposals $10,000 or less</a:t>
            </a:r>
          </a:p>
          <a:p>
            <a:pPr>
              <a:lnSpc>
                <a:spcPct val="120000"/>
              </a:lnSpc>
              <a:spcBef>
                <a:spcPts val="0"/>
              </a:spcBef>
              <a:spcAft>
                <a:spcPts val="0"/>
              </a:spcAft>
            </a:pPr>
            <a:r>
              <a:rPr lang="en-US" dirty="0"/>
              <a:t>Small Procurements, less than</a:t>
            </a:r>
          </a:p>
          <a:p>
            <a:pPr marL="530352" lvl="1" indent="0">
              <a:lnSpc>
                <a:spcPct val="120000"/>
              </a:lnSpc>
              <a:spcBef>
                <a:spcPts val="0"/>
              </a:spcBef>
              <a:spcAft>
                <a:spcPts val="0"/>
              </a:spcAft>
              <a:buNone/>
            </a:pPr>
            <a:r>
              <a:rPr lang="en-US" dirty="0"/>
              <a:t>   $200,000</a:t>
            </a:r>
          </a:p>
          <a:p>
            <a:pPr marL="530352" lvl="1" indent="0">
              <a:lnSpc>
                <a:spcPct val="120000"/>
              </a:lnSpc>
              <a:spcBef>
                <a:spcPts val="0"/>
              </a:spcBef>
              <a:spcAft>
                <a:spcPts val="0"/>
              </a:spcAft>
              <a:buNone/>
            </a:pPr>
            <a:r>
              <a:rPr lang="en-US" dirty="0"/>
              <a:t>	State &amp; Federally Funded</a:t>
            </a:r>
          </a:p>
        </p:txBody>
      </p:sp>
      <p:sp>
        <p:nvSpPr>
          <p:cNvPr id="5" name="Content Placeholder 4"/>
          <p:cNvSpPr>
            <a:spLocks noGrp="1"/>
          </p:cNvSpPr>
          <p:nvPr>
            <p:ph sz="half" idx="2"/>
          </p:nvPr>
        </p:nvSpPr>
        <p:spPr>
          <a:xfrm>
            <a:off x="6525402" y="2285999"/>
            <a:ext cx="5107798" cy="3581401"/>
          </a:xfrm>
        </p:spPr>
        <p:txBody>
          <a:bodyPr>
            <a:normAutofit fontScale="92500"/>
          </a:bodyPr>
          <a:lstStyle/>
          <a:p>
            <a:pPr>
              <a:lnSpc>
                <a:spcPct val="120000"/>
              </a:lnSpc>
              <a:spcBef>
                <a:spcPts val="0"/>
              </a:spcBef>
              <a:spcAft>
                <a:spcPts val="0"/>
              </a:spcAft>
            </a:pPr>
            <a:r>
              <a:rPr lang="en-US" dirty="0"/>
              <a:t>Competitive Sealed Proposals, greater than</a:t>
            </a:r>
          </a:p>
          <a:p>
            <a:pPr marL="530352" lvl="1" indent="0">
              <a:lnSpc>
                <a:spcPct val="120000"/>
              </a:lnSpc>
              <a:spcBef>
                <a:spcPts val="0"/>
              </a:spcBef>
              <a:spcAft>
                <a:spcPts val="0"/>
              </a:spcAft>
              <a:buNone/>
            </a:pPr>
            <a:r>
              <a:rPr lang="en-US" dirty="0"/>
              <a:t>   $200,000</a:t>
            </a:r>
          </a:p>
          <a:p>
            <a:pPr marL="530352" lvl="1" indent="0">
              <a:lnSpc>
                <a:spcPct val="120000"/>
              </a:lnSpc>
              <a:spcBef>
                <a:spcPts val="0"/>
              </a:spcBef>
              <a:spcAft>
                <a:spcPts val="0"/>
              </a:spcAft>
              <a:buNone/>
            </a:pPr>
            <a:r>
              <a:rPr lang="en-US" dirty="0"/>
              <a:t>	State &amp; Federally Funded</a:t>
            </a:r>
          </a:p>
          <a:p>
            <a:pPr>
              <a:lnSpc>
                <a:spcPct val="120000"/>
              </a:lnSpc>
              <a:spcBef>
                <a:spcPts val="0"/>
              </a:spcBef>
              <a:spcAft>
                <a:spcPts val="0"/>
              </a:spcAft>
            </a:pPr>
            <a:r>
              <a:rPr lang="en-US" dirty="0"/>
              <a:t>RFP Advertising Schedule</a:t>
            </a:r>
          </a:p>
          <a:p>
            <a:pPr lvl="1">
              <a:lnSpc>
                <a:spcPct val="120000"/>
              </a:lnSpc>
              <a:spcBef>
                <a:spcPts val="0"/>
              </a:spcBef>
              <a:spcAft>
                <a:spcPts val="0"/>
              </a:spcAft>
            </a:pPr>
            <a:r>
              <a:rPr lang="en-US" dirty="0"/>
              <a:t>Central Region (PDF)</a:t>
            </a:r>
          </a:p>
          <a:p>
            <a:pPr lvl="1">
              <a:lnSpc>
                <a:spcPct val="120000"/>
              </a:lnSpc>
              <a:spcBef>
                <a:spcPts val="0"/>
              </a:spcBef>
              <a:spcAft>
                <a:spcPts val="0"/>
              </a:spcAft>
            </a:pPr>
            <a:r>
              <a:rPr lang="en-US" dirty="0"/>
              <a:t>Northern Region (PDF)</a:t>
            </a:r>
          </a:p>
          <a:p>
            <a:pPr>
              <a:lnSpc>
                <a:spcPct val="120000"/>
              </a:lnSpc>
              <a:spcBef>
                <a:spcPts val="0"/>
              </a:spcBef>
              <a:spcAft>
                <a:spcPts val="0"/>
              </a:spcAft>
            </a:pPr>
            <a:r>
              <a:rPr lang="en-US" dirty="0"/>
              <a:t>Obtaining RFP E-Documents</a:t>
            </a:r>
          </a:p>
          <a:p>
            <a:pPr>
              <a:lnSpc>
                <a:spcPct val="120000"/>
              </a:lnSpc>
              <a:spcBef>
                <a:spcPts val="0"/>
              </a:spcBef>
              <a:spcAft>
                <a:spcPts val="0"/>
              </a:spcAft>
            </a:pPr>
            <a:r>
              <a:rPr lang="en-US" dirty="0"/>
              <a:t>About RFPs</a:t>
            </a:r>
          </a:p>
          <a:p>
            <a:pPr>
              <a:lnSpc>
                <a:spcPct val="120000"/>
              </a:lnSpc>
              <a:spcBef>
                <a:spcPts val="0"/>
              </a:spcBef>
              <a:spcAft>
                <a:spcPts val="0"/>
              </a:spcAft>
            </a:pPr>
            <a:r>
              <a:rPr lang="en-US" dirty="0"/>
              <a:t>Large Procurement Manuals</a:t>
            </a:r>
          </a:p>
          <a:p>
            <a:pPr>
              <a:lnSpc>
                <a:spcPct val="120000"/>
              </a:lnSpc>
              <a:spcBef>
                <a:spcPts val="0"/>
              </a:spcBef>
              <a:spcAft>
                <a:spcPts val="0"/>
              </a:spcAft>
            </a:pPr>
            <a:r>
              <a:rPr lang="en-US" dirty="0"/>
              <a:t>Small Procurement Manuals</a:t>
            </a:r>
          </a:p>
        </p:txBody>
      </p:sp>
      <p:sp>
        <p:nvSpPr>
          <p:cNvPr id="3" name="Slide Number Placeholder 2"/>
          <p:cNvSpPr>
            <a:spLocks noGrp="1"/>
          </p:cNvSpPr>
          <p:nvPr>
            <p:ph type="sldNum" sz="quarter" idx="12"/>
          </p:nvPr>
        </p:nvSpPr>
        <p:spPr/>
        <p:txBody>
          <a:bodyPr/>
          <a:lstStyle/>
          <a:p>
            <a:fld id="{D45F2DF8-E84E-4199-9CBE-0CF60C27822C}" type="slidenum">
              <a:rPr lang="en-US" smtClean="0"/>
              <a:t>7</a:t>
            </a:fld>
            <a:endParaRPr lang="en-US"/>
          </a:p>
        </p:txBody>
      </p:sp>
    </p:spTree>
    <p:extLst>
      <p:ext uri="{BB962C8B-B14F-4D97-AF65-F5344CB8AC3E}">
        <p14:creationId xmlns:p14="http://schemas.microsoft.com/office/powerpoint/2010/main" val="324087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39800"/>
          </a:xfrm>
        </p:spPr>
        <p:txBody>
          <a:bodyPr/>
          <a:lstStyle/>
          <a:p>
            <a:r>
              <a:rPr lang="en-US" dirty="0">
                <a:latin typeface="+mn-lt"/>
              </a:rPr>
              <a:t>Qualifications Based Selections </a:t>
            </a:r>
          </a:p>
        </p:txBody>
      </p:sp>
      <p:sp>
        <p:nvSpPr>
          <p:cNvPr id="3" name="Content Placeholder 2"/>
          <p:cNvSpPr>
            <a:spLocks noGrp="1"/>
          </p:cNvSpPr>
          <p:nvPr>
            <p:ph idx="1"/>
          </p:nvPr>
        </p:nvSpPr>
        <p:spPr>
          <a:xfrm>
            <a:off x="1371600" y="1714500"/>
            <a:ext cx="9601200" cy="4660900"/>
          </a:xfrm>
        </p:spPr>
        <p:txBody>
          <a:bodyPr>
            <a:normAutofit fontScale="92500" lnSpcReduction="20000"/>
          </a:bodyPr>
          <a:lstStyle/>
          <a:p>
            <a:r>
              <a:rPr lang="en-US" dirty="0"/>
              <a:t>Brooks Act : </a:t>
            </a:r>
          </a:p>
          <a:p>
            <a:pPr marL="457200" lvl="1" indent="0">
              <a:buNone/>
            </a:pPr>
            <a:r>
              <a:rPr lang="en-US" i="0" dirty="0"/>
              <a:t>The Brooks Act (Public Law 92-582), also known as Qualifications Based Selection (QBS), which was enacted on October 18, 1972, establishes the procurement process by which the architects and engineers (A/</a:t>
            </a:r>
            <a:r>
              <a:rPr lang="en-US" i="0" dirty="0" err="1"/>
              <a:t>Es</a:t>
            </a:r>
            <a:r>
              <a:rPr lang="en-US" i="0" dirty="0"/>
              <a:t>) are selected for design contracts with federal design and construction agencies.  The Brooks Act establishes a qualification-based selection process, in which contracts for A/</a:t>
            </a:r>
            <a:r>
              <a:rPr lang="en-US" i="0" dirty="0" err="1"/>
              <a:t>Es</a:t>
            </a:r>
            <a:r>
              <a:rPr lang="en-US" i="0" dirty="0"/>
              <a:t> are negotiated on the basis of demonstrated competence and qualification for the type of professional services required at a fair and reasonable price.  Under QBS procurement procedures, price quotations are not a consideration in this selection Process.</a:t>
            </a:r>
          </a:p>
          <a:p>
            <a:r>
              <a:rPr lang="en-US" dirty="0"/>
              <a:t>Alaska Statute 36.30.270 : </a:t>
            </a:r>
          </a:p>
          <a:p>
            <a:pPr marL="457200" lvl="1" indent="0">
              <a:buNone/>
            </a:pPr>
            <a:r>
              <a:rPr lang="en-US" i="0" dirty="0"/>
              <a:t>(a) Notwithstanding conflicting provisions of AS </a:t>
            </a:r>
            <a:r>
              <a:rPr lang="en-US" i="0" u="sng" dirty="0"/>
              <a:t>36.30.100</a:t>
            </a:r>
            <a:r>
              <a:rPr lang="en-US" i="0" dirty="0"/>
              <a:t> – </a:t>
            </a:r>
            <a:r>
              <a:rPr lang="en-US" i="0" u="sng" dirty="0"/>
              <a:t>36.30.260</a:t>
            </a:r>
            <a:r>
              <a:rPr lang="en-US" i="0" dirty="0"/>
              <a:t>, a procurement officer shall negotiate a contract for the agency with the most qualified and suitable form or person of demonstrated competence for architectural, engineering, or land surveying services.  The procurement officer shall award a contract for those services at the fair and reasonable compensation as determined by the procurement officer, after consideration of the estimated value of the services to be rendered, and the scope, complexity, and professional nature of the services. </a:t>
            </a:r>
            <a:r>
              <a:rPr lang="en-US" i="0" dirty="0">
                <a:hlinkClick r:id="rId3"/>
              </a:rPr>
              <a:t>http://www.akleg.gov/basis/statutes.asp#36.30.260</a:t>
            </a:r>
            <a:endParaRPr lang="en-US" i="0" dirty="0"/>
          </a:p>
        </p:txBody>
      </p:sp>
      <p:sp>
        <p:nvSpPr>
          <p:cNvPr id="4" name="Slide Number Placeholder 3"/>
          <p:cNvSpPr>
            <a:spLocks noGrp="1"/>
          </p:cNvSpPr>
          <p:nvPr>
            <p:ph type="sldNum" sz="quarter" idx="12"/>
          </p:nvPr>
        </p:nvSpPr>
        <p:spPr/>
        <p:txBody>
          <a:bodyPr/>
          <a:lstStyle/>
          <a:p>
            <a:fld id="{D45F2DF8-E84E-4199-9CBE-0CF60C27822C}" type="slidenum">
              <a:rPr lang="en-US" smtClean="0"/>
              <a:t>8</a:t>
            </a:fld>
            <a:endParaRPr lang="en-US"/>
          </a:p>
        </p:txBody>
      </p:sp>
    </p:spTree>
    <p:extLst>
      <p:ext uri="{BB962C8B-B14F-4D97-AF65-F5344CB8AC3E}">
        <p14:creationId xmlns:p14="http://schemas.microsoft.com/office/powerpoint/2010/main" val="3231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365125"/>
            <a:ext cx="10706100" cy="926341"/>
          </a:xfrm>
        </p:spPr>
        <p:txBody>
          <a:bodyPr>
            <a:normAutofit fontScale="90000"/>
          </a:bodyPr>
          <a:lstStyle/>
          <a:p>
            <a:r>
              <a:rPr lang="en-US" sz="3800" dirty="0">
                <a:latin typeface="+mn-lt"/>
              </a:rPr>
              <a:t>Where to Search for Upcoming or Advertised Solicitations</a:t>
            </a:r>
          </a:p>
        </p:txBody>
      </p:sp>
      <p:sp>
        <p:nvSpPr>
          <p:cNvPr id="4" name="Text Placeholder 3"/>
          <p:cNvSpPr>
            <a:spLocks noGrp="1"/>
          </p:cNvSpPr>
          <p:nvPr>
            <p:ph type="body" idx="1"/>
          </p:nvPr>
        </p:nvSpPr>
        <p:spPr>
          <a:xfrm>
            <a:off x="4450095" y="1642267"/>
            <a:ext cx="3540345" cy="693737"/>
          </a:xfrm>
        </p:spPr>
        <p:txBody>
          <a:bodyPr>
            <a:normAutofit/>
          </a:bodyPr>
          <a:lstStyle/>
          <a:p>
            <a:r>
              <a:rPr lang="en-US" dirty="0"/>
              <a:t>Online Notices:</a:t>
            </a:r>
          </a:p>
          <a:p>
            <a:pPr>
              <a:spcBef>
                <a:spcPts val="0"/>
              </a:spcBef>
            </a:pPr>
            <a:r>
              <a:rPr lang="en-US" sz="1050" b="0" dirty="0">
                <a:hlinkClick r:id="rId3"/>
              </a:rPr>
              <a:t>https://aws.state.ak.us/OnlinePublicNotices/Default.aspx</a:t>
            </a:r>
            <a:endParaRPr lang="en-US" sz="1050" b="0"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4122395" y="2604328"/>
            <a:ext cx="4097801" cy="3208118"/>
          </a:xfrm>
          <a:prstGeom prst="rect">
            <a:avLst/>
          </a:prstGeom>
          <a:ln>
            <a:solidFill>
              <a:schemeClr val="tx1"/>
            </a:solidFill>
          </a:ln>
        </p:spPr>
      </p:pic>
      <p:pic>
        <p:nvPicPr>
          <p:cNvPr id="8" name="Content Placeholder 7"/>
          <p:cNvPicPr>
            <a:picLocks noGrp="1" noChangeAspect="1"/>
          </p:cNvPicPr>
          <p:nvPr>
            <p:ph sz="quarter" idx="4"/>
          </p:nvPr>
        </p:nvPicPr>
        <p:blipFill>
          <a:blip r:embed="rId5">
            <a:extLst>
              <a:ext uri="{28A0092B-C50C-407E-A947-70E740481C1C}">
                <a14:useLocalDpi xmlns:a14="http://schemas.microsoft.com/office/drawing/2010/main" val="0"/>
              </a:ext>
            </a:extLst>
          </a:blip>
          <a:srcRect/>
          <a:stretch/>
        </p:blipFill>
        <p:spPr>
          <a:xfrm>
            <a:off x="406955" y="2604328"/>
            <a:ext cx="3628149" cy="3208118"/>
          </a:xfrm>
          <a:prstGeom prst="rect">
            <a:avLst/>
          </a:prstGeom>
          <a:ln>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p:blipFill>
        <p:spPr>
          <a:xfrm>
            <a:off x="8307487" y="2604330"/>
            <a:ext cx="3692325" cy="3208116"/>
          </a:xfrm>
          <a:prstGeom prst="rect">
            <a:avLst/>
          </a:prstGeom>
          <a:ln>
            <a:solidFill>
              <a:schemeClr val="tx1"/>
            </a:solidFill>
          </a:ln>
        </p:spPr>
      </p:pic>
      <p:sp>
        <p:nvSpPr>
          <p:cNvPr id="11" name="Text Placeholder 3"/>
          <p:cNvSpPr txBox="1">
            <a:spLocks/>
          </p:cNvSpPr>
          <p:nvPr/>
        </p:nvSpPr>
        <p:spPr>
          <a:xfrm>
            <a:off x="8208690" y="1642267"/>
            <a:ext cx="3889920" cy="693737"/>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dirty="0"/>
              <a:t>STIP:</a:t>
            </a:r>
          </a:p>
          <a:p>
            <a:pPr>
              <a:spcBef>
                <a:spcPts val="0"/>
              </a:spcBef>
            </a:pPr>
            <a:r>
              <a:rPr lang="en-US" sz="1500" b="0" dirty="0">
                <a:hlinkClick r:id="rId7"/>
              </a:rPr>
              <a:t>http://www.dot.alaska.gov/stwdplng/cip/stip/search.shtml</a:t>
            </a:r>
            <a:endParaRPr lang="en-US" sz="1500" b="0" dirty="0"/>
          </a:p>
        </p:txBody>
      </p:sp>
      <p:sp>
        <p:nvSpPr>
          <p:cNvPr id="10" name="Text Placeholder 3"/>
          <p:cNvSpPr txBox="1">
            <a:spLocks/>
          </p:cNvSpPr>
          <p:nvPr/>
        </p:nvSpPr>
        <p:spPr>
          <a:xfrm>
            <a:off x="675023" y="1642268"/>
            <a:ext cx="3889920" cy="693737"/>
          </a:xfrm>
          <a:prstGeom prst="rect">
            <a:avLst/>
          </a:prstGeom>
        </p:spPr>
        <p:txBody>
          <a:bodyPr vert="horz" lIns="91440" tIns="45720" rIns="91440" bIns="45720" rtlCol="0" anchor="b">
            <a:normAutofit/>
          </a:bodyPr>
          <a:lstStyle>
            <a:lvl1pPr marL="0" indent="0" algn="l" defTabSz="914400" rtl="0" eaLnBrk="1" latinLnBrk="0" hangingPunct="1">
              <a:lnSpc>
                <a:spcPct val="84000"/>
              </a:lnSpc>
              <a:spcBef>
                <a:spcPts val="0"/>
              </a:spcBef>
              <a:spcAft>
                <a:spcPts val="0"/>
              </a:spcAft>
              <a:buFont typeface="Franklin Gothic Book" panose="020B0503020102020204" pitchFamily="34" charset="0"/>
              <a:buNone/>
              <a:defRPr sz="3000" b="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b="1"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800" b="1"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9pPr>
          </a:lstStyle>
          <a:p>
            <a:r>
              <a:rPr lang="en-US" sz="3200" dirty="0"/>
              <a:t>D</a:t>
            </a:r>
            <a:r>
              <a:rPr lang="en-US" sz="3200" dirty="0">
                <a:solidFill>
                  <a:schemeClr val="tx1"/>
                </a:solidFill>
              </a:rPr>
              <a:t>OT</a:t>
            </a:r>
            <a:r>
              <a:rPr lang="en-US" sz="3200" dirty="0"/>
              <a:t>&amp;PF Website:</a:t>
            </a:r>
            <a:endParaRPr lang="en-US" sz="2000" dirty="0"/>
          </a:p>
          <a:p>
            <a:r>
              <a:rPr lang="en-US" sz="1400" dirty="0">
                <a:hlinkClick r:id="rId8"/>
              </a:rPr>
              <a:t>http://dot.alaska.gov/procurement/index.shtml</a:t>
            </a:r>
            <a:endParaRPr lang="en-US" sz="1400" dirty="0"/>
          </a:p>
        </p:txBody>
      </p:sp>
      <p:sp>
        <p:nvSpPr>
          <p:cNvPr id="3" name="Slide Number Placeholder 2"/>
          <p:cNvSpPr>
            <a:spLocks noGrp="1"/>
          </p:cNvSpPr>
          <p:nvPr>
            <p:ph type="sldNum" sz="quarter" idx="12"/>
          </p:nvPr>
        </p:nvSpPr>
        <p:spPr/>
        <p:txBody>
          <a:bodyPr/>
          <a:lstStyle/>
          <a:p>
            <a:fld id="{D45F2DF8-E84E-4199-9CBE-0CF60C27822C}" type="slidenum">
              <a:rPr lang="en-US" smtClean="0"/>
              <a:t>9</a:t>
            </a:fld>
            <a:endParaRPr lang="en-US"/>
          </a:p>
        </p:txBody>
      </p:sp>
    </p:spTree>
    <p:extLst>
      <p:ext uri="{BB962C8B-B14F-4D97-AF65-F5344CB8AC3E}">
        <p14:creationId xmlns:p14="http://schemas.microsoft.com/office/powerpoint/2010/main" val="280830418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1142</TotalTime>
  <Words>1589</Words>
  <Application>Microsoft Office PowerPoint</Application>
  <PresentationFormat>Widescreen</PresentationFormat>
  <Paragraphs>174</Paragraphs>
  <Slides>25</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Franklin Gothic Book</vt:lpstr>
      <vt:lpstr>Crop</vt:lpstr>
      <vt:lpstr>Acrobat Document</vt:lpstr>
      <vt:lpstr>Solicitations &amp; Finding Work </vt:lpstr>
      <vt:lpstr>Central Region Contacts</vt:lpstr>
      <vt:lpstr>Central Region’s Contracts Section Staff</vt:lpstr>
      <vt:lpstr>Introduction to PSA Section – What We Do</vt:lpstr>
      <vt:lpstr>What is Construction Procurement?</vt:lpstr>
      <vt:lpstr>What is Professional Service? </vt:lpstr>
      <vt:lpstr>What, How, &amp; Where are the State Procurement Opportunities </vt:lpstr>
      <vt:lpstr>Qualifications Based Selections </vt:lpstr>
      <vt:lpstr>Where to Search for Upcoming or Advertised Solicitations</vt:lpstr>
      <vt:lpstr>AK DOT&amp;PF Procurement Page</vt:lpstr>
      <vt:lpstr>Letter of Agreement ($10,000 or less)</vt:lpstr>
      <vt:lpstr>Small Procurements (&gt;$10,000 &lt;$200,000)</vt:lpstr>
      <vt:lpstr>PowerPoint Presentation</vt:lpstr>
      <vt:lpstr> </vt:lpstr>
      <vt:lpstr>PowerPoint Presentation</vt:lpstr>
      <vt:lpstr>PowerPoint Presentation</vt:lpstr>
      <vt:lpstr>PowerPoint Presentation</vt:lpstr>
      <vt:lpstr>PowerPoint Presentation</vt:lpstr>
      <vt:lpstr>PowerPoint Presentation</vt:lpstr>
      <vt:lpstr>Characteristics of Successful Proposals</vt:lpstr>
      <vt:lpstr>Quality Control</vt:lpstr>
      <vt:lpstr>Construction Contracting</vt:lpstr>
      <vt:lpstr>PowerPoint Presentation</vt:lpstr>
      <vt:lpstr>PowerPoint Presentation</vt:lpstr>
      <vt:lpstr>PowerPoint Presentation</vt:lpstr>
    </vt:vector>
  </TitlesOfParts>
  <Company>State of Alaska DOT&amp;PF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Solicitations &amp; Finding Work</dc:title>
  <dc:creator>Scarlett R. Masten</dc:creator>
  <cp:lastModifiedBy>Palembas, Ashley M (DOT)</cp:lastModifiedBy>
  <cp:revision>90</cp:revision>
  <cp:lastPrinted>2022-03-14T22:34:41Z</cp:lastPrinted>
  <dcterms:created xsi:type="dcterms:W3CDTF">2018-09-12T16:33:46Z</dcterms:created>
  <dcterms:modified xsi:type="dcterms:W3CDTF">2022-03-14T22:34:42Z</dcterms:modified>
</cp:coreProperties>
</file>